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4" r:id="rId2"/>
    <p:sldId id="317" r:id="rId3"/>
    <p:sldId id="291" r:id="rId4"/>
    <p:sldId id="318" r:id="rId5"/>
    <p:sldId id="319" r:id="rId6"/>
    <p:sldId id="320" r:id="rId7"/>
    <p:sldId id="333" r:id="rId8"/>
    <p:sldId id="335" r:id="rId9"/>
    <p:sldId id="321" r:id="rId10"/>
    <p:sldId id="331" r:id="rId11"/>
    <p:sldId id="332" r:id="rId12"/>
    <p:sldId id="301" r:id="rId13"/>
    <p:sldId id="338" r:id="rId14"/>
    <p:sldId id="330" r:id="rId15"/>
    <p:sldId id="316" r:id="rId16"/>
    <p:sldId id="326" r:id="rId17"/>
    <p:sldId id="304" r:id="rId18"/>
    <p:sldId id="282" r:id="rId19"/>
    <p:sldId id="327" r:id="rId20"/>
    <p:sldId id="281" r:id="rId21"/>
    <p:sldId id="283" r:id="rId22"/>
    <p:sldId id="324" r:id="rId23"/>
    <p:sldId id="328" r:id="rId24"/>
    <p:sldId id="337" r:id="rId25"/>
    <p:sldId id="315" r:id="rId26"/>
    <p:sldId id="32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7" autoAdjust="0"/>
    <p:restoredTop sz="62359" autoAdjust="0"/>
  </p:normalViewPr>
  <p:slideViewPr>
    <p:cSldViewPr snapToGrid="0" snapToObjects="1">
      <p:cViewPr varScale="1">
        <p:scale>
          <a:sx n="70" d="100"/>
          <a:sy n="70" d="100"/>
        </p:scale>
        <p:origin x="696" y="58"/>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2AA14-AA87-6543-B4AE-12D49A5A6C1C}" type="datetimeFigureOut">
              <a:rPr lang="en-US" smtClean="0"/>
              <a:pPr/>
              <a:t>3/13/2020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CB47A-5BAF-5847-8462-8E087781F250}" type="slidenum">
              <a:rPr lang="en-US" smtClean="0"/>
              <a:pPr/>
              <a:t>‹#›</a:t>
            </a:fld>
            <a:endParaRPr lang="en-US"/>
          </a:p>
        </p:txBody>
      </p:sp>
    </p:spTree>
    <p:extLst>
      <p:ext uri="{BB962C8B-B14F-4D97-AF65-F5344CB8AC3E}">
        <p14:creationId xmlns:p14="http://schemas.microsoft.com/office/powerpoint/2010/main" val="40856074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talk about geometric and spatial characterization methods to understand the quality of sensors. </a:t>
            </a:r>
          </a:p>
        </p:txBody>
      </p:sp>
      <p:sp>
        <p:nvSpPr>
          <p:cNvPr id="4" name="Slide Number Placeholder 3"/>
          <p:cNvSpPr>
            <a:spLocks noGrp="1"/>
          </p:cNvSpPr>
          <p:nvPr>
            <p:ph type="sldNum" sz="quarter" idx="5"/>
          </p:nvPr>
        </p:nvSpPr>
        <p:spPr/>
        <p:txBody>
          <a:bodyPr/>
          <a:lstStyle/>
          <a:p>
            <a:fld id="{7D5CB47A-5BAF-5847-8462-8E087781F250}" type="slidenum">
              <a:rPr lang="en-US" smtClean="0"/>
              <a:pPr/>
              <a:t>1</a:t>
            </a:fld>
            <a:endParaRPr lang="en-US"/>
          </a:p>
        </p:txBody>
      </p:sp>
    </p:spTree>
    <p:extLst>
      <p:ext uri="{BB962C8B-B14F-4D97-AF65-F5344CB8AC3E}">
        <p14:creationId xmlns:p14="http://schemas.microsoft.com/office/powerpoint/2010/main" val="251996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talking about the geolocation accuracy of features. We would like to point out that the methods of assessment depend on the particular sensor being characterized. For e.g. to assess the quality of WV-3, we can use GPS based measurements on photo identifiable targets. That may work for </a:t>
            </a:r>
            <a:r>
              <a:rPr lang="en-US" dirty="0" err="1"/>
              <a:t>Skysat</a:t>
            </a:r>
            <a:r>
              <a:rPr lang="en-US" dirty="0"/>
              <a:t> scenes too, but may not be very useful for Planet data, simply because of the GSD differences.  </a:t>
            </a:r>
          </a:p>
        </p:txBody>
      </p:sp>
      <p:sp>
        <p:nvSpPr>
          <p:cNvPr id="4" name="Slide Number Placeholder 3"/>
          <p:cNvSpPr>
            <a:spLocks noGrp="1"/>
          </p:cNvSpPr>
          <p:nvPr>
            <p:ph type="sldNum" sz="quarter" idx="5"/>
          </p:nvPr>
        </p:nvSpPr>
        <p:spPr/>
        <p:txBody>
          <a:bodyPr/>
          <a:lstStyle/>
          <a:p>
            <a:fld id="{7D5CB47A-5BAF-5847-8462-8E087781F250}" type="slidenum">
              <a:rPr lang="en-US" smtClean="0"/>
              <a:pPr/>
              <a:t>4</a:t>
            </a:fld>
            <a:endParaRPr lang="en-US"/>
          </a:p>
        </p:txBody>
      </p:sp>
    </p:spTree>
    <p:extLst>
      <p:ext uri="{BB962C8B-B14F-4D97-AF65-F5344CB8AC3E}">
        <p14:creationId xmlns:p14="http://schemas.microsoft.com/office/powerpoint/2010/main" val="207059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be more precise than “few”?  And which pixels – Planet pixels or aerial data pixels?</a:t>
            </a:r>
            <a:br>
              <a:rPr lang="en-US" dirty="0"/>
            </a:br>
            <a:endParaRPr lang="en-US" dirty="0"/>
          </a:p>
        </p:txBody>
      </p:sp>
      <p:sp>
        <p:nvSpPr>
          <p:cNvPr id="4" name="Slide Number Placeholder 3"/>
          <p:cNvSpPr>
            <a:spLocks noGrp="1"/>
          </p:cNvSpPr>
          <p:nvPr>
            <p:ph type="sldNum" sz="quarter" idx="10"/>
          </p:nvPr>
        </p:nvSpPr>
        <p:spPr/>
        <p:txBody>
          <a:bodyPr/>
          <a:lstStyle/>
          <a:p>
            <a:fld id="{7D5CB47A-5BAF-5847-8462-8E087781F250}" type="slidenum">
              <a:rPr lang="en-US" smtClean="0"/>
              <a:pPr/>
              <a:t>15</a:t>
            </a:fld>
            <a:endParaRPr lang="en-US"/>
          </a:p>
        </p:txBody>
      </p:sp>
    </p:spTree>
    <p:extLst>
      <p:ext uri="{BB962C8B-B14F-4D97-AF65-F5344CB8AC3E}">
        <p14:creationId xmlns:p14="http://schemas.microsoft.com/office/powerpoint/2010/main" val="19362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Geometric</a:t>
            </a:r>
            <a:r>
              <a:rPr lang="en-US" baseline="0" dirty="0"/>
              <a:t> accuracy, when compared against orthographically rectified aerial photographs appears to be consistent with the analysis performed on data obtained from our CGA partnership.</a:t>
            </a:r>
            <a:endParaRPr lang="en-US" dirty="0"/>
          </a:p>
        </p:txBody>
      </p:sp>
      <p:sp>
        <p:nvSpPr>
          <p:cNvPr id="4" name="Slide Number Placeholder 3"/>
          <p:cNvSpPr>
            <a:spLocks noGrp="1"/>
          </p:cNvSpPr>
          <p:nvPr>
            <p:ph type="sldNum" sz="quarter" idx="10"/>
          </p:nvPr>
        </p:nvSpPr>
        <p:spPr/>
        <p:txBody>
          <a:bodyPr/>
          <a:lstStyle/>
          <a:p>
            <a:fld id="{7D5CB47A-5BAF-5847-8462-8E087781F250}" type="slidenum">
              <a:rPr lang="en-US" smtClean="0"/>
              <a:pPr/>
              <a:t>17</a:t>
            </a:fld>
            <a:endParaRPr lang="en-US"/>
          </a:p>
        </p:txBody>
      </p:sp>
    </p:spTree>
    <p:extLst>
      <p:ext uri="{BB962C8B-B14F-4D97-AF65-F5344CB8AC3E}">
        <p14:creationId xmlns:p14="http://schemas.microsoft.com/office/powerpoint/2010/main" val="334977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20180503_052307_1051\20180503_052307_1051_3B_AnalyticMS.tif</a:t>
            </a:r>
          </a:p>
        </p:txBody>
      </p:sp>
      <p:sp>
        <p:nvSpPr>
          <p:cNvPr id="4" name="Slide Number Placeholder 3"/>
          <p:cNvSpPr>
            <a:spLocks noGrp="1"/>
          </p:cNvSpPr>
          <p:nvPr>
            <p:ph type="sldNum" sz="quarter" idx="10"/>
          </p:nvPr>
        </p:nvSpPr>
        <p:spPr/>
        <p:txBody>
          <a:bodyPr/>
          <a:lstStyle/>
          <a:p>
            <a:fld id="{7D5CB47A-5BAF-5847-8462-8E087781F250}" type="slidenum">
              <a:rPr lang="en-US" smtClean="0"/>
              <a:pPr/>
              <a:t>20</a:t>
            </a:fld>
            <a:endParaRPr lang="en-US"/>
          </a:p>
        </p:txBody>
      </p:sp>
    </p:spTree>
    <p:extLst>
      <p:ext uri="{BB962C8B-B14F-4D97-AF65-F5344CB8AC3E}">
        <p14:creationId xmlns:p14="http://schemas.microsoft.com/office/powerpoint/2010/main" val="311265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20180503_052307_1051\20180503_052307_1051_3B_AnalyticMS.tif</a:t>
            </a:r>
          </a:p>
        </p:txBody>
      </p:sp>
      <p:sp>
        <p:nvSpPr>
          <p:cNvPr id="4" name="Slide Number Placeholder 3"/>
          <p:cNvSpPr>
            <a:spLocks noGrp="1"/>
          </p:cNvSpPr>
          <p:nvPr>
            <p:ph type="sldNum" sz="quarter" idx="10"/>
          </p:nvPr>
        </p:nvSpPr>
        <p:spPr/>
        <p:txBody>
          <a:bodyPr/>
          <a:lstStyle/>
          <a:p>
            <a:fld id="{7D5CB47A-5BAF-5847-8462-8E087781F250}" type="slidenum">
              <a:rPr lang="en-US" smtClean="0"/>
              <a:pPr/>
              <a:t>21</a:t>
            </a:fld>
            <a:endParaRPr lang="en-US"/>
          </a:p>
        </p:txBody>
      </p:sp>
    </p:spTree>
    <p:extLst>
      <p:ext uri="{BB962C8B-B14F-4D97-AF65-F5344CB8AC3E}">
        <p14:creationId xmlns:p14="http://schemas.microsoft.com/office/powerpoint/2010/main" val="102387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SWIR band kept failing to process for MTF. Could not get access to the higher resolution SWIR bands</a:t>
            </a:r>
          </a:p>
        </p:txBody>
      </p:sp>
      <p:sp>
        <p:nvSpPr>
          <p:cNvPr id="4" name="Slide Number Placeholder 3"/>
          <p:cNvSpPr>
            <a:spLocks noGrp="1"/>
          </p:cNvSpPr>
          <p:nvPr>
            <p:ph type="sldNum" sz="quarter" idx="10"/>
          </p:nvPr>
        </p:nvSpPr>
        <p:spPr/>
        <p:txBody>
          <a:bodyPr/>
          <a:lstStyle/>
          <a:p>
            <a:fld id="{7D5CB47A-5BAF-5847-8462-8E087781F250}" type="slidenum">
              <a:rPr lang="en-US" smtClean="0"/>
              <a:pPr/>
              <a:t>23</a:t>
            </a:fld>
            <a:endParaRPr lang="en-US"/>
          </a:p>
        </p:txBody>
      </p:sp>
    </p:spTree>
    <p:extLst>
      <p:ext uri="{BB962C8B-B14F-4D97-AF65-F5344CB8AC3E}">
        <p14:creationId xmlns:p14="http://schemas.microsoft.com/office/powerpoint/2010/main" val="1216947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noChangeArrowheads="1"/>
          </p:cNvSpPr>
          <p:nvPr>
            <p:ph type="subTitle" idx="1" hasCustomPrompt="1"/>
          </p:nvPr>
        </p:nvSpPr>
        <p:spPr>
          <a:xfrm>
            <a:off x="228599" y="1997588"/>
            <a:ext cx="8686801" cy="2386372"/>
          </a:xfrm>
          <a:prstGeom prst="rect">
            <a:avLst/>
          </a:prstGeom>
        </p:spPr>
        <p:txBody>
          <a:bodyPr lIns="0" tIns="0" rIns="0" bIns="0"/>
          <a:lstStyle>
            <a:lvl1pPr marL="0" indent="0">
              <a:buFont typeface="Wingdings" pitchFamily="2" charset="2"/>
              <a:buNone/>
              <a:defRPr sz="1800" b="1" i="0">
                <a:latin typeface="Arial" charset="0"/>
                <a:ea typeface="Arial" charset="0"/>
                <a:cs typeface="Arial" charset="0"/>
              </a:defRPr>
            </a:lvl1pPr>
          </a:lstStyle>
          <a:p>
            <a:r>
              <a:rPr lang="en-US" sz="2800" dirty="0"/>
              <a:t>Date</a:t>
            </a:r>
          </a:p>
          <a:p>
            <a:r>
              <a:rPr lang="en-US" sz="2400" dirty="0"/>
              <a:t>Presented By:</a:t>
            </a:r>
          </a:p>
          <a:p>
            <a:endParaRPr lang="en-US" dirty="0"/>
          </a:p>
          <a:p>
            <a:r>
              <a:rPr lang="en-US" sz="2400" dirty="0"/>
              <a:t>Name</a:t>
            </a:r>
          </a:p>
          <a:p>
            <a:r>
              <a:rPr lang="en-US" dirty="0"/>
              <a:t>Position, Organization</a:t>
            </a:r>
          </a:p>
          <a:p>
            <a:r>
              <a:rPr lang="en-US" dirty="0"/>
              <a:t>Email, Phone #</a:t>
            </a:r>
          </a:p>
        </p:txBody>
      </p:sp>
      <p:sp>
        <p:nvSpPr>
          <p:cNvPr id="4" name="Title 3"/>
          <p:cNvSpPr>
            <a:spLocks noGrp="1" noChangeArrowheads="1"/>
          </p:cNvSpPr>
          <p:nvPr>
            <p:ph type="ctrTitle" hasCustomPrompt="1"/>
          </p:nvPr>
        </p:nvSpPr>
        <p:spPr>
          <a:xfrm>
            <a:off x="228599" y="1054100"/>
            <a:ext cx="8686801" cy="803788"/>
          </a:xfrm>
          <a:prstGeom prst="rect">
            <a:avLst/>
          </a:prstGeom>
        </p:spPr>
        <p:txBody>
          <a:bodyPr wrap="square" lIns="0" tIns="0" rIns="0" bIns="0" anchor="t" anchorCtr="0"/>
          <a:lstStyle>
            <a:lvl1pPr algn="l">
              <a:defRPr sz="4000" b="1" i="0">
                <a:latin typeface="Arial" charset="0"/>
                <a:ea typeface="Arial" charset="0"/>
                <a:cs typeface="Arial" charset="0"/>
              </a:defRPr>
            </a:lvl1pPr>
          </a:lstStyle>
          <a:p>
            <a:r>
              <a:rPr lang="en-US" dirty="0"/>
              <a:t>Click to Add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19" y="4562520"/>
            <a:ext cx="1562099" cy="57114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6241" y="3980352"/>
            <a:ext cx="1329159" cy="403608"/>
          </a:xfrm>
          <a:prstGeom prst="rect">
            <a:avLst/>
          </a:prstGeom>
        </p:spPr>
      </p:pic>
    </p:spTree>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pos="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56622"/>
            <a:ext cx="9144000" cy="688848"/>
          </a:xfrm>
          <a:prstGeom prst="rect">
            <a:avLst/>
          </a:prstGeom>
        </p:spPr>
      </p:pic>
      <p:sp>
        <p:nvSpPr>
          <p:cNvPr id="2" name="Title 1"/>
          <p:cNvSpPr>
            <a:spLocks noGrp="1"/>
          </p:cNvSpPr>
          <p:nvPr>
            <p:ph type="title" hasCustomPrompt="1"/>
          </p:nvPr>
        </p:nvSpPr>
        <p:spPr>
          <a:xfrm>
            <a:off x="228600" y="156651"/>
            <a:ext cx="8686800" cy="639762"/>
          </a:xfrm>
          <a:prstGeom prst="rect">
            <a:avLst/>
          </a:prstGeom>
        </p:spPr>
        <p:txBody>
          <a:bodyPr lIns="0" tIns="0" rIns="0" bIns="0"/>
          <a:lstStyle>
            <a:lvl1pPr algn="l">
              <a:defRPr sz="3600" b="1" i="0" baseline="0">
                <a:latin typeface="Arial" charset="0"/>
                <a:ea typeface="Arial" charset="0"/>
                <a:cs typeface="Arial" charset="0"/>
              </a:defRPr>
            </a:lvl1pPr>
          </a:lstStyle>
          <a:p>
            <a:r>
              <a:rPr lang="en-US" dirty="0"/>
              <a:t>Slide Title</a:t>
            </a:r>
          </a:p>
        </p:txBody>
      </p:sp>
      <p:cxnSp>
        <p:nvCxnSpPr>
          <p:cNvPr id="6" name="Straight Connector 5"/>
          <p:cNvCxnSpPr/>
          <p:nvPr userDrawn="1"/>
        </p:nvCxnSpPr>
        <p:spPr>
          <a:xfrm>
            <a:off x="228600" y="796413"/>
            <a:ext cx="868680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Subtitle 16"/>
          <p:cNvSpPr>
            <a:spLocks noGrp="1" noChangeArrowheads="1"/>
          </p:cNvSpPr>
          <p:nvPr>
            <p:ph type="subTitle" idx="1" hasCustomPrompt="1"/>
          </p:nvPr>
        </p:nvSpPr>
        <p:spPr>
          <a:xfrm>
            <a:off x="228599" y="973394"/>
            <a:ext cx="8686801" cy="3218122"/>
          </a:xfrm>
          <a:prstGeom prst="rect">
            <a:avLst/>
          </a:prstGeom>
        </p:spPr>
        <p:txBody>
          <a:bodyPr lIns="0" tIns="0" rIns="0" bIns="0"/>
          <a:lstStyle>
            <a:lvl1pPr marL="457200" indent="-457200">
              <a:buFont typeface="Arial" charset="0"/>
              <a:buChar char="•"/>
              <a:defRPr sz="2400" b="1" i="0" baseline="0">
                <a:latin typeface="Arial" charset="0"/>
                <a:ea typeface="Arial" charset="0"/>
                <a:cs typeface="Arial" charset="0"/>
              </a:defRPr>
            </a:lvl1pPr>
            <a:lvl3pPr marL="1257300" indent="-342900">
              <a:buFont typeface="Arial" charset="0"/>
              <a:buChar char="•"/>
              <a:defRPr/>
            </a:lvl3pPr>
          </a:lstStyle>
          <a:p>
            <a:r>
              <a:rPr lang="en-US" dirty="0"/>
              <a:t>Bullet 1</a:t>
            </a:r>
          </a:p>
        </p:txBody>
      </p:sp>
      <p:sp>
        <p:nvSpPr>
          <p:cNvPr id="18" name="TextBox 17"/>
          <p:cNvSpPr txBox="1"/>
          <p:nvPr userDrawn="1"/>
        </p:nvSpPr>
        <p:spPr>
          <a:xfrm>
            <a:off x="4260973" y="4724102"/>
            <a:ext cx="540775" cy="153888"/>
          </a:xfrm>
          <a:prstGeom prst="rect">
            <a:avLst/>
          </a:prstGeom>
        </p:spPr>
        <p:txBody>
          <a:bodyPr wrap="square" lIns="0" tIns="0" rIns="0" bIns="0" rtlCol="0">
            <a:spAutoFit/>
          </a:bodyPr>
          <a:lstStyle/>
          <a:p>
            <a:pPr marL="0" indent="0" algn="ctr">
              <a:buFont typeface="Arial" charset="0"/>
              <a:buNone/>
            </a:pPr>
            <a:fld id="{B52AD97E-B368-4B44-8F72-BB483235256D}" type="slidenum">
              <a:rPr lang="en-US" sz="1000" b="0" i="0" smtClean="0">
                <a:latin typeface="Arial" charset="0"/>
                <a:ea typeface="Arial" charset="0"/>
                <a:cs typeface="Arial" charset="0"/>
              </a:rPr>
              <a:pPr marL="0" indent="0" algn="ctr">
                <a:buFont typeface="Arial" charset="0"/>
                <a:buNone/>
              </a:pPr>
              <a:t>‹#›</a:t>
            </a:fld>
            <a:endParaRPr lang="en-US" sz="1000" b="0" i="0" dirty="0">
              <a:latin typeface="Arial" charset="0"/>
              <a:ea typeface="Arial" charset="0"/>
              <a:cs typeface="Arial"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638471"/>
            <a:ext cx="843886" cy="239519"/>
          </a:xfrm>
          <a:prstGeom prst="rect">
            <a:avLst/>
          </a:prstGeom>
        </p:spPr>
      </p:pic>
    </p:spTree>
    <p:extLst>
      <p:ext uri="{BB962C8B-B14F-4D97-AF65-F5344CB8AC3E}">
        <p14:creationId xmlns:p14="http://schemas.microsoft.com/office/powerpoint/2010/main" val="1557578418"/>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Presented by </a:t>
            </a:r>
            <a:r>
              <a:rPr lang="en-US" dirty="0" err="1"/>
              <a:t>Ajit</a:t>
            </a:r>
            <a:r>
              <a:rPr lang="en-US" dirty="0"/>
              <a:t> Sampath</a:t>
            </a:r>
          </a:p>
          <a:p>
            <a:r>
              <a:rPr lang="en-US" dirty="0"/>
              <a:t>KBR, Contractor to US Geological Survey EROS Data Center</a:t>
            </a:r>
          </a:p>
          <a:p>
            <a:endParaRPr lang="en-US" dirty="0"/>
          </a:p>
          <a:p>
            <a:r>
              <a:rPr lang="en-US" dirty="0"/>
              <a:t>JACIE 2019</a:t>
            </a:r>
          </a:p>
          <a:p>
            <a:r>
              <a:rPr lang="en-US" dirty="0"/>
              <a:t>9/26/2019</a:t>
            </a:r>
          </a:p>
        </p:txBody>
      </p:sp>
      <p:sp>
        <p:nvSpPr>
          <p:cNvPr id="3" name="Title 2"/>
          <p:cNvSpPr>
            <a:spLocks noGrp="1"/>
          </p:cNvSpPr>
          <p:nvPr>
            <p:ph type="ctrTitle"/>
          </p:nvPr>
        </p:nvSpPr>
        <p:spPr/>
        <p:txBody>
          <a:bodyPr/>
          <a:lstStyle/>
          <a:p>
            <a:r>
              <a:rPr lang="en-US" sz="3000" dirty="0"/>
              <a:t>Geometric and Spatial Characterization Methods: Examples from Planet and WV-3</a:t>
            </a:r>
          </a:p>
        </p:txBody>
      </p:sp>
    </p:spTree>
    <p:extLst>
      <p:ext uri="{BB962C8B-B14F-4D97-AF65-F5344CB8AC3E}">
        <p14:creationId xmlns:p14="http://schemas.microsoft.com/office/powerpoint/2010/main" val="131811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BF16-8176-4580-9B54-62836F749773}"/>
              </a:ext>
            </a:extLst>
          </p:cNvPr>
          <p:cNvSpPr>
            <a:spLocks noGrp="1"/>
          </p:cNvSpPr>
          <p:nvPr>
            <p:ph type="title"/>
          </p:nvPr>
        </p:nvSpPr>
        <p:spPr>
          <a:xfrm>
            <a:off x="228600" y="156651"/>
            <a:ext cx="8686800" cy="639762"/>
          </a:xfrm>
        </p:spPr>
        <p:txBody>
          <a:bodyPr/>
          <a:lstStyle/>
          <a:p>
            <a:r>
              <a:rPr lang="en-US"/>
              <a:t>Spatial Analysis</a:t>
            </a:r>
            <a:endParaRPr lang="en-US" dirty="0"/>
          </a:p>
        </p:txBody>
      </p:sp>
      <p:sp>
        <p:nvSpPr>
          <p:cNvPr id="4" name="Content Placeholder 2">
            <a:extLst>
              <a:ext uri="{FF2B5EF4-FFF2-40B4-BE49-F238E27FC236}">
                <a16:creationId xmlns:a16="http://schemas.microsoft.com/office/drawing/2014/main" id="{9E589AD9-FEEA-4211-8369-6402AC04FBA0}"/>
              </a:ext>
            </a:extLst>
          </p:cNvPr>
          <p:cNvSpPr txBox="1">
            <a:spLocks/>
          </p:cNvSpPr>
          <p:nvPr/>
        </p:nvSpPr>
        <p:spPr>
          <a:xfrm>
            <a:off x="228600" y="1079953"/>
            <a:ext cx="4769260" cy="3263504"/>
          </a:xfrm>
          <a:prstGeom prst="rect">
            <a:avLst/>
          </a:prstGeom>
        </p:spPr>
        <p:txBody>
          <a:bodyPr lIns="0" tIns="0" rIns="0" bIns="0">
            <a:normAutofit fontScale="70000" lnSpcReduction="20000"/>
          </a:bodyPr>
          <a:lstStyle>
            <a:lvl1pPr marL="457200" indent="-457200" algn="l" defTabSz="457200" rtl="0" eaLnBrk="1" latinLnBrk="0" hangingPunct="1">
              <a:spcBef>
                <a:spcPct val="20000"/>
              </a:spcBef>
              <a:buFont typeface="Arial" charset="0"/>
              <a:buChar char="•"/>
              <a:defRPr sz="2400" b="1" i="0" kern="1200" baseline="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257300" indent="-342900" algn="l" defTabSz="4572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Measures the ability of the system to resolve spatial objects. </a:t>
            </a:r>
          </a:p>
          <a:p>
            <a:pPr lvl="1"/>
            <a:r>
              <a:rPr lang="en-US" dirty="0"/>
              <a:t>There is no “one method to rule them all”</a:t>
            </a:r>
          </a:p>
          <a:p>
            <a:pPr lvl="1"/>
            <a:r>
              <a:rPr lang="en-US" dirty="0"/>
              <a:t>We use specially designed “Edge targets”</a:t>
            </a:r>
          </a:p>
          <a:p>
            <a:pPr lvl="2"/>
            <a:r>
              <a:rPr lang="en-US" dirty="0"/>
              <a:t>Landsat uses pulse targets e.g. bridges etc.</a:t>
            </a:r>
          </a:p>
          <a:p>
            <a:pPr lvl="1"/>
            <a:r>
              <a:rPr lang="en-US" dirty="0"/>
              <a:t>https://calval.cr.usgs.gov/rst-resources/sites_catalog/spatial-sites/ </a:t>
            </a:r>
          </a:p>
          <a:p>
            <a:pPr lvl="1"/>
            <a:r>
              <a:rPr lang="en-US" dirty="0"/>
              <a:t>Target should 7-10 IFOV’s beyond the edge.</a:t>
            </a:r>
          </a:p>
          <a:p>
            <a:pPr lvl="1"/>
            <a:endParaRPr lang="en-US" dirty="0"/>
          </a:p>
        </p:txBody>
      </p:sp>
      <p:pic>
        <p:nvPicPr>
          <p:cNvPr id="3" name="Picture 2" descr="Baotou test range image">
            <a:extLst>
              <a:ext uri="{FF2B5EF4-FFF2-40B4-BE49-F238E27FC236}">
                <a16:creationId xmlns:a16="http://schemas.microsoft.com/office/drawing/2014/main" id="{1F1150BF-1C42-4C08-A74E-E6AC48AE0438}"/>
              </a:ext>
            </a:extLst>
          </p:cNvPr>
          <p:cNvPicPr>
            <a:picLocks noChangeAspect="1"/>
          </p:cNvPicPr>
          <p:nvPr/>
        </p:nvPicPr>
        <p:blipFill>
          <a:blip r:embed="rId2"/>
          <a:stretch>
            <a:fillRect/>
          </a:stretch>
        </p:blipFill>
        <p:spPr>
          <a:xfrm>
            <a:off x="5177032" y="1176823"/>
            <a:ext cx="3966968" cy="2789854"/>
          </a:xfrm>
          <a:prstGeom prst="rect">
            <a:avLst/>
          </a:prstGeom>
        </p:spPr>
      </p:pic>
    </p:spTree>
    <p:extLst>
      <p:ext uri="{BB962C8B-B14F-4D97-AF65-F5344CB8AC3E}">
        <p14:creationId xmlns:p14="http://schemas.microsoft.com/office/powerpoint/2010/main" val="184222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6534-0DB8-476F-B4DF-FA2F028FA143}"/>
              </a:ext>
            </a:extLst>
          </p:cNvPr>
          <p:cNvSpPr>
            <a:spLocks noGrp="1"/>
          </p:cNvSpPr>
          <p:nvPr>
            <p:ph type="title"/>
          </p:nvPr>
        </p:nvSpPr>
        <p:spPr/>
        <p:txBody>
          <a:bodyPr/>
          <a:lstStyle/>
          <a:p>
            <a:r>
              <a:rPr lang="en-US" dirty="0"/>
              <a:t>Spatial Analysis: Theoretical Basis</a:t>
            </a:r>
          </a:p>
        </p:txBody>
      </p:sp>
      <p:sp>
        <p:nvSpPr>
          <p:cNvPr id="3" name="Subtitle 2">
            <a:extLst>
              <a:ext uri="{FF2B5EF4-FFF2-40B4-BE49-F238E27FC236}">
                <a16:creationId xmlns:a16="http://schemas.microsoft.com/office/drawing/2014/main" id="{86429494-9FB2-4285-AC21-60D6AA01F03D}"/>
              </a:ext>
            </a:extLst>
          </p:cNvPr>
          <p:cNvSpPr>
            <a:spLocks noGrp="1"/>
          </p:cNvSpPr>
          <p:nvPr>
            <p:ph type="subTitle" idx="1"/>
          </p:nvPr>
        </p:nvSpPr>
        <p:spPr/>
        <p:txBody>
          <a:bodyPr/>
          <a:lstStyle/>
          <a:p>
            <a:r>
              <a:rPr lang="en-US" dirty="0"/>
              <a:t>“In-flight characterization of spatial quality using point spread functions” </a:t>
            </a:r>
          </a:p>
          <a:p>
            <a:pPr lvl="1"/>
            <a:r>
              <a:rPr lang="en-US" sz="1800" dirty="0"/>
              <a:t>by </a:t>
            </a:r>
            <a:r>
              <a:rPr lang="en-US" sz="1800" dirty="0" err="1"/>
              <a:t>Helder</a:t>
            </a:r>
            <a:r>
              <a:rPr lang="en-US" sz="1800" dirty="0"/>
              <a:t>, D.; Choi, T.; </a:t>
            </a:r>
            <a:r>
              <a:rPr lang="en-US" sz="1800" dirty="0" err="1"/>
              <a:t>Rangaswamy</a:t>
            </a:r>
            <a:r>
              <a:rPr lang="en-US" sz="1800" dirty="0"/>
              <a:t>, M. </a:t>
            </a:r>
          </a:p>
          <a:p>
            <a:pPr lvl="1"/>
            <a:r>
              <a:rPr lang="en-US" sz="1800" dirty="0"/>
              <a:t>In Proceedings of the International Workshop on Radiometric and Geometric Calibration, Gulfport, MS, USA, 2–5 December 2003; pp. 151–170.</a:t>
            </a:r>
          </a:p>
          <a:p>
            <a:r>
              <a:rPr lang="en-US" dirty="0"/>
              <a:t>Dr. </a:t>
            </a:r>
            <a:r>
              <a:rPr lang="en-US" dirty="0" err="1"/>
              <a:t>Donghan</a:t>
            </a:r>
            <a:r>
              <a:rPr lang="en-US" dirty="0"/>
              <a:t> Lee’s </a:t>
            </a:r>
            <a:r>
              <a:rPr lang="en-US" dirty="0" err="1"/>
              <a:t>Matlab</a:t>
            </a:r>
            <a:r>
              <a:rPr lang="en-US" dirty="0"/>
              <a:t> software</a:t>
            </a:r>
          </a:p>
          <a:p>
            <a:r>
              <a:rPr lang="en-US" dirty="0"/>
              <a:t>IQE software from I2R</a:t>
            </a:r>
          </a:p>
          <a:p>
            <a:endParaRPr lang="en-US" dirty="0"/>
          </a:p>
        </p:txBody>
      </p:sp>
    </p:spTree>
    <p:extLst>
      <p:ext uri="{BB962C8B-B14F-4D97-AF65-F5344CB8AC3E}">
        <p14:creationId xmlns:p14="http://schemas.microsoft.com/office/powerpoint/2010/main" val="318401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Analysis (2)</a:t>
            </a:r>
          </a:p>
        </p:txBody>
      </p:sp>
      <p:sp>
        <p:nvSpPr>
          <p:cNvPr id="3" name="Subtitle 2"/>
          <p:cNvSpPr>
            <a:spLocks noGrp="1"/>
          </p:cNvSpPr>
          <p:nvPr>
            <p:ph type="subTitle" idx="1"/>
          </p:nvPr>
        </p:nvSpPr>
        <p:spPr>
          <a:xfrm>
            <a:off x="228599" y="973394"/>
            <a:ext cx="4734901" cy="3218122"/>
          </a:xfrm>
        </p:spPr>
        <p:txBody>
          <a:bodyPr/>
          <a:lstStyle/>
          <a:p>
            <a:pPr>
              <a:lnSpc>
                <a:spcPct val="75000"/>
              </a:lnSpc>
            </a:pPr>
            <a:r>
              <a:rPr lang="en-US" sz="1600" dirty="0"/>
              <a:t>Select and Determine ROI of Edge on the Edge image data </a:t>
            </a:r>
          </a:p>
          <a:p>
            <a:pPr>
              <a:lnSpc>
                <a:spcPct val="75000"/>
              </a:lnSpc>
            </a:pPr>
            <a:r>
              <a:rPr lang="en-US" altLang="ko-KR" sz="1600" dirty="0"/>
              <a:t>Detect the Edge line on ROI</a:t>
            </a:r>
          </a:p>
          <a:p>
            <a:pPr>
              <a:lnSpc>
                <a:spcPct val="75000"/>
              </a:lnSpc>
            </a:pPr>
            <a:r>
              <a:rPr lang="en-US" sz="1600" dirty="0"/>
              <a:t>Get &amp; Plot Edge Spread Function (ESF) with Pixel data</a:t>
            </a:r>
            <a:endParaRPr lang="en-US" altLang="ko-KR" sz="1600" dirty="0"/>
          </a:p>
          <a:p>
            <a:pPr>
              <a:lnSpc>
                <a:spcPct val="75000"/>
              </a:lnSpc>
            </a:pPr>
            <a:r>
              <a:rPr lang="en-US" altLang="ko-KR" sz="1600" dirty="0"/>
              <a:t>Decide the Staring point of the Bright &amp; Dark area</a:t>
            </a:r>
          </a:p>
          <a:p>
            <a:pPr>
              <a:lnSpc>
                <a:spcPct val="75000"/>
              </a:lnSpc>
            </a:pPr>
            <a:r>
              <a:rPr lang="en-US" altLang="ko-KR" sz="1600" dirty="0"/>
              <a:t>Calculate and Plot ESF by Fitting from the Trimmed ESF pixel data</a:t>
            </a:r>
          </a:p>
          <a:p>
            <a:pPr>
              <a:lnSpc>
                <a:spcPct val="75000"/>
              </a:lnSpc>
            </a:pPr>
            <a:r>
              <a:rPr lang="en-US" altLang="ko-KR" sz="1600" dirty="0"/>
              <a:t>Calculate Relative Edge Response (RER) (by one pixel)</a:t>
            </a:r>
          </a:p>
          <a:p>
            <a:pPr>
              <a:lnSpc>
                <a:spcPct val="75000"/>
              </a:lnSpc>
            </a:pPr>
            <a:r>
              <a:rPr lang="en-US" altLang="ko-KR" sz="1600" dirty="0"/>
              <a:t>Calculate and Plot Line Spread Function</a:t>
            </a:r>
            <a:endParaRPr lang="en-US" altLang="ko-KR" sz="1600" b="1" dirty="0">
              <a:latin typeface="Arial" charset="0"/>
              <a:ea typeface="Arial" charset="0"/>
              <a:cs typeface="Arial" charset="0"/>
            </a:endParaRPr>
          </a:p>
          <a:p>
            <a:pPr>
              <a:lnSpc>
                <a:spcPct val="75000"/>
              </a:lnSpc>
            </a:pPr>
            <a:r>
              <a:rPr lang="en-US" altLang="ko-KR" sz="1600" dirty="0"/>
              <a:t>Calculate Full Width at Half Maximum </a:t>
            </a:r>
          </a:p>
          <a:p>
            <a:pPr>
              <a:lnSpc>
                <a:spcPct val="75000"/>
              </a:lnSpc>
            </a:pPr>
            <a:r>
              <a:rPr lang="en-US" altLang="ko-KR" sz="1600" dirty="0"/>
              <a:t>Calculate and Plot MTF (Modulation Transfer Function)</a:t>
            </a:r>
          </a:p>
          <a:p>
            <a:pPr marL="257175" indent="-257175">
              <a:buFont typeface="+mj-lt"/>
              <a:buAutoNum type="arabicPeriod" startAt="4"/>
            </a:pPr>
            <a:endParaRPr lang="en-US" altLang="ko-KR" sz="1050" dirty="0">
              <a:ea typeface="Times New Roman" panose="02020603050405020304" pitchFamily="18" charset="0"/>
            </a:endParaRPr>
          </a:p>
        </p:txBody>
      </p:sp>
      <p:pic>
        <p:nvPicPr>
          <p:cNvPr id="5" name="그림 12" descr="Edge target image"/>
          <p:cNvPicPr>
            <a:picLocks noChangeAspect="1"/>
          </p:cNvPicPr>
          <p:nvPr/>
        </p:nvPicPr>
        <p:blipFill>
          <a:blip r:embed="rId2"/>
          <a:stretch>
            <a:fillRect/>
          </a:stretch>
        </p:blipFill>
        <p:spPr>
          <a:xfrm>
            <a:off x="5087923" y="848216"/>
            <a:ext cx="2057400" cy="2007348"/>
          </a:xfrm>
          <a:prstGeom prst="rect">
            <a:avLst/>
          </a:prstGeom>
        </p:spPr>
      </p:pic>
      <p:pic>
        <p:nvPicPr>
          <p:cNvPr id="6" name="그림 13" descr="Close-up of edge target"/>
          <p:cNvPicPr>
            <a:picLocks noChangeAspect="1"/>
          </p:cNvPicPr>
          <p:nvPr/>
        </p:nvPicPr>
        <p:blipFill>
          <a:blip r:embed="rId3"/>
          <a:stretch>
            <a:fillRect/>
          </a:stretch>
        </p:blipFill>
        <p:spPr>
          <a:xfrm>
            <a:off x="7145323" y="834213"/>
            <a:ext cx="2002169" cy="2035354"/>
          </a:xfrm>
          <a:prstGeom prst="rect">
            <a:avLst/>
          </a:prstGeom>
        </p:spPr>
      </p:pic>
      <p:pic>
        <p:nvPicPr>
          <p:cNvPr id="4" name="그림 3" descr="Diagram of process to determine subpixel resolution"/>
          <p:cNvPicPr>
            <a:picLocks noChangeAspect="1"/>
          </p:cNvPicPr>
          <p:nvPr/>
        </p:nvPicPr>
        <p:blipFill>
          <a:blip r:embed="rId4"/>
          <a:stretch>
            <a:fillRect/>
          </a:stretch>
        </p:blipFill>
        <p:spPr>
          <a:xfrm>
            <a:off x="5143094" y="2793532"/>
            <a:ext cx="2126652" cy="1594433"/>
          </a:xfrm>
          <a:prstGeom prst="rect">
            <a:avLst/>
          </a:prstGeom>
        </p:spPr>
      </p:pic>
    </p:spTree>
    <p:extLst>
      <p:ext uri="{BB962C8B-B14F-4D97-AF65-F5344CB8AC3E}">
        <p14:creationId xmlns:p14="http://schemas.microsoft.com/office/powerpoint/2010/main" val="247494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76EE-EDAC-4A1D-B858-3CF21CAD12D8}"/>
              </a:ext>
            </a:extLst>
          </p:cNvPr>
          <p:cNvSpPr>
            <a:spLocks noGrp="1"/>
          </p:cNvSpPr>
          <p:nvPr>
            <p:ph type="title"/>
          </p:nvPr>
        </p:nvSpPr>
        <p:spPr/>
        <p:txBody>
          <a:bodyPr/>
          <a:lstStyle/>
          <a:p>
            <a:r>
              <a:rPr lang="en-US" dirty="0"/>
              <a:t>Spatial Analysis: Using IQE </a:t>
            </a:r>
          </a:p>
        </p:txBody>
      </p:sp>
      <p:pic>
        <p:nvPicPr>
          <p:cNvPr id="4" name="Picture 3" descr="Image of edge target and GUI">
            <a:extLst>
              <a:ext uri="{FF2B5EF4-FFF2-40B4-BE49-F238E27FC236}">
                <a16:creationId xmlns:a16="http://schemas.microsoft.com/office/drawing/2014/main" id="{315DC4AD-B29A-4A79-A9C5-18622C56B6D0}"/>
              </a:ext>
            </a:extLst>
          </p:cNvPr>
          <p:cNvPicPr>
            <a:picLocks noChangeAspect="1"/>
          </p:cNvPicPr>
          <p:nvPr/>
        </p:nvPicPr>
        <p:blipFill>
          <a:blip r:embed="rId2"/>
          <a:stretch>
            <a:fillRect/>
          </a:stretch>
        </p:blipFill>
        <p:spPr>
          <a:xfrm>
            <a:off x="1345896" y="853714"/>
            <a:ext cx="6689304" cy="3585344"/>
          </a:xfrm>
          <a:prstGeom prst="rect">
            <a:avLst/>
          </a:prstGeom>
        </p:spPr>
      </p:pic>
    </p:spTree>
    <p:extLst>
      <p:ext uri="{BB962C8B-B14F-4D97-AF65-F5344CB8AC3E}">
        <p14:creationId xmlns:p14="http://schemas.microsoft.com/office/powerpoint/2010/main" val="327178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44C3-0D4D-4D3D-815A-6BA238C2B5B8}"/>
              </a:ext>
            </a:extLst>
          </p:cNvPr>
          <p:cNvSpPr>
            <a:spLocks noGrp="1"/>
          </p:cNvSpPr>
          <p:nvPr>
            <p:ph type="title"/>
          </p:nvPr>
        </p:nvSpPr>
        <p:spPr/>
        <p:txBody>
          <a:bodyPr/>
          <a:lstStyle/>
          <a:p>
            <a:r>
              <a:rPr lang="en-US" dirty="0"/>
              <a:t>Data Analysis</a:t>
            </a:r>
          </a:p>
        </p:txBody>
      </p:sp>
      <p:sp>
        <p:nvSpPr>
          <p:cNvPr id="3" name="Subtitle 2">
            <a:extLst>
              <a:ext uri="{FF2B5EF4-FFF2-40B4-BE49-F238E27FC236}">
                <a16:creationId xmlns:a16="http://schemas.microsoft.com/office/drawing/2014/main" id="{6BBBC26D-86CB-4B52-8CE9-E8C812E45641}"/>
              </a:ext>
            </a:extLst>
          </p:cNvPr>
          <p:cNvSpPr>
            <a:spLocks noGrp="1"/>
          </p:cNvSpPr>
          <p:nvPr>
            <p:ph type="subTitle" idx="1"/>
          </p:nvPr>
        </p:nvSpPr>
        <p:spPr/>
        <p:txBody>
          <a:bodyPr/>
          <a:lstStyle/>
          <a:p>
            <a:r>
              <a:rPr lang="en-US" dirty="0" err="1"/>
              <a:t>Planetscope</a:t>
            </a:r>
            <a:r>
              <a:rPr lang="en-US" dirty="0"/>
              <a:t>, </a:t>
            </a:r>
            <a:r>
              <a:rPr lang="en-US" dirty="0" err="1"/>
              <a:t>Skysat</a:t>
            </a:r>
            <a:r>
              <a:rPr lang="en-US" dirty="0"/>
              <a:t> -8 scenes</a:t>
            </a:r>
          </a:p>
          <a:p>
            <a:pPr lvl="1"/>
            <a:r>
              <a:rPr lang="en-US" dirty="0"/>
              <a:t>Planet Nominal GSD: 3.9 m, Skysat-8: 1 m</a:t>
            </a:r>
          </a:p>
          <a:p>
            <a:r>
              <a:rPr lang="en-US" dirty="0" err="1"/>
              <a:t>WorldView</a:t>
            </a:r>
            <a:r>
              <a:rPr lang="en-US" dirty="0"/>
              <a:t> 3 Data</a:t>
            </a:r>
          </a:p>
          <a:p>
            <a:pPr lvl="1"/>
            <a:r>
              <a:rPr lang="en-US" dirty="0"/>
              <a:t>PAN: 0.3 m, MSS: 1.25 m</a:t>
            </a:r>
          </a:p>
        </p:txBody>
      </p:sp>
    </p:spTree>
    <p:extLst>
      <p:ext uri="{BB962C8B-B14F-4D97-AF65-F5344CB8AC3E}">
        <p14:creationId xmlns:p14="http://schemas.microsoft.com/office/powerpoint/2010/main" val="239753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Geometry Analysis</a:t>
            </a:r>
          </a:p>
        </p:txBody>
      </p:sp>
      <p:sp>
        <p:nvSpPr>
          <p:cNvPr id="3" name="Subtitle 2"/>
          <p:cNvSpPr>
            <a:spLocks noGrp="1"/>
          </p:cNvSpPr>
          <p:nvPr>
            <p:ph type="subTitle" idx="1"/>
          </p:nvPr>
        </p:nvSpPr>
        <p:spPr>
          <a:xfrm>
            <a:off x="228599" y="973394"/>
            <a:ext cx="7078288" cy="2609392"/>
          </a:xfrm>
        </p:spPr>
        <p:txBody>
          <a:bodyPr/>
          <a:lstStyle/>
          <a:p>
            <a:r>
              <a:rPr lang="en-US" sz="2000" dirty="0"/>
              <a:t>Sioux Falls, SD</a:t>
            </a:r>
          </a:p>
          <a:p>
            <a:pPr lvl="1"/>
            <a:r>
              <a:rPr lang="en-US" sz="2400" dirty="0"/>
              <a:t>Reference Data: Orthorectified aerial imagery collected in 2017</a:t>
            </a:r>
          </a:p>
          <a:p>
            <a:pPr lvl="1"/>
            <a:r>
              <a:rPr lang="en-US" sz="2400" dirty="0"/>
              <a:t>GPS based survey performed in 2019</a:t>
            </a:r>
          </a:p>
          <a:p>
            <a:r>
              <a:rPr lang="en-US" sz="2000" dirty="0" err="1"/>
              <a:t>Shadnagar</a:t>
            </a:r>
            <a:r>
              <a:rPr lang="en-US" sz="2000" dirty="0"/>
              <a:t>, </a:t>
            </a:r>
            <a:r>
              <a:rPr lang="en-US" sz="2000" dirty="0" err="1"/>
              <a:t>Baotuo</a:t>
            </a:r>
            <a:r>
              <a:rPr lang="en-US" sz="2000" dirty="0"/>
              <a:t> and Buenos Aires</a:t>
            </a:r>
          </a:p>
          <a:p>
            <a:pPr lvl="1"/>
            <a:r>
              <a:rPr lang="en-US" sz="2400" dirty="0"/>
              <a:t>Used Multiple WV-3 estimates of same features as reference for Planet scenes</a:t>
            </a:r>
          </a:p>
          <a:p>
            <a:r>
              <a:rPr lang="en-US" sz="2000" dirty="0"/>
              <a:t>Multiple </a:t>
            </a:r>
            <a:r>
              <a:rPr lang="en-US" sz="2000" dirty="0" err="1"/>
              <a:t>Planetscope</a:t>
            </a:r>
            <a:r>
              <a:rPr lang="en-US" sz="2000" dirty="0"/>
              <a:t> and World View 3 data sets</a:t>
            </a:r>
          </a:p>
          <a:p>
            <a:r>
              <a:rPr lang="en-US" sz="2000" dirty="0"/>
              <a:t>Manual and Semi-Automated methods used</a:t>
            </a:r>
            <a:endParaRPr lang="en-US" sz="2400" dirty="0"/>
          </a:p>
          <a:p>
            <a:endParaRPr lang="en-US" dirty="0"/>
          </a:p>
        </p:txBody>
      </p:sp>
    </p:spTree>
    <p:extLst>
      <p:ext uri="{BB962C8B-B14F-4D97-AF65-F5344CB8AC3E}">
        <p14:creationId xmlns:p14="http://schemas.microsoft.com/office/powerpoint/2010/main" val="109511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EC7B-1938-425D-8FC0-C4D0CB439264}"/>
              </a:ext>
            </a:extLst>
          </p:cNvPr>
          <p:cNvSpPr>
            <a:spLocks noGrp="1"/>
          </p:cNvSpPr>
          <p:nvPr>
            <p:ph type="title"/>
          </p:nvPr>
        </p:nvSpPr>
        <p:spPr/>
        <p:txBody>
          <a:bodyPr/>
          <a:lstStyle/>
          <a:p>
            <a:r>
              <a:rPr lang="en-US" dirty="0"/>
              <a:t>External Geometry (2)</a:t>
            </a:r>
          </a:p>
        </p:txBody>
      </p:sp>
      <p:sp>
        <p:nvSpPr>
          <p:cNvPr id="3" name="Subtitle 2">
            <a:extLst>
              <a:ext uri="{FF2B5EF4-FFF2-40B4-BE49-F238E27FC236}">
                <a16:creationId xmlns:a16="http://schemas.microsoft.com/office/drawing/2014/main" id="{E329F90A-25E1-4EF4-9C74-06200BFFFB0B}"/>
              </a:ext>
            </a:extLst>
          </p:cNvPr>
          <p:cNvSpPr>
            <a:spLocks noGrp="1"/>
          </p:cNvSpPr>
          <p:nvPr>
            <p:ph type="subTitle" idx="1"/>
          </p:nvPr>
        </p:nvSpPr>
        <p:spPr/>
        <p:txBody>
          <a:bodyPr/>
          <a:lstStyle/>
          <a:p>
            <a:r>
              <a:rPr lang="en-US" dirty="0"/>
              <a:t>WV- 3</a:t>
            </a:r>
          </a:p>
          <a:p>
            <a:pPr lvl="1"/>
            <a:r>
              <a:rPr lang="en-US" sz="1400" dirty="0"/>
              <a:t>2.2 m and 2.3 m RMSE (Line, Sample) observed in Sioux Falls</a:t>
            </a:r>
          </a:p>
          <a:p>
            <a:pPr lvl="1"/>
            <a:r>
              <a:rPr lang="en-US" sz="1400" dirty="0"/>
              <a:t>GPS based measurements as reference</a:t>
            </a:r>
          </a:p>
          <a:p>
            <a:r>
              <a:rPr lang="en-US" dirty="0"/>
              <a:t>Planet </a:t>
            </a:r>
          </a:p>
          <a:p>
            <a:pPr lvl="1"/>
            <a:r>
              <a:rPr lang="en-US" sz="1400" dirty="0"/>
              <a:t>Sioux Falls, USA</a:t>
            </a:r>
          </a:p>
          <a:p>
            <a:pPr lvl="2"/>
            <a:r>
              <a:rPr lang="en-US" sz="1400" dirty="0"/>
              <a:t>Mean Error(x, y): (0.6 m, 4.7 m)  and RMSE (x, y): (0.7 m, 4.9 m)</a:t>
            </a:r>
          </a:p>
          <a:p>
            <a:pPr lvl="1"/>
            <a:r>
              <a:rPr lang="en-US" sz="1400" dirty="0" err="1"/>
              <a:t>Shadnagar</a:t>
            </a:r>
            <a:r>
              <a:rPr lang="en-US" sz="1400" dirty="0"/>
              <a:t>, India</a:t>
            </a:r>
          </a:p>
          <a:p>
            <a:pPr lvl="2"/>
            <a:r>
              <a:rPr lang="en-US" sz="1400" dirty="0"/>
              <a:t>Mean Error(x, y): (6.6 m, 0.7 m)  and RMSE (x, y): (2.4 m, .5 m)</a:t>
            </a:r>
          </a:p>
          <a:p>
            <a:pPr lvl="1"/>
            <a:r>
              <a:rPr lang="en-US" sz="1400" dirty="0" err="1"/>
              <a:t>Baotuo</a:t>
            </a:r>
            <a:endParaRPr lang="en-US" sz="1400" dirty="0"/>
          </a:p>
          <a:p>
            <a:pPr lvl="2"/>
            <a:r>
              <a:rPr lang="en-US" sz="1400" dirty="0"/>
              <a:t>Mean Error(x, y): (2.4 m, 0.5 m)  and RMSE (x, y): (2.6 m, .7 m)</a:t>
            </a:r>
          </a:p>
          <a:p>
            <a:pPr lvl="2"/>
            <a:endParaRPr lang="en-US" sz="1000" dirty="0"/>
          </a:p>
          <a:p>
            <a:pPr lvl="1"/>
            <a:r>
              <a:rPr lang="en-US" sz="1400" dirty="0"/>
              <a:t>Argentina: observed to 2-pixel errors, but more testing required</a:t>
            </a:r>
          </a:p>
        </p:txBody>
      </p:sp>
    </p:spTree>
    <p:extLst>
      <p:ext uri="{BB962C8B-B14F-4D97-AF65-F5344CB8AC3E}">
        <p14:creationId xmlns:p14="http://schemas.microsoft.com/office/powerpoint/2010/main" val="21157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 Analysis</a:t>
            </a:r>
          </a:p>
        </p:txBody>
      </p:sp>
      <p:sp>
        <p:nvSpPr>
          <p:cNvPr id="3" name="Subtitle 2"/>
          <p:cNvSpPr>
            <a:spLocks noGrp="1"/>
          </p:cNvSpPr>
          <p:nvPr>
            <p:ph type="subTitle" idx="1"/>
          </p:nvPr>
        </p:nvSpPr>
        <p:spPr>
          <a:xfrm>
            <a:off x="228599" y="973394"/>
            <a:ext cx="8346441" cy="3430826"/>
          </a:xfrm>
        </p:spPr>
        <p:txBody>
          <a:bodyPr/>
          <a:lstStyle/>
          <a:p>
            <a:r>
              <a:rPr lang="en-US" sz="2000" dirty="0" err="1"/>
              <a:t>WorldView</a:t>
            </a:r>
            <a:r>
              <a:rPr lang="en-US" sz="2000" dirty="0"/>
              <a:t> 3 appears well registered</a:t>
            </a:r>
          </a:p>
          <a:p>
            <a:pPr lvl="1"/>
            <a:r>
              <a:rPr lang="en-US" sz="2400" dirty="0"/>
              <a:t>~ 0.1 pixels</a:t>
            </a:r>
          </a:p>
          <a:p>
            <a:pPr lvl="1"/>
            <a:r>
              <a:rPr lang="en-US" sz="2400" dirty="0"/>
              <a:t> We have access to SWR (3.7 m), will be testing band alignment going forward</a:t>
            </a:r>
          </a:p>
          <a:p>
            <a:r>
              <a:rPr lang="en-US" sz="2000" dirty="0"/>
              <a:t>Planet Bands are also sub pixel registered</a:t>
            </a:r>
          </a:p>
          <a:p>
            <a:pPr lvl="1"/>
            <a:r>
              <a:rPr lang="en-US" sz="2400" dirty="0"/>
              <a:t>1,2,3 appear well registered (~.15 pixels)</a:t>
            </a:r>
          </a:p>
          <a:p>
            <a:pPr lvl="1"/>
            <a:r>
              <a:rPr lang="en-US" sz="2400" dirty="0"/>
              <a:t>Band 4 measured to have higher mis registration</a:t>
            </a:r>
          </a:p>
          <a:p>
            <a:pPr lvl="2"/>
            <a:r>
              <a:rPr lang="en-US" sz="2000" dirty="0"/>
              <a:t>This measurement could be due poorer MTF slides</a:t>
            </a:r>
          </a:p>
          <a:p>
            <a:endParaRPr lang="en-US" dirty="0"/>
          </a:p>
        </p:txBody>
      </p:sp>
    </p:spTree>
    <p:extLst>
      <p:ext uri="{BB962C8B-B14F-4D97-AF65-F5344CB8AC3E}">
        <p14:creationId xmlns:p14="http://schemas.microsoft.com/office/powerpoint/2010/main" val="3516648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Characterization test site</a:t>
            </a:r>
          </a:p>
        </p:txBody>
      </p:sp>
      <p:sp>
        <p:nvSpPr>
          <p:cNvPr id="3" name="Subtitle 2"/>
          <p:cNvSpPr>
            <a:spLocks noGrp="1"/>
          </p:cNvSpPr>
          <p:nvPr>
            <p:ph type="subTitle" idx="1"/>
          </p:nvPr>
        </p:nvSpPr>
        <p:spPr>
          <a:xfrm>
            <a:off x="228599" y="973394"/>
            <a:ext cx="4384965" cy="3218122"/>
          </a:xfrm>
        </p:spPr>
        <p:txBody>
          <a:bodyPr/>
          <a:lstStyle/>
          <a:p>
            <a:r>
              <a:rPr lang="en-US" dirty="0"/>
              <a:t>Baotou range selected from USGS test site catalog</a:t>
            </a:r>
          </a:p>
          <a:p>
            <a:pPr lvl="1"/>
            <a:r>
              <a:rPr lang="en-US" sz="2000" dirty="0"/>
              <a:t>Only one (in test site catalog) whose dimensions seem to be practical for spatial testing (among the test sites)</a:t>
            </a:r>
          </a:p>
          <a:p>
            <a:pPr lvl="1"/>
            <a:r>
              <a:rPr lang="en-US" sz="2000" dirty="0"/>
              <a:t>Edge semi automatically identified</a:t>
            </a:r>
          </a:p>
          <a:p>
            <a:pPr lvl="1"/>
            <a:r>
              <a:rPr lang="en-US" sz="2000" dirty="0"/>
              <a:t>Multiple profiles across the edge used to perform analysis</a:t>
            </a:r>
          </a:p>
        </p:txBody>
      </p:sp>
      <p:pic>
        <p:nvPicPr>
          <p:cNvPr id="1026" name="Picture 2" descr="Baotou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7145" t="17212" r="28633" b="28778"/>
          <a:stretch/>
        </p:blipFill>
        <p:spPr bwMode="auto">
          <a:xfrm>
            <a:off x="4987636" y="973394"/>
            <a:ext cx="2535382" cy="236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0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D2D5-43D2-4411-B8ED-D55B7DFDF55C}"/>
              </a:ext>
            </a:extLst>
          </p:cNvPr>
          <p:cNvSpPr>
            <a:spLocks noGrp="1"/>
          </p:cNvSpPr>
          <p:nvPr>
            <p:ph type="title"/>
          </p:nvPr>
        </p:nvSpPr>
        <p:spPr/>
        <p:txBody>
          <a:bodyPr/>
          <a:lstStyle/>
          <a:p>
            <a:r>
              <a:rPr lang="en-US" dirty="0"/>
              <a:t>Spatial test site</a:t>
            </a:r>
          </a:p>
        </p:txBody>
      </p:sp>
      <p:sp>
        <p:nvSpPr>
          <p:cNvPr id="3" name="Subtitle 2">
            <a:extLst>
              <a:ext uri="{FF2B5EF4-FFF2-40B4-BE49-F238E27FC236}">
                <a16:creationId xmlns:a16="http://schemas.microsoft.com/office/drawing/2014/main" id="{572D9302-18BF-4F4B-BD04-185A29DC707F}"/>
              </a:ext>
            </a:extLst>
          </p:cNvPr>
          <p:cNvSpPr>
            <a:spLocks noGrp="1"/>
          </p:cNvSpPr>
          <p:nvPr>
            <p:ph type="subTitle" idx="1"/>
          </p:nvPr>
        </p:nvSpPr>
        <p:spPr>
          <a:xfrm>
            <a:off x="228600" y="973394"/>
            <a:ext cx="3719946" cy="3218122"/>
          </a:xfrm>
        </p:spPr>
        <p:txBody>
          <a:bodyPr/>
          <a:lstStyle/>
          <a:p>
            <a:r>
              <a:rPr lang="en-US" dirty="0"/>
              <a:t>ISRO </a:t>
            </a:r>
            <a:r>
              <a:rPr lang="en-US" dirty="0" err="1"/>
              <a:t>Shadnagar</a:t>
            </a:r>
            <a:r>
              <a:rPr lang="en-US" dirty="0"/>
              <a:t> test range</a:t>
            </a:r>
          </a:p>
          <a:p>
            <a:r>
              <a:rPr lang="en-US" dirty="0"/>
              <a:t>Appears to be a large MTF and other target site</a:t>
            </a:r>
          </a:p>
          <a:p>
            <a:r>
              <a:rPr lang="en-US" dirty="0"/>
              <a:t>Each square ~ 50 m in dimensions</a:t>
            </a:r>
          </a:p>
          <a:p>
            <a:endParaRPr lang="en-US" dirty="0"/>
          </a:p>
        </p:txBody>
      </p:sp>
      <p:pic>
        <p:nvPicPr>
          <p:cNvPr id="4" name="Picture 3" descr="ISRO Shadnagar test range">
            <a:extLst>
              <a:ext uri="{FF2B5EF4-FFF2-40B4-BE49-F238E27FC236}">
                <a16:creationId xmlns:a16="http://schemas.microsoft.com/office/drawing/2014/main" id="{4AB84C05-5F8F-44CF-A8DC-B73172640D62}"/>
              </a:ext>
            </a:extLst>
          </p:cNvPr>
          <p:cNvPicPr>
            <a:picLocks noChangeAspect="1"/>
          </p:cNvPicPr>
          <p:nvPr/>
        </p:nvPicPr>
        <p:blipFill rotWithShape="1">
          <a:blip r:embed="rId2"/>
          <a:srcRect l="46091" t="35556" r="27727" b="25656"/>
          <a:stretch/>
        </p:blipFill>
        <p:spPr>
          <a:xfrm>
            <a:off x="4572000" y="973395"/>
            <a:ext cx="3973484" cy="3311236"/>
          </a:xfrm>
          <a:prstGeom prst="rect">
            <a:avLst/>
          </a:prstGeom>
        </p:spPr>
      </p:pic>
    </p:spTree>
    <p:extLst>
      <p:ext uri="{BB962C8B-B14F-4D97-AF65-F5344CB8AC3E}">
        <p14:creationId xmlns:p14="http://schemas.microsoft.com/office/powerpoint/2010/main" val="269185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Outline</a:t>
            </a:r>
          </a:p>
        </p:txBody>
      </p:sp>
      <p:sp>
        <p:nvSpPr>
          <p:cNvPr id="3" name="Subtitle 2"/>
          <p:cNvSpPr>
            <a:spLocks noGrp="1"/>
          </p:cNvSpPr>
          <p:nvPr>
            <p:ph type="subTitle" idx="1"/>
          </p:nvPr>
        </p:nvSpPr>
        <p:spPr/>
        <p:txBody>
          <a:bodyPr/>
          <a:lstStyle/>
          <a:p>
            <a:r>
              <a:rPr lang="en-US" dirty="0"/>
              <a:t>Assessment Methods</a:t>
            </a:r>
          </a:p>
          <a:p>
            <a:pPr lvl="1"/>
            <a:r>
              <a:rPr lang="en-US" dirty="0"/>
              <a:t>Geometry, Spatial/MTF</a:t>
            </a:r>
          </a:p>
          <a:p>
            <a:r>
              <a:rPr lang="en-US" dirty="0"/>
              <a:t>Data Sets</a:t>
            </a:r>
          </a:p>
          <a:p>
            <a:pPr lvl="1"/>
            <a:r>
              <a:rPr lang="en-US" dirty="0"/>
              <a:t>Planet data from various launches</a:t>
            </a:r>
          </a:p>
          <a:p>
            <a:pPr lvl="1"/>
            <a:r>
              <a:rPr lang="en-US" dirty="0" err="1"/>
              <a:t>Skysat</a:t>
            </a:r>
            <a:r>
              <a:rPr lang="en-US" dirty="0"/>
              <a:t> Scenes </a:t>
            </a:r>
          </a:p>
          <a:p>
            <a:pPr lvl="1"/>
            <a:r>
              <a:rPr lang="en-US" dirty="0" err="1"/>
              <a:t>WorldView</a:t>
            </a:r>
            <a:r>
              <a:rPr lang="en-US" dirty="0"/>
              <a:t> 3 Data</a:t>
            </a:r>
          </a:p>
        </p:txBody>
      </p:sp>
    </p:spTree>
    <p:extLst>
      <p:ext uri="{BB962C8B-B14F-4D97-AF65-F5344CB8AC3E}">
        <p14:creationId xmlns:p14="http://schemas.microsoft.com/office/powerpoint/2010/main" val="75522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MTF Results for Bands 1-3</a:t>
            </a:r>
          </a:p>
        </p:txBody>
      </p:sp>
      <p:sp>
        <p:nvSpPr>
          <p:cNvPr id="6" name="Subtitle 5">
            <a:extLst>
              <a:ext uri="{FF2B5EF4-FFF2-40B4-BE49-F238E27FC236}">
                <a16:creationId xmlns:a16="http://schemas.microsoft.com/office/drawing/2014/main" id="{7954ED39-BD80-41F5-A7A7-C73FE5116671}"/>
              </a:ext>
            </a:extLst>
          </p:cNvPr>
          <p:cNvSpPr>
            <a:spLocks noGrp="1"/>
          </p:cNvSpPr>
          <p:nvPr>
            <p:ph type="subTitle" idx="1"/>
          </p:nvPr>
        </p:nvSpPr>
        <p:spPr>
          <a:xfrm>
            <a:off x="228600" y="1058308"/>
            <a:ext cx="8686801" cy="3218122"/>
          </a:xfrm>
        </p:spPr>
        <p:txBody>
          <a:bodyPr/>
          <a:lstStyle/>
          <a:p>
            <a:r>
              <a:rPr lang="en-US" dirty="0"/>
              <a:t>FWHM ~ 2</a:t>
            </a:r>
          </a:p>
          <a:p>
            <a:r>
              <a:rPr lang="en-US" dirty="0"/>
              <a:t>RER ~ 0.4</a:t>
            </a:r>
          </a:p>
          <a:p>
            <a:endParaRPr lang="en-US" dirty="0"/>
          </a:p>
        </p:txBody>
      </p:sp>
      <p:pic>
        <p:nvPicPr>
          <p:cNvPr id="4" name="Picture 3" descr="Results for MTF bands 1-3">
            <a:extLst>
              <a:ext uri="{FF2B5EF4-FFF2-40B4-BE49-F238E27FC236}">
                <a16:creationId xmlns:a16="http://schemas.microsoft.com/office/drawing/2014/main" id="{9A3A1A0B-AD44-4150-A83E-305CB619C3A8}"/>
              </a:ext>
            </a:extLst>
          </p:cNvPr>
          <p:cNvPicPr>
            <a:picLocks noChangeAspect="1"/>
          </p:cNvPicPr>
          <p:nvPr/>
        </p:nvPicPr>
        <p:blipFill>
          <a:blip r:embed="rId3"/>
          <a:stretch>
            <a:fillRect/>
          </a:stretch>
        </p:blipFill>
        <p:spPr>
          <a:xfrm>
            <a:off x="2379297" y="867070"/>
            <a:ext cx="6536104" cy="3430769"/>
          </a:xfrm>
          <a:prstGeom prst="rect">
            <a:avLst/>
          </a:prstGeom>
        </p:spPr>
      </p:pic>
    </p:spTree>
    <p:extLst>
      <p:ext uri="{BB962C8B-B14F-4D97-AF65-F5344CB8AC3E}">
        <p14:creationId xmlns:p14="http://schemas.microsoft.com/office/powerpoint/2010/main" val="356161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lts for MTF band 4">
            <a:extLst>
              <a:ext uri="{FF2B5EF4-FFF2-40B4-BE49-F238E27FC236}">
                <a16:creationId xmlns:a16="http://schemas.microsoft.com/office/drawing/2014/main" id="{38066834-932F-4801-873A-1961F7424839}"/>
              </a:ext>
            </a:extLst>
          </p:cNvPr>
          <p:cNvPicPr>
            <a:picLocks noChangeAspect="1"/>
          </p:cNvPicPr>
          <p:nvPr/>
        </p:nvPicPr>
        <p:blipFill>
          <a:blip r:embed="rId3"/>
          <a:stretch>
            <a:fillRect/>
          </a:stretch>
        </p:blipFill>
        <p:spPr>
          <a:xfrm>
            <a:off x="1692000" y="731328"/>
            <a:ext cx="7452000" cy="3923742"/>
          </a:xfrm>
          <a:prstGeom prst="rect">
            <a:avLst/>
          </a:prstGeom>
        </p:spPr>
      </p:pic>
      <p:sp>
        <p:nvSpPr>
          <p:cNvPr id="2" name="Title 1"/>
          <p:cNvSpPr>
            <a:spLocks noGrp="1"/>
          </p:cNvSpPr>
          <p:nvPr>
            <p:ph type="title"/>
          </p:nvPr>
        </p:nvSpPr>
        <p:spPr/>
        <p:txBody>
          <a:bodyPr/>
          <a:lstStyle/>
          <a:p>
            <a:r>
              <a:rPr lang="en-US" dirty="0"/>
              <a:t>MTF Band 4 (NIR)</a:t>
            </a:r>
          </a:p>
        </p:txBody>
      </p:sp>
    </p:spTree>
    <p:extLst>
      <p:ext uri="{BB962C8B-B14F-4D97-AF65-F5344CB8AC3E}">
        <p14:creationId xmlns:p14="http://schemas.microsoft.com/office/powerpoint/2010/main" val="208927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s for MTF Skysat">
            <a:extLst>
              <a:ext uri="{FF2B5EF4-FFF2-40B4-BE49-F238E27FC236}">
                <a16:creationId xmlns:a16="http://schemas.microsoft.com/office/drawing/2014/main" id="{81AB3AA5-2506-4859-9AE9-56F4E56D64A2}"/>
              </a:ext>
            </a:extLst>
          </p:cNvPr>
          <p:cNvPicPr>
            <a:picLocks noChangeAspect="1"/>
          </p:cNvPicPr>
          <p:nvPr/>
        </p:nvPicPr>
        <p:blipFill rotWithShape="1">
          <a:blip r:embed="rId2"/>
          <a:srcRect l="8683" t="8143" r="5922" b="6932"/>
          <a:stretch/>
        </p:blipFill>
        <p:spPr>
          <a:xfrm>
            <a:off x="3162600" y="951983"/>
            <a:ext cx="5752800" cy="3218123"/>
          </a:xfrm>
          <a:prstGeom prst="rect">
            <a:avLst/>
          </a:prstGeom>
        </p:spPr>
      </p:pic>
      <p:sp>
        <p:nvSpPr>
          <p:cNvPr id="2" name="Title 1">
            <a:extLst>
              <a:ext uri="{FF2B5EF4-FFF2-40B4-BE49-F238E27FC236}">
                <a16:creationId xmlns:a16="http://schemas.microsoft.com/office/drawing/2014/main" id="{1DD6F080-ED25-4291-A8E7-130C0B18A70F}"/>
              </a:ext>
            </a:extLst>
          </p:cNvPr>
          <p:cNvSpPr>
            <a:spLocks noGrp="1"/>
          </p:cNvSpPr>
          <p:nvPr>
            <p:ph type="title"/>
          </p:nvPr>
        </p:nvSpPr>
        <p:spPr/>
        <p:txBody>
          <a:bodyPr/>
          <a:lstStyle/>
          <a:p>
            <a:r>
              <a:rPr lang="en-US" dirty="0" err="1"/>
              <a:t>Skysat</a:t>
            </a:r>
            <a:endParaRPr lang="en-US" dirty="0"/>
          </a:p>
        </p:txBody>
      </p:sp>
      <p:sp>
        <p:nvSpPr>
          <p:cNvPr id="3" name="Subtitle 2">
            <a:extLst>
              <a:ext uri="{FF2B5EF4-FFF2-40B4-BE49-F238E27FC236}">
                <a16:creationId xmlns:a16="http://schemas.microsoft.com/office/drawing/2014/main" id="{B721AD2D-D32C-4DE5-A0ED-053B6B0001A0}"/>
              </a:ext>
            </a:extLst>
          </p:cNvPr>
          <p:cNvSpPr>
            <a:spLocks noGrp="1"/>
          </p:cNvSpPr>
          <p:nvPr>
            <p:ph type="subTitle" idx="1"/>
          </p:nvPr>
        </p:nvSpPr>
        <p:spPr>
          <a:xfrm>
            <a:off x="228599" y="973394"/>
            <a:ext cx="3004201" cy="3218122"/>
          </a:xfrm>
        </p:spPr>
        <p:txBody>
          <a:bodyPr/>
          <a:lstStyle/>
          <a:p>
            <a:r>
              <a:rPr lang="en-US" dirty="0"/>
              <a:t>FWHM 1.9-2.1</a:t>
            </a:r>
          </a:p>
          <a:p>
            <a:r>
              <a:rPr lang="en-US" dirty="0"/>
              <a:t>RER~0.4</a:t>
            </a:r>
          </a:p>
          <a:p>
            <a:r>
              <a:rPr lang="en-US" dirty="0"/>
              <a:t>IQE Analysis provided similar RER and MTF values using non target </a:t>
            </a:r>
          </a:p>
        </p:txBody>
      </p:sp>
    </p:spTree>
    <p:extLst>
      <p:ext uri="{BB962C8B-B14F-4D97-AF65-F5344CB8AC3E}">
        <p14:creationId xmlns:p14="http://schemas.microsoft.com/office/powerpoint/2010/main" val="1674210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s for MTF WorldView VNIR bands">
            <a:extLst>
              <a:ext uri="{FF2B5EF4-FFF2-40B4-BE49-F238E27FC236}">
                <a16:creationId xmlns:a16="http://schemas.microsoft.com/office/drawing/2014/main" id="{C13F958E-EB82-442F-9B3C-9585A80CB68F}"/>
              </a:ext>
            </a:extLst>
          </p:cNvPr>
          <p:cNvPicPr>
            <a:picLocks noChangeAspect="1"/>
          </p:cNvPicPr>
          <p:nvPr/>
        </p:nvPicPr>
        <p:blipFill rotWithShape="1">
          <a:blip r:embed="rId3"/>
          <a:srcRect l="5512" t="11973" r="4804" b="7191"/>
          <a:stretch/>
        </p:blipFill>
        <p:spPr>
          <a:xfrm>
            <a:off x="2397600" y="1364620"/>
            <a:ext cx="6307200" cy="3197731"/>
          </a:xfrm>
          <a:prstGeom prst="rect">
            <a:avLst/>
          </a:prstGeom>
        </p:spPr>
      </p:pic>
      <p:sp>
        <p:nvSpPr>
          <p:cNvPr id="2" name="Title 1">
            <a:extLst>
              <a:ext uri="{FF2B5EF4-FFF2-40B4-BE49-F238E27FC236}">
                <a16:creationId xmlns:a16="http://schemas.microsoft.com/office/drawing/2014/main" id="{1D12A95E-3243-4961-8545-4CC91B348318}"/>
              </a:ext>
            </a:extLst>
          </p:cNvPr>
          <p:cNvSpPr>
            <a:spLocks noGrp="1"/>
          </p:cNvSpPr>
          <p:nvPr>
            <p:ph type="title"/>
          </p:nvPr>
        </p:nvSpPr>
        <p:spPr/>
        <p:txBody>
          <a:bodyPr/>
          <a:lstStyle/>
          <a:p>
            <a:r>
              <a:rPr lang="en-US" dirty="0"/>
              <a:t>WV-3 VNIR Bands</a:t>
            </a:r>
          </a:p>
        </p:txBody>
      </p:sp>
      <p:sp>
        <p:nvSpPr>
          <p:cNvPr id="3" name="Subtitle 2">
            <a:extLst>
              <a:ext uri="{FF2B5EF4-FFF2-40B4-BE49-F238E27FC236}">
                <a16:creationId xmlns:a16="http://schemas.microsoft.com/office/drawing/2014/main" id="{9208AEE0-7CF9-403F-B978-A9B5ED20C7FE}"/>
              </a:ext>
            </a:extLst>
          </p:cNvPr>
          <p:cNvSpPr>
            <a:spLocks noGrp="1"/>
          </p:cNvSpPr>
          <p:nvPr>
            <p:ph type="subTitle" idx="1"/>
          </p:nvPr>
        </p:nvSpPr>
        <p:spPr/>
        <p:txBody>
          <a:bodyPr/>
          <a:lstStyle/>
          <a:p>
            <a:r>
              <a:rPr lang="en-US" dirty="0"/>
              <a:t>FWHM-0.9-1 range</a:t>
            </a:r>
          </a:p>
          <a:p>
            <a:r>
              <a:rPr lang="en-US" dirty="0"/>
              <a:t>RER Mean: 0.7</a:t>
            </a:r>
          </a:p>
        </p:txBody>
      </p:sp>
    </p:spTree>
    <p:extLst>
      <p:ext uri="{BB962C8B-B14F-4D97-AF65-F5344CB8AC3E}">
        <p14:creationId xmlns:p14="http://schemas.microsoft.com/office/powerpoint/2010/main" val="816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31BE-01B5-4433-ADF7-DD0DB43B66DC}"/>
              </a:ext>
            </a:extLst>
          </p:cNvPr>
          <p:cNvSpPr>
            <a:spLocks noGrp="1"/>
          </p:cNvSpPr>
          <p:nvPr>
            <p:ph type="title"/>
          </p:nvPr>
        </p:nvSpPr>
        <p:spPr/>
        <p:txBody>
          <a:bodyPr/>
          <a:lstStyle/>
          <a:p>
            <a:r>
              <a:rPr lang="en-US" dirty="0"/>
              <a:t>WV-3 SWIR bands</a:t>
            </a:r>
          </a:p>
        </p:txBody>
      </p:sp>
      <p:pic>
        <p:nvPicPr>
          <p:cNvPr id="6" name="Picture 5" descr="Results for MTF worldview SWIR band">
            <a:extLst>
              <a:ext uri="{FF2B5EF4-FFF2-40B4-BE49-F238E27FC236}">
                <a16:creationId xmlns:a16="http://schemas.microsoft.com/office/drawing/2014/main" id="{2121B962-744C-4A77-882A-617419219499}"/>
              </a:ext>
            </a:extLst>
          </p:cNvPr>
          <p:cNvPicPr>
            <a:picLocks noChangeAspect="1"/>
          </p:cNvPicPr>
          <p:nvPr/>
        </p:nvPicPr>
        <p:blipFill rotWithShape="1">
          <a:blip r:embed="rId2"/>
          <a:srcRect t="12609" r="4318" b="8984"/>
          <a:stretch/>
        </p:blipFill>
        <p:spPr>
          <a:xfrm>
            <a:off x="4428000" y="935525"/>
            <a:ext cx="4562111" cy="2102875"/>
          </a:xfrm>
          <a:prstGeom prst="rect">
            <a:avLst/>
          </a:prstGeom>
        </p:spPr>
      </p:pic>
      <p:sp>
        <p:nvSpPr>
          <p:cNvPr id="3" name="Subtitle 2">
            <a:extLst>
              <a:ext uri="{FF2B5EF4-FFF2-40B4-BE49-F238E27FC236}">
                <a16:creationId xmlns:a16="http://schemas.microsoft.com/office/drawing/2014/main" id="{0608C709-220D-4159-89CD-67B3402350C2}"/>
              </a:ext>
            </a:extLst>
          </p:cNvPr>
          <p:cNvSpPr>
            <a:spLocks noGrp="1"/>
          </p:cNvSpPr>
          <p:nvPr>
            <p:ph type="subTitle" idx="1"/>
          </p:nvPr>
        </p:nvSpPr>
        <p:spPr/>
        <p:txBody>
          <a:bodyPr/>
          <a:lstStyle/>
          <a:p>
            <a:r>
              <a:rPr lang="en-US" dirty="0"/>
              <a:t>FWHM 1.4-1.7 range</a:t>
            </a:r>
          </a:p>
        </p:txBody>
      </p:sp>
      <p:pic>
        <p:nvPicPr>
          <p:cNvPr id="5" name="Picture 4" descr="Results for MTF">
            <a:extLst>
              <a:ext uri="{FF2B5EF4-FFF2-40B4-BE49-F238E27FC236}">
                <a16:creationId xmlns:a16="http://schemas.microsoft.com/office/drawing/2014/main" id="{3CC96B03-6BE1-4EB6-953C-D1E92D39790B}"/>
              </a:ext>
            </a:extLst>
          </p:cNvPr>
          <p:cNvPicPr>
            <a:picLocks noChangeAspect="1"/>
          </p:cNvPicPr>
          <p:nvPr/>
        </p:nvPicPr>
        <p:blipFill rotWithShape="1">
          <a:blip r:embed="rId3"/>
          <a:srcRect b="8335"/>
          <a:stretch/>
        </p:blipFill>
        <p:spPr>
          <a:xfrm>
            <a:off x="410977" y="2084916"/>
            <a:ext cx="4085597" cy="2106600"/>
          </a:xfrm>
          <a:prstGeom prst="rect">
            <a:avLst/>
          </a:prstGeom>
        </p:spPr>
      </p:pic>
    </p:spTree>
    <p:extLst>
      <p:ext uri="{BB962C8B-B14F-4D97-AF65-F5344CB8AC3E}">
        <p14:creationId xmlns:p14="http://schemas.microsoft.com/office/powerpoint/2010/main" val="36802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Data Analysis</a:t>
            </a:r>
          </a:p>
        </p:txBody>
      </p:sp>
      <p:sp>
        <p:nvSpPr>
          <p:cNvPr id="3" name="Subtitle 2"/>
          <p:cNvSpPr>
            <a:spLocks noGrp="1"/>
          </p:cNvSpPr>
          <p:nvPr>
            <p:ph type="subTitle" idx="1"/>
          </p:nvPr>
        </p:nvSpPr>
        <p:spPr/>
        <p:txBody>
          <a:bodyPr/>
          <a:lstStyle/>
          <a:p>
            <a:r>
              <a:rPr lang="en-US" dirty="0"/>
              <a:t>Planet</a:t>
            </a:r>
          </a:p>
          <a:p>
            <a:pPr lvl="1"/>
            <a:r>
              <a:rPr lang="en-US" sz="2000" dirty="0"/>
              <a:t>Band to Band</a:t>
            </a:r>
          </a:p>
          <a:p>
            <a:pPr lvl="2"/>
            <a:r>
              <a:rPr lang="en-US" sz="1800" dirty="0"/>
              <a:t>Band 4 had higher measured misalignment</a:t>
            </a:r>
          </a:p>
          <a:p>
            <a:pPr lvl="3"/>
            <a:r>
              <a:rPr lang="en-US" sz="1400" dirty="0"/>
              <a:t>Known issue as was explained </a:t>
            </a:r>
          </a:p>
          <a:p>
            <a:pPr lvl="1"/>
            <a:r>
              <a:rPr lang="en-US" sz="2000" dirty="0"/>
              <a:t>Geodetic accuracy</a:t>
            </a:r>
          </a:p>
          <a:p>
            <a:pPr lvl="2"/>
            <a:r>
              <a:rPr lang="en-US" sz="1800" dirty="0"/>
              <a:t>~ 1-1.1 pixel in Sioux Falls  and sub pixel shifts over </a:t>
            </a:r>
            <a:r>
              <a:rPr lang="en-US" sz="1800" dirty="0" err="1"/>
              <a:t>Baotuo</a:t>
            </a:r>
            <a:endParaRPr lang="en-US" sz="1800" dirty="0"/>
          </a:p>
          <a:p>
            <a:pPr lvl="2"/>
            <a:r>
              <a:rPr lang="en-US" sz="1800" dirty="0"/>
              <a:t>1.5-2 pixel shifts over other locations (</a:t>
            </a:r>
            <a:r>
              <a:rPr lang="en-US" sz="1800" dirty="0" err="1"/>
              <a:t>Shadnagar</a:t>
            </a:r>
            <a:r>
              <a:rPr lang="en-US" sz="1800" dirty="0"/>
              <a:t>, Buenos Aires)</a:t>
            </a:r>
          </a:p>
          <a:p>
            <a:pPr lvl="1"/>
            <a:r>
              <a:rPr lang="en-US" sz="2000" dirty="0"/>
              <a:t>Spatial</a:t>
            </a:r>
          </a:p>
          <a:p>
            <a:pPr lvl="2"/>
            <a:r>
              <a:rPr lang="en-US" sz="1800" dirty="0"/>
              <a:t>Tested over </a:t>
            </a:r>
            <a:r>
              <a:rPr lang="en-US" sz="1800" dirty="0" err="1"/>
              <a:t>Baotuo</a:t>
            </a:r>
            <a:r>
              <a:rPr lang="en-US" sz="1800" dirty="0"/>
              <a:t> and </a:t>
            </a:r>
            <a:r>
              <a:rPr lang="en-US" sz="1800" dirty="0" err="1"/>
              <a:t>Shadnagar</a:t>
            </a:r>
            <a:r>
              <a:rPr lang="en-US" sz="1800" dirty="0"/>
              <a:t>. </a:t>
            </a:r>
          </a:p>
          <a:p>
            <a:pPr lvl="2"/>
            <a:r>
              <a:rPr lang="en-US" sz="1800" dirty="0"/>
              <a:t>Consistent with previous results.</a:t>
            </a:r>
          </a:p>
        </p:txBody>
      </p:sp>
    </p:spTree>
    <p:extLst>
      <p:ext uri="{BB962C8B-B14F-4D97-AF65-F5344CB8AC3E}">
        <p14:creationId xmlns:p14="http://schemas.microsoft.com/office/powerpoint/2010/main" val="258382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Data Analysis (2)</a:t>
            </a:r>
          </a:p>
        </p:txBody>
      </p:sp>
      <p:sp>
        <p:nvSpPr>
          <p:cNvPr id="3" name="Subtitle 2"/>
          <p:cNvSpPr>
            <a:spLocks noGrp="1"/>
          </p:cNvSpPr>
          <p:nvPr>
            <p:ph type="subTitle" idx="1"/>
          </p:nvPr>
        </p:nvSpPr>
        <p:spPr/>
        <p:txBody>
          <a:bodyPr/>
          <a:lstStyle/>
          <a:p>
            <a:r>
              <a:rPr lang="en-US" dirty="0"/>
              <a:t>WV-3</a:t>
            </a:r>
          </a:p>
          <a:p>
            <a:pPr lvl="1"/>
            <a:r>
              <a:rPr lang="en-US" sz="2000" dirty="0"/>
              <a:t>Band to Band (VNIR regions)</a:t>
            </a:r>
          </a:p>
          <a:p>
            <a:pPr lvl="2"/>
            <a:r>
              <a:rPr lang="en-US" sz="2000" dirty="0"/>
              <a:t>well aligned</a:t>
            </a:r>
          </a:p>
          <a:p>
            <a:pPr lvl="2"/>
            <a:r>
              <a:rPr lang="en-US" sz="2000" dirty="0"/>
              <a:t>SWR needs to be performed</a:t>
            </a:r>
          </a:p>
          <a:p>
            <a:pPr lvl="1"/>
            <a:r>
              <a:rPr lang="en-US" sz="2000" dirty="0"/>
              <a:t>Geodetic accuracy</a:t>
            </a:r>
          </a:p>
          <a:p>
            <a:pPr lvl="2"/>
            <a:r>
              <a:rPr lang="en-US" sz="1400" dirty="0"/>
              <a:t>2.2 m and 2.3 m RMSE (Line, Sample) </a:t>
            </a:r>
          </a:p>
          <a:p>
            <a:pPr lvl="1"/>
            <a:r>
              <a:rPr lang="en-US" sz="2000" dirty="0"/>
              <a:t>Spatial</a:t>
            </a:r>
          </a:p>
          <a:p>
            <a:pPr lvl="2"/>
            <a:r>
              <a:rPr lang="en-US" sz="1600" dirty="0"/>
              <a:t>Tested over </a:t>
            </a:r>
            <a:r>
              <a:rPr lang="en-US" sz="1600" dirty="0" err="1"/>
              <a:t>Baotuo</a:t>
            </a:r>
            <a:r>
              <a:rPr lang="en-US" sz="1600" dirty="0"/>
              <a:t> and </a:t>
            </a:r>
            <a:r>
              <a:rPr lang="en-US" sz="1600" dirty="0" err="1"/>
              <a:t>Shadnagar</a:t>
            </a:r>
            <a:r>
              <a:rPr lang="en-US" sz="1600" dirty="0"/>
              <a:t>, </a:t>
            </a:r>
          </a:p>
          <a:p>
            <a:pPr lvl="2"/>
            <a:r>
              <a:rPr lang="en-US" sz="1600" dirty="0"/>
              <a:t>Results look good</a:t>
            </a:r>
          </a:p>
          <a:p>
            <a:pPr marL="914400" lvl="2" indent="0">
              <a:buNone/>
            </a:pPr>
            <a:endParaRPr lang="en-US" sz="1600" dirty="0"/>
          </a:p>
        </p:txBody>
      </p:sp>
    </p:spTree>
    <p:extLst>
      <p:ext uri="{BB962C8B-B14F-4D97-AF65-F5344CB8AC3E}">
        <p14:creationId xmlns:p14="http://schemas.microsoft.com/office/powerpoint/2010/main" val="323215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Geometric Assessment</a:t>
            </a:r>
          </a:p>
        </p:txBody>
      </p:sp>
      <p:sp>
        <p:nvSpPr>
          <p:cNvPr id="3" name="Subtitle 2"/>
          <p:cNvSpPr>
            <a:spLocks noGrp="1"/>
          </p:cNvSpPr>
          <p:nvPr>
            <p:ph type="subTitle" idx="1"/>
          </p:nvPr>
        </p:nvSpPr>
        <p:spPr/>
        <p:txBody>
          <a:bodyPr/>
          <a:lstStyle/>
          <a:p>
            <a:endParaRPr lang="en-US" dirty="0"/>
          </a:p>
        </p:txBody>
      </p:sp>
      <p:grpSp>
        <p:nvGrpSpPr>
          <p:cNvPr id="4" name="Group 3" descr="Diagram showing how geometric assessment works"/>
          <p:cNvGrpSpPr/>
          <p:nvPr/>
        </p:nvGrpSpPr>
        <p:grpSpPr>
          <a:xfrm>
            <a:off x="1432358" y="1090420"/>
            <a:ext cx="5580837" cy="2984070"/>
            <a:chOff x="974725" y="1539875"/>
            <a:chExt cx="7439025" cy="4165600"/>
          </a:xfrm>
        </p:grpSpPr>
        <p:grpSp>
          <p:nvGrpSpPr>
            <p:cNvPr id="5" name="Group 8"/>
            <p:cNvGrpSpPr>
              <a:grpSpLocks/>
            </p:cNvGrpSpPr>
            <p:nvPr/>
          </p:nvGrpSpPr>
          <p:grpSpPr bwMode="auto">
            <a:xfrm>
              <a:off x="974725" y="2301875"/>
              <a:ext cx="2286000" cy="1752600"/>
              <a:chOff x="1980" y="1620"/>
              <a:chExt cx="3600" cy="2760"/>
            </a:xfrm>
          </p:grpSpPr>
          <p:grpSp>
            <p:nvGrpSpPr>
              <p:cNvPr id="31" name="Group 9"/>
              <p:cNvGrpSpPr>
                <a:grpSpLocks/>
              </p:cNvGrpSpPr>
              <p:nvPr/>
            </p:nvGrpSpPr>
            <p:grpSpPr bwMode="auto">
              <a:xfrm>
                <a:off x="1980" y="1620"/>
                <a:ext cx="3600" cy="2760"/>
                <a:chOff x="3240" y="1980"/>
                <a:chExt cx="3600" cy="2760"/>
              </a:xfrm>
            </p:grpSpPr>
            <p:grpSp>
              <p:nvGrpSpPr>
                <p:cNvPr id="33" name="Group 10"/>
                <p:cNvGrpSpPr>
                  <a:grpSpLocks/>
                </p:cNvGrpSpPr>
                <p:nvPr/>
              </p:nvGrpSpPr>
              <p:grpSpPr bwMode="auto">
                <a:xfrm>
                  <a:off x="3240" y="1980"/>
                  <a:ext cx="3600" cy="2700"/>
                  <a:chOff x="3240" y="1980"/>
                  <a:chExt cx="3600" cy="2700"/>
                </a:xfrm>
              </p:grpSpPr>
              <p:sp>
                <p:nvSpPr>
                  <p:cNvPr id="36" name="Rectangle 11"/>
                  <p:cNvSpPr>
                    <a:spLocks noChangeArrowheads="1"/>
                  </p:cNvSpPr>
                  <p:nvPr/>
                </p:nvSpPr>
                <p:spPr bwMode="auto">
                  <a:xfrm>
                    <a:off x="3240" y="1980"/>
                    <a:ext cx="3600" cy="2700"/>
                  </a:xfrm>
                  <a:prstGeom prst="rect">
                    <a:avLst/>
                  </a:prstGeom>
                  <a:solidFill>
                    <a:srgbClr val="FFFFFF"/>
                  </a:solidFill>
                  <a:ln w="9525">
                    <a:solidFill>
                      <a:srgbClr val="000000"/>
                    </a:solidFill>
                    <a:miter lim="800000"/>
                    <a:headEnd/>
                    <a:tailEnd/>
                  </a:ln>
                </p:spPr>
                <p:txBody>
                  <a:bodyPr/>
                  <a:lstStyle/>
                  <a:p>
                    <a:endParaRPr lang="en-US" sz="1350" dirty="0"/>
                  </a:p>
                </p:txBody>
              </p:sp>
              <p:sp>
                <p:nvSpPr>
                  <p:cNvPr id="37" name="Line 12"/>
                  <p:cNvSpPr>
                    <a:spLocks noChangeShapeType="1"/>
                  </p:cNvSpPr>
                  <p:nvPr/>
                </p:nvSpPr>
                <p:spPr bwMode="auto">
                  <a:xfrm>
                    <a:off x="3960" y="1980"/>
                    <a:ext cx="1" cy="2700"/>
                  </a:xfrm>
                  <a:prstGeom prst="line">
                    <a:avLst/>
                  </a:prstGeom>
                  <a:noFill/>
                  <a:ln w="9525">
                    <a:solidFill>
                      <a:srgbClr val="000000"/>
                    </a:solidFill>
                    <a:round/>
                    <a:headEnd/>
                    <a:tailEnd/>
                  </a:ln>
                </p:spPr>
                <p:txBody>
                  <a:bodyPr/>
                  <a:lstStyle/>
                  <a:p>
                    <a:endParaRPr lang="en-US" sz="1350" dirty="0"/>
                  </a:p>
                </p:txBody>
              </p:sp>
              <p:sp>
                <p:nvSpPr>
                  <p:cNvPr id="38" name="Line 13"/>
                  <p:cNvSpPr>
                    <a:spLocks noChangeShapeType="1"/>
                  </p:cNvSpPr>
                  <p:nvPr/>
                </p:nvSpPr>
                <p:spPr bwMode="auto">
                  <a:xfrm>
                    <a:off x="5399" y="1980"/>
                    <a:ext cx="1" cy="2700"/>
                  </a:xfrm>
                  <a:prstGeom prst="line">
                    <a:avLst/>
                  </a:prstGeom>
                  <a:noFill/>
                  <a:ln w="9525">
                    <a:solidFill>
                      <a:srgbClr val="000000"/>
                    </a:solidFill>
                    <a:round/>
                    <a:headEnd/>
                    <a:tailEnd/>
                  </a:ln>
                </p:spPr>
                <p:txBody>
                  <a:bodyPr/>
                  <a:lstStyle/>
                  <a:p>
                    <a:endParaRPr lang="en-US" sz="1350" dirty="0"/>
                  </a:p>
                </p:txBody>
              </p:sp>
              <p:sp>
                <p:nvSpPr>
                  <p:cNvPr id="39" name="Line 14"/>
                  <p:cNvSpPr>
                    <a:spLocks noChangeShapeType="1"/>
                  </p:cNvSpPr>
                  <p:nvPr/>
                </p:nvSpPr>
                <p:spPr bwMode="auto">
                  <a:xfrm>
                    <a:off x="4680" y="1980"/>
                    <a:ext cx="1" cy="2700"/>
                  </a:xfrm>
                  <a:prstGeom prst="line">
                    <a:avLst/>
                  </a:prstGeom>
                  <a:noFill/>
                  <a:ln w="9525">
                    <a:solidFill>
                      <a:srgbClr val="000000"/>
                    </a:solidFill>
                    <a:round/>
                    <a:headEnd/>
                    <a:tailEnd/>
                  </a:ln>
                </p:spPr>
                <p:txBody>
                  <a:bodyPr/>
                  <a:lstStyle/>
                  <a:p>
                    <a:endParaRPr lang="en-US" sz="1350" dirty="0"/>
                  </a:p>
                </p:txBody>
              </p:sp>
              <p:sp>
                <p:nvSpPr>
                  <p:cNvPr id="40" name="Line 15"/>
                  <p:cNvSpPr>
                    <a:spLocks noChangeShapeType="1"/>
                  </p:cNvSpPr>
                  <p:nvPr/>
                </p:nvSpPr>
                <p:spPr bwMode="auto">
                  <a:xfrm>
                    <a:off x="6119" y="1980"/>
                    <a:ext cx="1" cy="2700"/>
                  </a:xfrm>
                  <a:prstGeom prst="line">
                    <a:avLst/>
                  </a:prstGeom>
                  <a:noFill/>
                  <a:ln w="9525">
                    <a:solidFill>
                      <a:srgbClr val="000000"/>
                    </a:solidFill>
                    <a:round/>
                    <a:headEnd/>
                    <a:tailEnd/>
                  </a:ln>
                </p:spPr>
                <p:txBody>
                  <a:bodyPr/>
                  <a:lstStyle/>
                  <a:p>
                    <a:endParaRPr lang="en-US" sz="1350" dirty="0"/>
                  </a:p>
                </p:txBody>
              </p:sp>
              <p:sp>
                <p:nvSpPr>
                  <p:cNvPr id="41" name="Line 16"/>
                  <p:cNvSpPr>
                    <a:spLocks noChangeShapeType="1"/>
                  </p:cNvSpPr>
                  <p:nvPr/>
                </p:nvSpPr>
                <p:spPr bwMode="auto">
                  <a:xfrm>
                    <a:off x="6839" y="1980"/>
                    <a:ext cx="1" cy="2700"/>
                  </a:xfrm>
                  <a:prstGeom prst="line">
                    <a:avLst/>
                  </a:prstGeom>
                  <a:noFill/>
                  <a:ln w="9525">
                    <a:solidFill>
                      <a:srgbClr val="000000"/>
                    </a:solidFill>
                    <a:round/>
                    <a:headEnd/>
                    <a:tailEnd/>
                  </a:ln>
                </p:spPr>
                <p:txBody>
                  <a:bodyPr/>
                  <a:lstStyle/>
                  <a:p>
                    <a:endParaRPr lang="en-US" sz="1350" dirty="0"/>
                  </a:p>
                </p:txBody>
              </p:sp>
              <p:sp>
                <p:nvSpPr>
                  <p:cNvPr id="42" name="Line 17"/>
                  <p:cNvSpPr>
                    <a:spLocks noChangeShapeType="1"/>
                  </p:cNvSpPr>
                  <p:nvPr/>
                </p:nvSpPr>
                <p:spPr bwMode="auto">
                  <a:xfrm>
                    <a:off x="3240" y="2520"/>
                    <a:ext cx="3600" cy="0"/>
                  </a:xfrm>
                  <a:prstGeom prst="line">
                    <a:avLst/>
                  </a:prstGeom>
                  <a:noFill/>
                  <a:ln w="9525">
                    <a:solidFill>
                      <a:srgbClr val="000000"/>
                    </a:solidFill>
                    <a:round/>
                    <a:headEnd/>
                    <a:tailEnd/>
                  </a:ln>
                </p:spPr>
                <p:txBody>
                  <a:bodyPr/>
                  <a:lstStyle/>
                  <a:p>
                    <a:endParaRPr lang="en-US" sz="1350" dirty="0"/>
                  </a:p>
                </p:txBody>
              </p:sp>
              <p:sp>
                <p:nvSpPr>
                  <p:cNvPr id="43" name="Line 18"/>
                  <p:cNvSpPr>
                    <a:spLocks noChangeShapeType="1"/>
                  </p:cNvSpPr>
                  <p:nvPr/>
                </p:nvSpPr>
                <p:spPr bwMode="auto">
                  <a:xfrm>
                    <a:off x="3240" y="4139"/>
                    <a:ext cx="3600" cy="1"/>
                  </a:xfrm>
                  <a:prstGeom prst="line">
                    <a:avLst/>
                  </a:prstGeom>
                  <a:noFill/>
                  <a:ln w="9525">
                    <a:solidFill>
                      <a:srgbClr val="000000"/>
                    </a:solidFill>
                    <a:round/>
                    <a:headEnd/>
                    <a:tailEnd/>
                  </a:ln>
                </p:spPr>
                <p:txBody>
                  <a:bodyPr/>
                  <a:lstStyle/>
                  <a:p>
                    <a:endParaRPr lang="en-US" sz="1350" dirty="0"/>
                  </a:p>
                </p:txBody>
              </p:sp>
              <p:sp>
                <p:nvSpPr>
                  <p:cNvPr id="44" name="Line 19"/>
                  <p:cNvSpPr>
                    <a:spLocks noChangeShapeType="1"/>
                  </p:cNvSpPr>
                  <p:nvPr/>
                </p:nvSpPr>
                <p:spPr bwMode="auto">
                  <a:xfrm>
                    <a:off x="3240" y="3060"/>
                    <a:ext cx="3600" cy="1"/>
                  </a:xfrm>
                  <a:prstGeom prst="line">
                    <a:avLst/>
                  </a:prstGeom>
                  <a:noFill/>
                  <a:ln w="9525">
                    <a:solidFill>
                      <a:srgbClr val="000000"/>
                    </a:solidFill>
                    <a:round/>
                    <a:headEnd/>
                    <a:tailEnd/>
                  </a:ln>
                </p:spPr>
                <p:txBody>
                  <a:bodyPr/>
                  <a:lstStyle/>
                  <a:p>
                    <a:endParaRPr lang="en-US" sz="1350" dirty="0"/>
                  </a:p>
                </p:txBody>
              </p:sp>
              <p:sp>
                <p:nvSpPr>
                  <p:cNvPr id="45" name="Line 20"/>
                  <p:cNvSpPr>
                    <a:spLocks noChangeShapeType="1"/>
                  </p:cNvSpPr>
                  <p:nvPr/>
                </p:nvSpPr>
                <p:spPr bwMode="auto">
                  <a:xfrm>
                    <a:off x="3240" y="3599"/>
                    <a:ext cx="3600" cy="1"/>
                  </a:xfrm>
                  <a:prstGeom prst="line">
                    <a:avLst/>
                  </a:prstGeom>
                  <a:noFill/>
                  <a:ln w="9525">
                    <a:solidFill>
                      <a:srgbClr val="000000"/>
                    </a:solidFill>
                    <a:round/>
                    <a:headEnd/>
                    <a:tailEnd/>
                  </a:ln>
                </p:spPr>
                <p:txBody>
                  <a:bodyPr/>
                  <a:lstStyle/>
                  <a:p>
                    <a:endParaRPr lang="en-US" sz="1350" dirty="0"/>
                  </a:p>
                </p:txBody>
              </p:sp>
            </p:grpSp>
            <p:sp>
              <p:nvSpPr>
                <p:cNvPr id="34" name="Freeform 21"/>
                <p:cNvSpPr>
                  <a:spLocks/>
                </p:cNvSpPr>
                <p:nvPr/>
              </p:nvSpPr>
              <p:spPr bwMode="auto">
                <a:xfrm>
                  <a:off x="4140" y="2160"/>
                  <a:ext cx="2340" cy="2340"/>
                </a:xfrm>
                <a:custGeom>
                  <a:avLst/>
                  <a:gdLst>
                    <a:gd name="T0" fmla="*/ 0 w 2340"/>
                    <a:gd name="T1" fmla="*/ 0 h 2340"/>
                    <a:gd name="T2" fmla="*/ 900 w 2340"/>
                    <a:gd name="T3" fmla="*/ 720 h 2340"/>
                    <a:gd name="T4" fmla="*/ 900 w 2340"/>
                    <a:gd name="T5" fmla="*/ 1260 h 2340"/>
                    <a:gd name="T6" fmla="*/ 1080 w 2340"/>
                    <a:gd name="T7" fmla="*/ 1800 h 2340"/>
                    <a:gd name="T8" fmla="*/ 1620 w 2340"/>
                    <a:gd name="T9" fmla="*/ 1800 h 2340"/>
                    <a:gd name="T10" fmla="*/ 2340 w 2340"/>
                    <a:gd name="T11" fmla="*/ 2340 h 2340"/>
                    <a:gd name="T12" fmla="*/ 0 60000 65536"/>
                    <a:gd name="T13" fmla="*/ 0 60000 65536"/>
                    <a:gd name="T14" fmla="*/ 0 60000 65536"/>
                    <a:gd name="T15" fmla="*/ 0 60000 65536"/>
                    <a:gd name="T16" fmla="*/ 0 60000 65536"/>
                    <a:gd name="T17" fmla="*/ 0 60000 65536"/>
                    <a:gd name="T18" fmla="*/ 0 w 2340"/>
                    <a:gd name="T19" fmla="*/ 0 h 2340"/>
                    <a:gd name="T20" fmla="*/ 2340 w 2340"/>
                    <a:gd name="T21" fmla="*/ 2340 h 2340"/>
                  </a:gdLst>
                  <a:ahLst/>
                  <a:cxnLst>
                    <a:cxn ang="T12">
                      <a:pos x="T0" y="T1"/>
                    </a:cxn>
                    <a:cxn ang="T13">
                      <a:pos x="T2" y="T3"/>
                    </a:cxn>
                    <a:cxn ang="T14">
                      <a:pos x="T4" y="T5"/>
                    </a:cxn>
                    <a:cxn ang="T15">
                      <a:pos x="T6" y="T7"/>
                    </a:cxn>
                    <a:cxn ang="T16">
                      <a:pos x="T8" y="T9"/>
                    </a:cxn>
                    <a:cxn ang="T17">
                      <a:pos x="T10" y="T11"/>
                    </a:cxn>
                  </a:cxnLst>
                  <a:rect l="T18" t="T19" r="T20" b="T21"/>
                  <a:pathLst>
                    <a:path w="2340" h="2340">
                      <a:moveTo>
                        <a:pt x="0" y="0"/>
                      </a:moveTo>
                      <a:cubicBezTo>
                        <a:pt x="375" y="255"/>
                        <a:pt x="750" y="510"/>
                        <a:pt x="900" y="720"/>
                      </a:cubicBezTo>
                      <a:cubicBezTo>
                        <a:pt x="1050" y="930"/>
                        <a:pt x="870" y="1080"/>
                        <a:pt x="900" y="1260"/>
                      </a:cubicBezTo>
                      <a:cubicBezTo>
                        <a:pt x="930" y="1440"/>
                        <a:pt x="960" y="1710"/>
                        <a:pt x="1080" y="1800"/>
                      </a:cubicBezTo>
                      <a:cubicBezTo>
                        <a:pt x="1200" y="1890"/>
                        <a:pt x="1410" y="1710"/>
                        <a:pt x="1620" y="1800"/>
                      </a:cubicBezTo>
                      <a:cubicBezTo>
                        <a:pt x="1830" y="1890"/>
                        <a:pt x="2220" y="2250"/>
                        <a:pt x="2340" y="2340"/>
                      </a:cubicBezTo>
                    </a:path>
                  </a:pathLst>
                </a:custGeom>
                <a:noFill/>
                <a:ln w="41275">
                  <a:solidFill>
                    <a:schemeClr val="accent1"/>
                  </a:solidFill>
                  <a:round/>
                  <a:headEnd/>
                  <a:tailEnd/>
                </a:ln>
              </p:spPr>
              <p:txBody>
                <a:bodyPr/>
                <a:lstStyle/>
                <a:p>
                  <a:endParaRPr lang="en-US" sz="1350" dirty="0"/>
                </a:p>
              </p:txBody>
            </p:sp>
            <p:sp>
              <p:nvSpPr>
                <p:cNvPr id="35" name="Freeform 22"/>
                <p:cNvSpPr>
                  <a:spLocks/>
                </p:cNvSpPr>
                <p:nvPr/>
              </p:nvSpPr>
              <p:spPr bwMode="auto">
                <a:xfrm rot="6092430">
                  <a:off x="3960" y="2400"/>
                  <a:ext cx="2340" cy="2340"/>
                </a:xfrm>
                <a:custGeom>
                  <a:avLst/>
                  <a:gdLst>
                    <a:gd name="T0" fmla="*/ 0 w 2340"/>
                    <a:gd name="T1" fmla="*/ 0 h 2340"/>
                    <a:gd name="T2" fmla="*/ 900 w 2340"/>
                    <a:gd name="T3" fmla="*/ 720 h 2340"/>
                    <a:gd name="T4" fmla="*/ 900 w 2340"/>
                    <a:gd name="T5" fmla="*/ 1260 h 2340"/>
                    <a:gd name="T6" fmla="*/ 1080 w 2340"/>
                    <a:gd name="T7" fmla="*/ 1800 h 2340"/>
                    <a:gd name="T8" fmla="*/ 1620 w 2340"/>
                    <a:gd name="T9" fmla="*/ 1800 h 2340"/>
                    <a:gd name="T10" fmla="*/ 2340 w 2340"/>
                    <a:gd name="T11" fmla="*/ 2340 h 2340"/>
                    <a:gd name="T12" fmla="*/ 0 60000 65536"/>
                    <a:gd name="T13" fmla="*/ 0 60000 65536"/>
                    <a:gd name="T14" fmla="*/ 0 60000 65536"/>
                    <a:gd name="T15" fmla="*/ 0 60000 65536"/>
                    <a:gd name="T16" fmla="*/ 0 60000 65536"/>
                    <a:gd name="T17" fmla="*/ 0 60000 65536"/>
                    <a:gd name="T18" fmla="*/ 0 w 2340"/>
                    <a:gd name="T19" fmla="*/ 0 h 2340"/>
                    <a:gd name="T20" fmla="*/ 2340 w 2340"/>
                    <a:gd name="T21" fmla="*/ 2340 h 2340"/>
                  </a:gdLst>
                  <a:ahLst/>
                  <a:cxnLst>
                    <a:cxn ang="T12">
                      <a:pos x="T0" y="T1"/>
                    </a:cxn>
                    <a:cxn ang="T13">
                      <a:pos x="T2" y="T3"/>
                    </a:cxn>
                    <a:cxn ang="T14">
                      <a:pos x="T4" y="T5"/>
                    </a:cxn>
                    <a:cxn ang="T15">
                      <a:pos x="T6" y="T7"/>
                    </a:cxn>
                    <a:cxn ang="T16">
                      <a:pos x="T8" y="T9"/>
                    </a:cxn>
                    <a:cxn ang="T17">
                      <a:pos x="T10" y="T11"/>
                    </a:cxn>
                  </a:cxnLst>
                  <a:rect l="T18" t="T19" r="T20" b="T21"/>
                  <a:pathLst>
                    <a:path w="2340" h="2340">
                      <a:moveTo>
                        <a:pt x="0" y="0"/>
                      </a:moveTo>
                      <a:cubicBezTo>
                        <a:pt x="375" y="255"/>
                        <a:pt x="750" y="510"/>
                        <a:pt x="900" y="720"/>
                      </a:cubicBezTo>
                      <a:cubicBezTo>
                        <a:pt x="1050" y="930"/>
                        <a:pt x="870" y="1080"/>
                        <a:pt x="900" y="1260"/>
                      </a:cubicBezTo>
                      <a:cubicBezTo>
                        <a:pt x="930" y="1440"/>
                        <a:pt x="960" y="1710"/>
                        <a:pt x="1080" y="1800"/>
                      </a:cubicBezTo>
                      <a:cubicBezTo>
                        <a:pt x="1200" y="1890"/>
                        <a:pt x="1410" y="1710"/>
                        <a:pt x="1620" y="1800"/>
                      </a:cubicBezTo>
                      <a:cubicBezTo>
                        <a:pt x="1830" y="1890"/>
                        <a:pt x="2220" y="2250"/>
                        <a:pt x="2340" y="2340"/>
                      </a:cubicBezTo>
                    </a:path>
                  </a:pathLst>
                </a:custGeom>
                <a:noFill/>
                <a:ln w="41275">
                  <a:solidFill>
                    <a:schemeClr val="accent1"/>
                  </a:solidFill>
                  <a:round/>
                  <a:headEnd/>
                  <a:tailEnd/>
                </a:ln>
              </p:spPr>
              <p:txBody>
                <a:bodyPr/>
                <a:lstStyle/>
                <a:p>
                  <a:endParaRPr lang="en-US" sz="1350" dirty="0"/>
                </a:p>
              </p:txBody>
            </p:sp>
          </p:grpSp>
          <p:sp>
            <p:nvSpPr>
              <p:cNvPr id="32" name="Rectangle 23"/>
              <p:cNvSpPr>
                <a:spLocks noChangeArrowheads="1"/>
              </p:cNvSpPr>
              <p:nvPr/>
            </p:nvSpPr>
            <p:spPr bwMode="auto">
              <a:xfrm>
                <a:off x="2700" y="2160"/>
                <a:ext cx="2160" cy="1620"/>
              </a:xfrm>
              <a:prstGeom prst="rect">
                <a:avLst/>
              </a:prstGeom>
              <a:solidFill>
                <a:srgbClr val="FF9900">
                  <a:alpha val="32941"/>
                </a:srgbClr>
              </a:solidFill>
              <a:ln w="9525">
                <a:solidFill>
                  <a:srgbClr val="000000"/>
                </a:solidFill>
                <a:miter lim="800000"/>
                <a:headEnd/>
                <a:tailEnd/>
              </a:ln>
            </p:spPr>
            <p:txBody>
              <a:bodyPr/>
              <a:lstStyle/>
              <a:p>
                <a:endParaRPr lang="en-US" sz="1350" dirty="0"/>
              </a:p>
            </p:txBody>
          </p:sp>
        </p:grpSp>
        <p:sp>
          <p:nvSpPr>
            <p:cNvPr id="6" name="AutoShape 24"/>
            <p:cNvSpPr>
              <a:spLocks noChangeArrowheads="1"/>
            </p:cNvSpPr>
            <p:nvPr/>
          </p:nvSpPr>
          <p:spPr bwMode="auto">
            <a:xfrm>
              <a:off x="3038475" y="1714500"/>
              <a:ext cx="1485900" cy="457200"/>
            </a:xfrm>
            <a:prstGeom prst="wedgeRoundRectCallout">
              <a:avLst>
                <a:gd name="adj1" fmla="val -111431"/>
                <a:gd name="adj2" fmla="val 255208"/>
                <a:gd name="adj3" fmla="val 16667"/>
              </a:avLst>
            </a:prstGeom>
            <a:solidFill>
              <a:srgbClr val="FFFFFF"/>
            </a:solidFill>
            <a:ln w="9525">
              <a:solidFill>
                <a:srgbClr val="000000"/>
              </a:solidFill>
              <a:miter lim="800000"/>
              <a:headEnd/>
              <a:tailEnd/>
            </a:ln>
          </p:spPr>
          <p:txBody>
            <a:bodyPr/>
            <a:lstStyle/>
            <a:p>
              <a:r>
                <a:rPr lang="en-US" sz="750" dirty="0">
                  <a:latin typeface="Calibri" pitchFamily="34" charset="0"/>
                </a:rPr>
                <a:t>A point </a:t>
              </a:r>
              <a:r>
                <a:rPr lang="en-US" sz="750" b="1" i="1" dirty="0">
                  <a:latin typeface="Calibri" pitchFamily="34" charset="0"/>
                </a:rPr>
                <a:t>P</a:t>
              </a:r>
              <a:r>
                <a:rPr lang="en-US" sz="750" dirty="0">
                  <a:latin typeface="Calibri" pitchFamily="34" charset="0"/>
                </a:rPr>
                <a:t>, where alignment is tested</a:t>
              </a:r>
            </a:p>
          </p:txBody>
        </p:sp>
        <p:sp>
          <p:nvSpPr>
            <p:cNvPr id="7" name="AutoShape 25"/>
            <p:cNvSpPr>
              <a:spLocks noChangeArrowheads="1"/>
            </p:cNvSpPr>
            <p:nvPr/>
          </p:nvSpPr>
          <p:spPr bwMode="auto">
            <a:xfrm>
              <a:off x="5308600" y="5019675"/>
              <a:ext cx="2171700" cy="685800"/>
            </a:xfrm>
            <a:prstGeom prst="wedgeRoundRectCallout">
              <a:avLst>
                <a:gd name="adj1" fmla="val 17397"/>
                <a:gd name="adj2" fmla="val -180787"/>
                <a:gd name="adj3" fmla="val 16667"/>
              </a:avLst>
            </a:prstGeom>
            <a:solidFill>
              <a:srgbClr val="FFFFFF"/>
            </a:solidFill>
            <a:ln w="9525">
              <a:solidFill>
                <a:srgbClr val="000000"/>
              </a:solidFill>
              <a:miter lim="800000"/>
              <a:headEnd/>
              <a:tailEnd/>
            </a:ln>
          </p:spPr>
          <p:txBody>
            <a:bodyPr/>
            <a:lstStyle/>
            <a:p>
              <a:r>
                <a:rPr lang="en-US" sz="750" dirty="0"/>
                <a:t>Moving search template that determines cross correlation matching measure</a:t>
              </a:r>
            </a:p>
          </p:txBody>
        </p:sp>
        <p:sp>
          <p:nvSpPr>
            <p:cNvPr id="8" name="AutoShape 26"/>
            <p:cNvSpPr>
              <a:spLocks noChangeArrowheads="1"/>
            </p:cNvSpPr>
            <p:nvPr/>
          </p:nvSpPr>
          <p:spPr bwMode="auto">
            <a:xfrm>
              <a:off x="1089025" y="1539875"/>
              <a:ext cx="1828799" cy="342900"/>
            </a:xfrm>
            <a:prstGeom prst="wedgeRoundRectCallout">
              <a:avLst>
                <a:gd name="adj1" fmla="val -588"/>
                <a:gd name="adj2" fmla="val 165556"/>
                <a:gd name="adj3" fmla="val 16667"/>
              </a:avLst>
            </a:prstGeom>
            <a:solidFill>
              <a:srgbClr val="FFFFFF"/>
            </a:solidFill>
            <a:ln w="9525">
              <a:solidFill>
                <a:srgbClr val="000000"/>
              </a:solidFill>
              <a:miter lim="800000"/>
              <a:headEnd/>
              <a:tailEnd/>
            </a:ln>
          </p:spPr>
          <p:txBody>
            <a:bodyPr/>
            <a:lstStyle/>
            <a:p>
              <a:r>
                <a:rPr lang="en-US" sz="750" b="1" dirty="0"/>
                <a:t>Reference image </a:t>
              </a:r>
            </a:p>
          </p:txBody>
        </p:sp>
        <p:grpSp>
          <p:nvGrpSpPr>
            <p:cNvPr id="9" name="Group 29"/>
            <p:cNvGrpSpPr>
              <a:grpSpLocks/>
            </p:cNvGrpSpPr>
            <p:nvPr/>
          </p:nvGrpSpPr>
          <p:grpSpPr bwMode="auto">
            <a:xfrm>
              <a:off x="6108700" y="2905125"/>
              <a:ext cx="2286000" cy="1905000"/>
              <a:chOff x="6300" y="1680"/>
              <a:chExt cx="3600" cy="3000"/>
            </a:xfrm>
          </p:grpSpPr>
          <p:grpSp>
            <p:nvGrpSpPr>
              <p:cNvPr id="14" name="Group 30"/>
              <p:cNvGrpSpPr>
                <a:grpSpLocks/>
              </p:cNvGrpSpPr>
              <p:nvPr/>
            </p:nvGrpSpPr>
            <p:grpSpPr bwMode="auto">
              <a:xfrm>
                <a:off x="6300" y="1680"/>
                <a:ext cx="3600" cy="3000"/>
                <a:chOff x="6300" y="1680"/>
                <a:chExt cx="3600" cy="3000"/>
              </a:xfrm>
            </p:grpSpPr>
            <p:grpSp>
              <p:nvGrpSpPr>
                <p:cNvPr id="16" name="Group 31"/>
                <p:cNvGrpSpPr>
                  <a:grpSpLocks/>
                </p:cNvGrpSpPr>
                <p:nvPr/>
              </p:nvGrpSpPr>
              <p:grpSpPr bwMode="auto">
                <a:xfrm>
                  <a:off x="6300" y="1980"/>
                  <a:ext cx="3600" cy="2700"/>
                  <a:chOff x="3240" y="1980"/>
                  <a:chExt cx="3600" cy="2700"/>
                </a:xfrm>
              </p:grpSpPr>
              <p:sp>
                <p:nvSpPr>
                  <p:cNvPr id="21" name="Rectangle 32"/>
                  <p:cNvSpPr>
                    <a:spLocks noChangeArrowheads="1"/>
                  </p:cNvSpPr>
                  <p:nvPr/>
                </p:nvSpPr>
                <p:spPr bwMode="auto">
                  <a:xfrm>
                    <a:off x="3240" y="1980"/>
                    <a:ext cx="3600" cy="2700"/>
                  </a:xfrm>
                  <a:prstGeom prst="rect">
                    <a:avLst/>
                  </a:prstGeom>
                  <a:solidFill>
                    <a:srgbClr val="FFFFFF">
                      <a:alpha val="47842"/>
                    </a:srgbClr>
                  </a:solidFill>
                  <a:ln w="9525">
                    <a:solidFill>
                      <a:srgbClr val="000000"/>
                    </a:solidFill>
                    <a:miter lim="800000"/>
                    <a:headEnd/>
                    <a:tailEnd/>
                  </a:ln>
                </p:spPr>
                <p:txBody>
                  <a:bodyPr/>
                  <a:lstStyle/>
                  <a:p>
                    <a:endParaRPr lang="en-US" sz="1350" dirty="0"/>
                  </a:p>
                </p:txBody>
              </p:sp>
              <p:sp>
                <p:nvSpPr>
                  <p:cNvPr id="22" name="Line 33"/>
                  <p:cNvSpPr>
                    <a:spLocks noChangeShapeType="1"/>
                  </p:cNvSpPr>
                  <p:nvPr/>
                </p:nvSpPr>
                <p:spPr bwMode="auto">
                  <a:xfrm>
                    <a:off x="3960" y="1980"/>
                    <a:ext cx="1" cy="2700"/>
                  </a:xfrm>
                  <a:prstGeom prst="line">
                    <a:avLst/>
                  </a:prstGeom>
                  <a:noFill/>
                  <a:ln w="9525">
                    <a:solidFill>
                      <a:srgbClr val="000000"/>
                    </a:solidFill>
                    <a:round/>
                    <a:headEnd/>
                    <a:tailEnd/>
                  </a:ln>
                </p:spPr>
                <p:txBody>
                  <a:bodyPr/>
                  <a:lstStyle/>
                  <a:p>
                    <a:endParaRPr lang="en-US" sz="1350" dirty="0"/>
                  </a:p>
                </p:txBody>
              </p:sp>
              <p:sp>
                <p:nvSpPr>
                  <p:cNvPr id="23" name="Line 34"/>
                  <p:cNvSpPr>
                    <a:spLocks noChangeShapeType="1"/>
                  </p:cNvSpPr>
                  <p:nvPr/>
                </p:nvSpPr>
                <p:spPr bwMode="auto">
                  <a:xfrm>
                    <a:off x="5399" y="1980"/>
                    <a:ext cx="1" cy="2700"/>
                  </a:xfrm>
                  <a:prstGeom prst="line">
                    <a:avLst/>
                  </a:prstGeom>
                  <a:noFill/>
                  <a:ln w="9525">
                    <a:solidFill>
                      <a:srgbClr val="000000"/>
                    </a:solidFill>
                    <a:round/>
                    <a:headEnd/>
                    <a:tailEnd/>
                  </a:ln>
                </p:spPr>
                <p:txBody>
                  <a:bodyPr/>
                  <a:lstStyle/>
                  <a:p>
                    <a:endParaRPr lang="en-US" sz="1350" dirty="0"/>
                  </a:p>
                </p:txBody>
              </p:sp>
              <p:sp>
                <p:nvSpPr>
                  <p:cNvPr id="24" name="Line 35"/>
                  <p:cNvSpPr>
                    <a:spLocks noChangeShapeType="1"/>
                  </p:cNvSpPr>
                  <p:nvPr/>
                </p:nvSpPr>
                <p:spPr bwMode="auto">
                  <a:xfrm>
                    <a:off x="4680" y="1980"/>
                    <a:ext cx="1" cy="2700"/>
                  </a:xfrm>
                  <a:prstGeom prst="line">
                    <a:avLst/>
                  </a:prstGeom>
                  <a:noFill/>
                  <a:ln w="9525">
                    <a:solidFill>
                      <a:srgbClr val="000000"/>
                    </a:solidFill>
                    <a:round/>
                    <a:headEnd/>
                    <a:tailEnd/>
                  </a:ln>
                </p:spPr>
                <p:txBody>
                  <a:bodyPr/>
                  <a:lstStyle/>
                  <a:p>
                    <a:endParaRPr lang="en-US" sz="1350" dirty="0"/>
                  </a:p>
                </p:txBody>
              </p:sp>
              <p:sp>
                <p:nvSpPr>
                  <p:cNvPr id="25" name="Line 36"/>
                  <p:cNvSpPr>
                    <a:spLocks noChangeShapeType="1"/>
                  </p:cNvSpPr>
                  <p:nvPr/>
                </p:nvSpPr>
                <p:spPr bwMode="auto">
                  <a:xfrm>
                    <a:off x="6119" y="1980"/>
                    <a:ext cx="1" cy="2700"/>
                  </a:xfrm>
                  <a:prstGeom prst="line">
                    <a:avLst/>
                  </a:prstGeom>
                  <a:noFill/>
                  <a:ln w="9525">
                    <a:solidFill>
                      <a:srgbClr val="000000"/>
                    </a:solidFill>
                    <a:round/>
                    <a:headEnd/>
                    <a:tailEnd/>
                  </a:ln>
                </p:spPr>
                <p:txBody>
                  <a:bodyPr/>
                  <a:lstStyle/>
                  <a:p>
                    <a:endParaRPr lang="en-US" sz="1350" dirty="0"/>
                  </a:p>
                </p:txBody>
              </p:sp>
              <p:sp>
                <p:nvSpPr>
                  <p:cNvPr id="26" name="Line 37"/>
                  <p:cNvSpPr>
                    <a:spLocks noChangeShapeType="1"/>
                  </p:cNvSpPr>
                  <p:nvPr/>
                </p:nvSpPr>
                <p:spPr bwMode="auto">
                  <a:xfrm>
                    <a:off x="6839" y="1980"/>
                    <a:ext cx="1" cy="2700"/>
                  </a:xfrm>
                  <a:prstGeom prst="line">
                    <a:avLst/>
                  </a:prstGeom>
                  <a:noFill/>
                  <a:ln w="9525">
                    <a:solidFill>
                      <a:srgbClr val="000000"/>
                    </a:solidFill>
                    <a:round/>
                    <a:headEnd/>
                    <a:tailEnd/>
                  </a:ln>
                </p:spPr>
                <p:txBody>
                  <a:bodyPr/>
                  <a:lstStyle/>
                  <a:p>
                    <a:endParaRPr lang="en-US" sz="1350" dirty="0"/>
                  </a:p>
                </p:txBody>
              </p:sp>
              <p:sp>
                <p:nvSpPr>
                  <p:cNvPr id="27" name="Line 38"/>
                  <p:cNvSpPr>
                    <a:spLocks noChangeShapeType="1"/>
                  </p:cNvSpPr>
                  <p:nvPr/>
                </p:nvSpPr>
                <p:spPr bwMode="auto">
                  <a:xfrm>
                    <a:off x="3240" y="2520"/>
                    <a:ext cx="3600" cy="0"/>
                  </a:xfrm>
                  <a:prstGeom prst="line">
                    <a:avLst/>
                  </a:prstGeom>
                  <a:noFill/>
                  <a:ln w="9525">
                    <a:solidFill>
                      <a:srgbClr val="000000"/>
                    </a:solidFill>
                    <a:round/>
                    <a:headEnd/>
                    <a:tailEnd/>
                  </a:ln>
                </p:spPr>
                <p:txBody>
                  <a:bodyPr/>
                  <a:lstStyle/>
                  <a:p>
                    <a:endParaRPr lang="en-US" sz="1350" dirty="0"/>
                  </a:p>
                </p:txBody>
              </p:sp>
              <p:sp>
                <p:nvSpPr>
                  <p:cNvPr id="28" name="Line 39"/>
                  <p:cNvSpPr>
                    <a:spLocks noChangeShapeType="1"/>
                  </p:cNvSpPr>
                  <p:nvPr/>
                </p:nvSpPr>
                <p:spPr bwMode="auto">
                  <a:xfrm>
                    <a:off x="3240" y="4139"/>
                    <a:ext cx="3600" cy="1"/>
                  </a:xfrm>
                  <a:prstGeom prst="line">
                    <a:avLst/>
                  </a:prstGeom>
                  <a:noFill/>
                  <a:ln w="9525">
                    <a:solidFill>
                      <a:srgbClr val="000000"/>
                    </a:solidFill>
                    <a:round/>
                    <a:headEnd/>
                    <a:tailEnd/>
                  </a:ln>
                </p:spPr>
                <p:txBody>
                  <a:bodyPr/>
                  <a:lstStyle/>
                  <a:p>
                    <a:endParaRPr lang="en-US" sz="1350" dirty="0"/>
                  </a:p>
                </p:txBody>
              </p:sp>
              <p:sp>
                <p:nvSpPr>
                  <p:cNvPr id="29" name="Line 40"/>
                  <p:cNvSpPr>
                    <a:spLocks noChangeShapeType="1"/>
                  </p:cNvSpPr>
                  <p:nvPr/>
                </p:nvSpPr>
                <p:spPr bwMode="auto">
                  <a:xfrm>
                    <a:off x="3240" y="3060"/>
                    <a:ext cx="3600" cy="1"/>
                  </a:xfrm>
                  <a:prstGeom prst="line">
                    <a:avLst/>
                  </a:prstGeom>
                  <a:noFill/>
                  <a:ln w="9525">
                    <a:solidFill>
                      <a:srgbClr val="000000"/>
                    </a:solidFill>
                    <a:round/>
                    <a:headEnd/>
                    <a:tailEnd/>
                  </a:ln>
                </p:spPr>
                <p:txBody>
                  <a:bodyPr/>
                  <a:lstStyle/>
                  <a:p>
                    <a:endParaRPr lang="en-US" sz="1350" dirty="0"/>
                  </a:p>
                </p:txBody>
              </p:sp>
              <p:sp>
                <p:nvSpPr>
                  <p:cNvPr id="30" name="Line 41"/>
                  <p:cNvSpPr>
                    <a:spLocks noChangeShapeType="1"/>
                  </p:cNvSpPr>
                  <p:nvPr/>
                </p:nvSpPr>
                <p:spPr bwMode="auto">
                  <a:xfrm>
                    <a:off x="3240" y="3599"/>
                    <a:ext cx="3600" cy="1"/>
                  </a:xfrm>
                  <a:prstGeom prst="line">
                    <a:avLst/>
                  </a:prstGeom>
                  <a:noFill/>
                  <a:ln w="9525">
                    <a:solidFill>
                      <a:srgbClr val="000000"/>
                    </a:solidFill>
                    <a:round/>
                    <a:headEnd/>
                    <a:tailEnd/>
                  </a:ln>
                </p:spPr>
                <p:txBody>
                  <a:bodyPr/>
                  <a:lstStyle/>
                  <a:p>
                    <a:endParaRPr lang="en-US" sz="1350" dirty="0"/>
                  </a:p>
                </p:txBody>
              </p:sp>
            </p:grpSp>
            <p:grpSp>
              <p:nvGrpSpPr>
                <p:cNvPr id="17" name="Group 42"/>
                <p:cNvGrpSpPr>
                  <a:grpSpLocks/>
                </p:cNvGrpSpPr>
                <p:nvPr/>
              </p:nvGrpSpPr>
              <p:grpSpPr bwMode="auto">
                <a:xfrm>
                  <a:off x="6330" y="1680"/>
                  <a:ext cx="2520" cy="2580"/>
                  <a:chOff x="7020" y="2160"/>
                  <a:chExt cx="2520" cy="2580"/>
                </a:xfrm>
              </p:grpSpPr>
              <p:sp>
                <p:nvSpPr>
                  <p:cNvPr id="19" name="Freeform 43"/>
                  <p:cNvSpPr>
                    <a:spLocks/>
                  </p:cNvSpPr>
                  <p:nvPr/>
                </p:nvSpPr>
                <p:spPr bwMode="auto">
                  <a:xfrm>
                    <a:off x="7200" y="2160"/>
                    <a:ext cx="2340" cy="2340"/>
                  </a:xfrm>
                  <a:custGeom>
                    <a:avLst/>
                    <a:gdLst>
                      <a:gd name="T0" fmla="*/ 0 w 2340"/>
                      <a:gd name="T1" fmla="*/ 0 h 2340"/>
                      <a:gd name="T2" fmla="*/ 900 w 2340"/>
                      <a:gd name="T3" fmla="*/ 720 h 2340"/>
                      <a:gd name="T4" fmla="*/ 900 w 2340"/>
                      <a:gd name="T5" fmla="*/ 1260 h 2340"/>
                      <a:gd name="T6" fmla="*/ 1080 w 2340"/>
                      <a:gd name="T7" fmla="*/ 1800 h 2340"/>
                      <a:gd name="T8" fmla="*/ 1620 w 2340"/>
                      <a:gd name="T9" fmla="*/ 1800 h 2340"/>
                      <a:gd name="T10" fmla="*/ 2340 w 2340"/>
                      <a:gd name="T11" fmla="*/ 2340 h 2340"/>
                      <a:gd name="T12" fmla="*/ 0 60000 65536"/>
                      <a:gd name="T13" fmla="*/ 0 60000 65536"/>
                      <a:gd name="T14" fmla="*/ 0 60000 65536"/>
                      <a:gd name="T15" fmla="*/ 0 60000 65536"/>
                      <a:gd name="T16" fmla="*/ 0 60000 65536"/>
                      <a:gd name="T17" fmla="*/ 0 60000 65536"/>
                      <a:gd name="T18" fmla="*/ 0 w 2340"/>
                      <a:gd name="T19" fmla="*/ 0 h 2340"/>
                      <a:gd name="T20" fmla="*/ 2340 w 2340"/>
                      <a:gd name="T21" fmla="*/ 2340 h 2340"/>
                    </a:gdLst>
                    <a:ahLst/>
                    <a:cxnLst>
                      <a:cxn ang="T12">
                        <a:pos x="T0" y="T1"/>
                      </a:cxn>
                      <a:cxn ang="T13">
                        <a:pos x="T2" y="T3"/>
                      </a:cxn>
                      <a:cxn ang="T14">
                        <a:pos x="T4" y="T5"/>
                      </a:cxn>
                      <a:cxn ang="T15">
                        <a:pos x="T6" y="T7"/>
                      </a:cxn>
                      <a:cxn ang="T16">
                        <a:pos x="T8" y="T9"/>
                      </a:cxn>
                      <a:cxn ang="T17">
                        <a:pos x="T10" y="T11"/>
                      </a:cxn>
                    </a:cxnLst>
                    <a:rect l="T18" t="T19" r="T20" b="T21"/>
                    <a:pathLst>
                      <a:path w="2340" h="2340">
                        <a:moveTo>
                          <a:pt x="0" y="0"/>
                        </a:moveTo>
                        <a:cubicBezTo>
                          <a:pt x="375" y="255"/>
                          <a:pt x="750" y="510"/>
                          <a:pt x="900" y="720"/>
                        </a:cubicBezTo>
                        <a:cubicBezTo>
                          <a:pt x="1050" y="930"/>
                          <a:pt x="870" y="1080"/>
                          <a:pt x="900" y="1260"/>
                        </a:cubicBezTo>
                        <a:cubicBezTo>
                          <a:pt x="930" y="1440"/>
                          <a:pt x="960" y="1710"/>
                          <a:pt x="1080" y="1800"/>
                        </a:cubicBezTo>
                        <a:cubicBezTo>
                          <a:pt x="1200" y="1890"/>
                          <a:pt x="1410" y="1710"/>
                          <a:pt x="1620" y="1800"/>
                        </a:cubicBezTo>
                        <a:cubicBezTo>
                          <a:pt x="1830" y="1890"/>
                          <a:pt x="2220" y="2250"/>
                          <a:pt x="2340" y="2340"/>
                        </a:cubicBezTo>
                      </a:path>
                    </a:pathLst>
                  </a:custGeom>
                  <a:noFill/>
                  <a:ln w="41275">
                    <a:solidFill>
                      <a:srgbClr val="000000"/>
                    </a:solidFill>
                    <a:round/>
                    <a:headEnd/>
                    <a:tailEnd/>
                  </a:ln>
                </p:spPr>
                <p:txBody>
                  <a:bodyPr/>
                  <a:lstStyle/>
                  <a:p>
                    <a:endParaRPr lang="en-US" sz="1350" dirty="0"/>
                  </a:p>
                </p:txBody>
              </p:sp>
              <p:sp>
                <p:nvSpPr>
                  <p:cNvPr id="20" name="Freeform 44"/>
                  <p:cNvSpPr>
                    <a:spLocks/>
                  </p:cNvSpPr>
                  <p:nvPr/>
                </p:nvSpPr>
                <p:spPr bwMode="auto">
                  <a:xfrm rot="6092430">
                    <a:off x="7020" y="2400"/>
                    <a:ext cx="2340" cy="2340"/>
                  </a:xfrm>
                  <a:custGeom>
                    <a:avLst/>
                    <a:gdLst>
                      <a:gd name="T0" fmla="*/ 0 w 2340"/>
                      <a:gd name="T1" fmla="*/ 0 h 2340"/>
                      <a:gd name="T2" fmla="*/ 900 w 2340"/>
                      <a:gd name="T3" fmla="*/ 720 h 2340"/>
                      <a:gd name="T4" fmla="*/ 900 w 2340"/>
                      <a:gd name="T5" fmla="*/ 1260 h 2340"/>
                      <a:gd name="T6" fmla="*/ 1080 w 2340"/>
                      <a:gd name="T7" fmla="*/ 1800 h 2340"/>
                      <a:gd name="T8" fmla="*/ 1620 w 2340"/>
                      <a:gd name="T9" fmla="*/ 1800 h 2340"/>
                      <a:gd name="T10" fmla="*/ 2340 w 2340"/>
                      <a:gd name="T11" fmla="*/ 2340 h 2340"/>
                      <a:gd name="T12" fmla="*/ 0 60000 65536"/>
                      <a:gd name="T13" fmla="*/ 0 60000 65536"/>
                      <a:gd name="T14" fmla="*/ 0 60000 65536"/>
                      <a:gd name="T15" fmla="*/ 0 60000 65536"/>
                      <a:gd name="T16" fmla="*/ 0 60000 65536"/>
                      <a:gd name="T17" fmla="*/ 0 60000 65536"/>
                      <a:gd name="T18" fmla="*/ 0 w 2340"/>
                      <a:gd name="T19" fmla="*/ 0 h 2340"/>
                      <a:gd name="T20" fmla="*/ 2340 w 2340"/>
                      <a:gd name="T21" fmla="*/ 2340 h 2340"/>
                    </a:gdLst>
                    <a:ahLst/>
                    <a:cxnLst>
                      <a:cxn ang="T12">
                        <a:pos x="T0" y="T1"/>
                      </a:cxn>
                      <a:cxn ang="T13">
                        <a:pos x="T2" y="T3"/>
                      </a:cxn>
                      <a:cxn ang="T14">
                        <a:pos x="T4" y="T5"/>
                      </a:cxn>
                      <a:cxn ang="T15">
                        <a:pos x="T6" y="T7"/>
                      </a:cxn>
                      <a:cxn ang="T16">
                        <a:pos x="T8" y="T9"/>
                      </a:cxn>
                      <a:cxn ang="T17">
                        <a:pos x="T10" y="T11"/>
                      </a:cxn>
                    </a:cxnLst>
                    <a:rect l="T18" t="T19" r="T20" b="T21"/>
                    <a:pathLst>
                      <a:path w="2340" h="2340">
                        <a:moveTo>
                          <a:pt x="0" y="0"/>
                        </a:moveTo>
                        <a:cubicBezTo>
                          <a:pt x="375" y="255"/>
                          <a:pt x="750" y="510"/>
                          <a:pt x="900" y="720"/>
                        </a:cubicBezTo>
                        <a:cubicBezTo>
                          <a:pt x="1050" y="930"/>
                          <a:pt x="870" y="1080"/>
                          <a:pt x="900" y="1260"/>
                        </a:cubicBezTo>
                        <a:cubicBezTo>
                          <a:pt x="930" y="1440"/>
                          <a:pt x="960" y="1710"/>
                          <a:pt x="1080" y="1800"/>
                        </a:cubicBezTo>
                        <a:cubicBezTo>
                          <a:pt x="1200" y="1890"/>
                          <a:pt x="1410" y="1710"/>
                          <a:pt x="1620" y="1800"/>
                        </a:cubicBezTo>
                        <a:cubicBezTo>
                          <a:pt x="1830" y="1890"/>
                          <a:pt x="2220" y="2250"/>
                          <a:pt x="2340" y="2340"/>
                        </a:cubicBezTo>
                      </a:path>
                    </a:pathLst>
                  </a:custGeom>
                  <a:noFill/>
                  <a:ln w="41275">
                    <a:solidFill>
                      <a:srgbClr val="000000"/>
                    </a:solidFill>
                    <a:round/>
                    <a:headEnd/>
                    <a:tailEnd/>
                  </a:ln>
                </p:spPr>
                <p:txBody>
                  <a:bodyPr/>
                  <a:lstStyle/>
                  <a:p>
                    <a:endParaRPr lang="en-US" sz="1350" dirty="0"/>
                  </a:p>
                </p:txBody>
              </p:sp>
            </p:grpSp>
            <p:sp>
              <p:nvSpPr>
                <p:cNvPr id="18" name="Rectangle 45"/>
                <p:cNvSpPr>
                  <a:spLocks noChangeArrowheads="1"/>
                </p:cNvSpPr>
                <p:nvPr/>
              </p:nvSpPr>
              <p:spPr bwMode="auto">
                <a:xfrm>
                  <a:off x="6300" y="1980"/>
                  <a:ext cx="2160" cy="1620"/>
                </a:xfrm>
                <a:prstGeom prst="rect">
                  <a:avLst/>
                </a:prstGeom>
                <a:solidFill>
                  <a:srgbClr val="FF9900">
                    <a:alpha val="47058"/>
                  </a:srgbClr>
                </a:solidFill>
                <a:ln w="9525">
                  <a:solidFill>
                    <a:srgbClr val="000000"/>
                  </a:solidFill>
                  <a:prstDash val="lgDash"/>
                  <a:miter lim="800000"/>
                  <a:headEnd/>
                  <a:tailEnd/>
                </a:ln>
              </p:spPr>
              <p:txBody>
                <a:bodyPr/>
                <a:lstStyle/>
                <a:p>
                  <a:endParaRPr lang="en-US" sz="1350" dirty="0"/>
                </a:p>
              </p:txBody>
            </p:sp>
          </p:grpSp>
          <p:sp>
            <p:nvSpPr>
              <p:cNvPr id="15" name="Line 46"/>
              <p:cNvSpPr>
                <a:spLocks noChangeShapeType="1"/>
              </p:cNvSpPr>
              <p:nvPr/>
            </p:nvSpPr>
            <p:spPr bwMode="auto">
              <a:xfrm flipH="1" flipV="1">
                <a:off x="7410" y="2790"/>
                <a:ext cx="645" cy="555"/>
              </a:xfrm>
              <a:prstGeom prst="line">
                <a:avLst/>
              </a:prstGeom>
              <a:noFill/>
              <a:ln w="31750">
                <a:solidFill>
                  <a:srgbClr val="000000"/>
                </a:solidFill>
                <a:round/>
                <a:headEnd type="triangle" w="med" len="med"/>
                <a:tailEnd type="triangle" w="med" len="med"/>
              </a:ln>
            </p:spPr>
            <p:txBody>
              <a:bodyPr/>
              <a:lstStyle/>
              <a:p>
                <a:endParaRPr lang="en-US" sz="1350" dirty="0"/>
              </a:p>
            </p:txBody>
          </p:sp>
        </p:grpSp>
        <p:sp>
          <p:nvSpPr>
            <p:cNvPr id="10" name="AutoShape 47"/>
            <p:cNvSpPr>
              <a:spLocks noChangeArrowheads="1"/>
            </p:cNvSpPr>
            <p:nvPr/>
          </p:nvSpPr>
          <p:spPr bwMode="auto">
            <a:xfrm>
              <a:off x="7042150" y="2073275"/>
              <a:ext cx="1371600" cy="571500"/>
            </a:xfrm>
            <a:prstGeom prst="wedgeRoundRectCallout">
              <a:avLst>
                <a:gd name="adj1" fmla="val -52894"/>
                <a:gd name="adj2" fmla="val 243056"/>
                <a:gd name="adj3" fmla="val 16667"/>
              </a:avLst>
            </a:prstGeom>
            <a:solidFill>
              <a:srgbClr val="FFFFFF"/>
            </a:solidFill>
            <a:ln w="9525">
              <a:solidFill>
                <a:srgbClr val="000000"/>
              </a:solidFill>
              <a:miter lim="800000"/>
              <a:headEnd/>
              <a:tailEnd/>
            </a:ln>
          </p:spPr>
          <p:txBody>
            <a:bodyPr/>
            <a:lstStyle/>
            <a:p>
              <a:r>
                <a:rPr lang="en-US" sz="750" dirty="0"/>
                <a:t>Error in Search image</a:t>
              </a:r>
            </a:p>
          </p:txBody>
        </p:sp>
        <p:sp>
          <p:nvSpPr>
            <p:cNvPr id="11" name="AutoShape 48"/>
            <p:cNvSpPr>
              <a:spLocks noChangeArrowheads="1"/>
            </p:cNvSpPr>
            <p:nvPr/>
          </p:nvSpPr>
          <p:spPr bwMode="auto">
            <a:xfrm>
              <a:off x="3775075" y="4232275"/>
              <a:ext cx="1876425" cy="577850"/>
            </a:xfrm>
            <a:prstGeom prst="wedgeRoundRectCallout">
              <a:avLst>
                <a:gd name="adj1" fmla="val 130625"/>
                <a:gd name="adj2" fmla="val -106319"/>
                <a:gd name="adj3" fmla="val 16667"/>
              </a:avLst>
            </a:prstGeom>
            <a:solidFill>
              <a:srgbClr val="FFFFFF"/>
            </a:solidFill>
            <a:ln w="9525">
              <a:solidFill>
                <a:srgbClr val="000000"/>
              </a:solidFill>
              <a:miter lim="800000"/>
              <a:headEnd/>
              <a:tailEnd/>
            </a:ln>
          </p:spPr>
          <p:txBody>
            <a:bodyPr/>
            <a:lstStyle/>
            <a:p>
              <a:r>
                <a:rPr lang="en-US" sz="750" b="1" i="1" dirty="0"/>
                <a:t>P’s </a:t>
              </a:r>
              <a:r>
                <a:rPr lang="en-US" sz="750" dirty="0"/>
                <a:t>estimated location in search image</a:t>
              </a:r>
            </a:p>
          </p:txBody>
        </p:sp>
        <p:sp>
          <p:nvSpPr>
            <p:cNvPr id="12" name="AutoShape 49"/>
            <p:cNvSpPr>
              <a:spLocks noChangeArrowheads="1"/>
            </p:cNvSpPr>
            <p:nvPr/>
          </p:nvSpPr>
          <p:spPr bwMode="auto">
            <a:xfrm>
              <a:off x="3822700" y="3324225"/>
              <a:ext cx="1828800" cy="685800"/>
            </a:xfrm>
            <a:prstGeom prst="wedgeRoundRectCallout">
              <a:avLst>
                <a:gd name="adj1" fmla="val 112431"/>
                <a:gd name="adj2" fmla="val -6667"/>
                <a:gd name="adj3" fmla="val 16667"/>
              </a:avLst>
            </a:prstGeom>
            <a:solidFill>
              <a:srgbClr val="FFFFFF"/>
            </a:solidFill>
            <a:ln w="9525">
              <a:solidFill>
                <a:srgbClr val="000000"/>
              </a:solidFill>
              <a:miter lim="800000"/>
              <a:headEnd/>
              <a:tailEnd/>
            </a:ln>
          </p:spPr>
          <p:txBody>
            <a:bodyPr/>
            <a:lstStyle/>
            <a:p>
              <a:r>
                <a:rPr lang="en-US" sz="750" b="1" i="1" dirty="0">
                  <a:latin typeface="Calibri" pitchFamily="34" charset="0"/>
                </a:rPr>
                <a:t>P’s </a:t>
              </a:r>
              <a:r>
                <a:rPr lang="en-US" sz="750" dirty="0">
                  <a:latin typeface="Calibri" pitchFamily="34" charset="0"/>
                </a:rPr>
                <a:t>actual location in search band determined from Image matching</a:t>
              </a:r>
            </a:p>
          </p:txBody>
        </p:sp>
        <p:sp>
          <p:nvSpPr>
            <p:cNvPr id="13" name="AutoShape 50"/>
            <p:cNvSpPr>
              <a:spLocks noChangeArrowheads="1"/>
            </p:cNvSpPr>
            <p:nvPr/>
          </p:nvSpPr>
          <p:spPr bwMode="auto">
            <a:xfrm>
              <a:off x="4972050" y="1685925"/>
              <a:ext cx="1485900" cy="342900"/>
            </a:xfrm>
            <a:prstGeom prst="wedgeRoundRectCallout">
              <a:avLst>
                <a:gd name="adj1" fmla="val 74037"/>
                <a:gd name="adj2" fmla="val 353241"/>
                <a:gd name="adj3" fmla="val 16667"/>
              </a:avLst>
            </a:prstGeom>
            <a:solidFill>
              <a:srgbClr val="FFFFFF"/>
            </a:solidFill>
            <a:ln w="9525">
              <a:solidFill>
                <a:srgbClr val="000000"/>
              </a:solidFill>
              <a:miter lim="800000"/>
              <a:headEnd/>
              <a:tailEnd/>
            </a:ln>
          </p:spPr>
          <p:txBody>
            <a:bodyPr/>
            <a:lstStyle/>
            <a:p>
              <a:r>
                <a:rPr lang="en-US" sz="750" b="1" dirty="0"/>
                <a:t>Search image</a:t>
              </a:r>
            </a:p>
            <a:p>
              <a:endParaRPr lang="en-US" sz="1350" dirty="0"/>
            </a:p>
          </p:txBody>
        </p:sp>
      </p:grpSp>
      <p:grpSp>
        <p:nvGrpSpPr>
          <p:cNvPr id="50" name="Group 49">
            <a:extLst>
              <a:ext uri="{FF2B5EF4-FFF2-40B4-BE49-F238E27FC236}">
                <a16:creationId xmlns:a16="http://schemas.microsoft.com/office/drawing/2014/main" id="{AB4BECA1-8C0A-41D8-A70F-341D513486D4}"/>
              </a:ext>
              <a:ext uri="{C183D7F6-B498-43B3-948B-1728B52AA6E4}">
                <adec:decorative xmlns:adec="http://schemas.microsoft.com/office/drawing/2017/decorative" val="1"/>
              </a:ext>
            </a:extLst>
          </p:cNvPr>
          <p:cNvGrpSpPr/>
          <p:nvPr/>
        </p:nvGrpSpPr>
        <p:grpSpPr>
          <a:xfrm>
            <a:off x="5598594" y="2327179"/>
            <a:ext cx="1200487" cy="1173613"/>
            <a:chOff x="619902" y="2981383"/>
            <a:chExt cx="1200487" cy="1173613"/>
          </a:xfrm>
        </p:grpSpPr>
        <p:sp>
          <p:nvSpPr>
            <p:cNvPr id="48" name="Freeform 21">
              <a:extLst>
                <a:ext uri="{FF2B5EF4-FFF2-40B4-BE49-F238E27FC236}">
                  <a16:creationId xmlns:a16="http://schemas.microsoft.com/office/drawing/2014/main" id="{2CD227BC-7DBC-49FC-A609-224AC2823563}"/>
                </a:ext>
              </a:extLst>
            </p:cNvPr>
            <p:cNvSpPr>
              <a:spLocks/>
            </p:cNvSpPr>
            <p:nvPr/>
          </p:nvSpPr>
          <p:spPr bwMode="auto">
            <a:xfrm>
              <a:off x="705651" y="2981383"/>
              <a:ext cx="1114738" cy="1064440"/>
            </a:xfrm>
            <a:custGeom>
              <a:avLst/>
              <a:gdLst>
                <a:gd name="T0" fmla="*/ 0 w 2340"/>
                <a:gd name="T1" fmla="*/ 0 h 2340"/>
                <a:gd name="T2" fmla="*/ 900 w 2340"/>
                <a:gd name="T3" fmla="*/ 720 h 2340"/>
                <a:gd name="T4" fmla="*/ 900 w 2340"/>
                <a:gd name="T5" fmla="*/ 1260 h 2340"/>
                <a:gd name="T6" fmla="*/ 1080 w 2340"/>
                <a:gd name="T7" fmla="*/ 1800 h 2340"/>
                <a:gd name="T8" fmla="*/ 1620 w 2340"/>
                <a:gd name="T9" fmla="*/ 1800 h 2340"/>
                <a:gd name="T10" fmla="*/ 2340 w 2340"/>
                <a:gd name="T11" fmla="*/ 2340 h 2340"/>
                <a:gd name="T12" fmla="*/ 0 60000 65536"/>
                <a:gd name="T13" fmla="*/ 0 60000 65536"/>
                <a:gd name="T14" fmla="*/ 0 60000 65536"/>
                <a:gd name="T15" fmla="*/ 0 60000 65536"/>
                <a:gd name="T16" fmla="*/ 0 60000 65536"/>
                <a:gd name="T17" fmla="*/ 0 60000 65536"/>
                <a:gd name="T18" fmla="*/ 0 w 2340"/>
                <a:gd name="T19" fmla="*/ 0 h 2340"/>
                <a:gd name="T20" fmla="*/ 2340 w 2340"/>
                <a:gd name="T21" fmla="*/ 2340 h 2340"/>
              </a:gdLst>
              <a:ahLst/>
              <a:cxnLst>
                <a:cxn ang="T12">
                  <a:pos x="T0" y="T1"/>
                </a:cxn>
                <a:cxn ang="T13">
                  <a:pos x="T2" y="T3"/>
                </a:cxn>
                <a:cxn ang="T14">
                  <a:pos x="T4" y="T5"/>
                </a:cxn>
                <a:cxn ang="T15">
                  <a:pos x="T6" y="T7"/>
                </a:cxn>
                <a:cxn ang="T16">
                  <a:pos x="T8" y="T9"/>
                </a:cxn>
                <a:cxn ang="T17">
                  <a:pos x="T10" y="T11"/>
                </a:cxn>
              </a:cxnLst>
              <a:rect l="T18" t="T19" r="T20" b="T21"/>
              <a:pathLst>
                <a:path w="2340" h="2340">
                  <a:moveTo>
                    <a:pt x="0" y="0"/>
                  </a:moveTo>
                  <a:cubicBezTo>
                    <a:pt x="375" y="255"/>
                    <a:pt x="750" y="510"/>
                    <a:pt x="900" y="720"/>
                  </a:cubicBezTo>
                  <a:cubicBezTo>
                    <a:pt x="1050" y="930"/>
                    <a:pt x="870" y="1080"/>
                    <a:pt x="900" y="1260"/>
                  </a:cubicBezTo>
                  <a:cubicBezTo>
                    <a:pt x="930" y="1440"/>
                    <a:pt x="960" y="1710"/>
                    <a:pt x="1080" y="1800"/>
                  </a:cubicBezTo>
                  <a:cubicBezTo>
                    <a:pt x="1200" y="1890"/>
                    <a:pt x="1410" y="1710"/>
                    <a:pt x="1620" y="1800"/>
                  </a:cubicBezTo>
                  <a:cubicBezTo>
                    <a:pt x="1830" y="1890"/>
                    <a:pt x="2220" y="2250"/>
                    <a:pt x="2340" y="2340"/>
                  </a:cubicBezTo>
                </a:path>
              </a:pathLst>
            </a:custGeom>
            <a:noFill/>
            <a:ln w="41275">
              <a:solidFill>
                <a:schemeClr val="accent1"/>
              </a:solidFill>
              <a:prstDash val="sysDot"/>
              <a:round/>
              <a:headEnd/>
              <a:tailEnd/>
            </a:ln>
          </p:spPr>
          <p:txBody>
            <a:bodyPr/>
            <a:lstStyle/>
            <a:p>
              <a:endParaRPr lang="en-US" sz="1350" dirty="0"/>
            </a:p>
          </p:txBody>
        </p:sp>
        <p:sp>
          <p:nvSpPr>
            <p:cNvPr id="49" name="Freeform 22">
              <a:extLst>
                <a:ext uri="{FF2B5EF4-FFF2-40B4-BE49-F238E27FC236}">
                  <a16:creationId xmlns:a16="http://schemas.microsoft.com/office/drawing/2014/main" id="{533E7FDE-EFE3-4469-BCCE-B2F2ABB29AF2}"/>
                </a:ext>
              </a:extLst>
            </p:cNvPr>
            <p:cNvSpPr>
              <a:spLocks/>
            </p:cNvSpPr>
            <p:nvPr/>
          </p:nvSpPr>
          <p:spPr bwMode="auto">
            <a:xfrm rot="6092430">
              <a:off x="645051" y="3065407"/>
              <a:ext cx="1064440" cy="1114738"/>
            </a:xfrm>
            <a:custGeom>
              <a:avLst/>
              <a:gdLst>
                <a:gd name="T0" fmla="*/ 0 w 2340"/>
                <a:gd name="T1" fmla="*/ 0 h 2340"/>
                <a:gd name="T2" fmla="*/ 900 w 2340"/>
                <a:gd name="T3" fmla="*/ 720 h 2340"/>
                <a:gd name="T4" fmla="*/ 900 w 2340"/>
                <a:gd name="T5" fmla="*/ 1260 h 2340"/>
                <a:gd name="T6" fmla="*/ 1080 w 2340"/>
                <a:gd name="T7" fmla="*/ 1800 h 2340"/>
                <a:gd name="T8" fmla="*/ 1620 w 2340"/>
                <a:gd name="T9" fmla="*/ 1800 h 2340"/>
                <a:gd name="T10" fmla="*/ 2340 w 2340"/>
                <a:gd name="T11" fmla="*/ 2340 h 2340"/>
                <a:gd name="T12" fmla="*/ 0 60000 65536"/>
                <a:gd name="T13" fmla="*/ 0 60000 65536"/>
                <a:gd name="T14" fmla="*/ 0 60000 65536"/>
                <a:gd name="T15" fmla="*/ 0 60000 65536"/>
                <a:gd name="T16" fmla="*/ 0 60000 65536"/>
                <a:gd name="T17" fmla="*/ 0 60000 65536"/>
                <a:gd name="T18" fmla="*/ 0 w 2340"/>
                <a:gd name="T19" fmla="*/ 0 h 2340"/>
                <a:gd name="T20" fmla="*/ 2340 w 2340"/>
                <a:gd name="T21" fmla="*/ 2340 h 2340"/>
              </a:gdLst>
              <a:ahLst/>
              <a:cxnLst>
                <a:cxn ang="T12">
                  <a:pos x="T0" y="T1"/>
                </a:cxn>
                <a:cxn ang="T13">
                  <a:pos x="T2" y="T3"/>
                </a:cxn>
                <a:cxn ang="T14">
                  <a:pos x="T4" y="T5"/>
                </a:cxn>
                <a:cxn ang="T15">
                  <a:pos x="T6" y="T7"/>
                </a:cxn>
                <a:cxn ang="T16">
                  <a:pos x="T8" y="T9"/>
                </a:cxn>
                <a:cxn ang="T17">
                  <a:pos x="T10" y="T11"/>
                </a:cxn>
              </a:cxnLst>
              <a:rect l="T18" t="T19" r="T20" b="T21"/>
              <a:pathLst>
                <a:path w="2340" h="2340">
                  <a:moveTo>
                    <a:pt x="0" y="0"/>
                  </a:moveTo>
                  <a:cubicBezTo>
                    <a:pt x="375" y="255"/>
                    <a:pt x="750" y="510"/>
                    <a:pt x="900" y="720"/>
                  </a:cubicBezTo>
                  <a:cubicBezTo>
                    <a:pt x="1050" y="930"/>
                    <a:pt x="870" y="1080"/>
                    <a:pt x="900" y="1260"/>
                  </a:cubicBezTo>
                  <a:cubicBezTo>
                    <a:pt x="930" y="1440"/>
                    <a:pt x="960" y="1710"/>
                    <a:pt x="1080" y="1800"/>
                  </a:cubicBezTo>
                  <a:cubicBezTo>
                    <a:pt x="1200" y="1890"/>
                    <a:pt x="1410" y="1710"/>
                    <a:pt x="1620" y="1800"/>
                  </a:cubicBezTo>
                  <a:cubicBezTo>
                    <a:pt x="1830" y="1890"/>
                    <a:pt x="2220" y="2250"/>
                    <a:pt x="2340" y="2340"/>
                  </a:cubicBezTo>
                </a:path>
              </a:pathLst>
            </a:custGeom>
            <a:noFill/>
            <a:ln w="41275">
              <a:solidFill>
                <a:schemeClr val="accent1"/>
              </a:solidFill>
              <a:prstDash val="sysDot"/>
              <a:round/>
              <a:headEnd/>
              <a:tailEnd/>
            </a:ln>
          </p:spPr>
          <p:txBody>
            <a:bodyPr/>
            <a:lstStyle/>
            <a:p>
              <a:endParaRPr lang="en-US" sz="1350" dirty="0"/>
            </a:p>
          </p:txBody>
        </p:sp>
      </p:grpSp>
    </p:spTree>
    <p:extLst>
      <p:ext uri="{BB962C8B-B14F-4D97-AF65-F5344CB8AC3E}">
        <p14:creationId xmlns:p14="http://schemas.microsoft.com/office/powerpoint/2010/main" val="226471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1923-6074-4C48-9362-BCA45808838E}"/>
              </a:ext>
            </a:extLst>
          </p:cNvPr>
          <p:cNvSpPr>
            <a:spLocks noGrp="1"/>
          </p:cNvSpPr>
          <p:nvPr>
            <p:ph type="title"/>
          </p:nvPr>
        </p:nvSpPr>
        <p:spPr/>
        <p:txBody>
          <a:bodyPr/>
          <a:lstStyle/>
          <a:p>
            <a:r>
              <a:rPr lang="en-US" dirty="0"/>
              <a:t>Geometric Assessment (2)</a:t>
            </a:r>
          </a:p>
        </p:txBody>
      </p:sp>
      <p:sp>
        <p:nvSpPr>
          <p:cNvPr id="3" name="Subtitle 2">
            <a:extLst>
              <a:ext uri="{FF2B5EF4-FFF2-40B4-BE49-F238E27FC236}">
                <a16:creationId xmlns:a16="http://schemas.microsoft.com/office/drawing/2014/main" id="{B84CB48E-2422-45A6-8ED7-2A169FCDA352}"/>
              </a:ext>
            </a:extLst>
          </p:cNvPr>
          <p:cNvSpPr>
            <a:spLocks noGrp="1"/>
          </p:cNvSpPr>
          <p:nvPr>
            <p:ph type="subTitle" idx="1"/>
          </p:nvPr>
        </p:nvSpPr>
        <p:spPr/>
        <p:txBody>
          <a:bodyPr/>
          <a:lstStyle/>
          <a:p>
            <a:r>
              <a:rPr lang="en-US" dirty="0"/>
              <a:t>For a multi-spectral remote sensing product, this involves the assessment of the external geodetic accuracy of the product </a:t>
            </a:r>
          </a:p>
          <a:p>
            <a:pPr lvl="1"/>
            <a:r>
              <a:rPr lang="en-US" dirty="0"/>
              <a:t>The external geodetic accuracy assessment can be performed using three methods: manual, automated, and semi-automated.</a:t>
            </a:r>
          </a:p>
          <a:p>
            <a:r>
              <a:rPr lang="en-US" dirty="0"/>
              <a:t>The internal relative registration of the bands to each other. </a:t>
            </a:r>
          </a:p>
        </p:txBody>
      </p:sp>
    </p:spTree>
    <p:extLst>
      <p:ext uri="{BB962C8B-B14F-4D97-AF65-F5344CB8AC3E}">
        <p14:creationId xmlns:p14="http://schemas.microsoft.com/office/powerpoint/2010/main" val="316931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7E62-76FC-434F-9E25-3F689693A313}"/>
              </a:ext>
            </a:extLst>
          </p:cNvPr>
          <p:cNvSpPr>
            <a:spLocks noGrp="1"/>
          </p:cNvSpPr>
          <p:nvPr>
            <p:ph type="title"/>
          </p:nvPr>
        </p:nvSpPr>
        <p:spPr/>
        <p:txBody>
          <a:bodyPr/>
          <a:lstStyle/>
          <a:p>
            <a:r>
              <a:rPr lang="en-US" dirty="0"/>
              <a:t>External Geometry</a:t>
            </a:r>
          </a:p>
        </p:txBody>
      </p:sp>
      <p:sp>
        <p:nvSpPr>
          <p:cNvPr id="3" name="Subtitle 2">
            <a:extLst>
              <a:ext uri="{FF2B5EF4-FFF2-40B4-BE49-F238E27FC236}">
                <a16:creationId xmlns:a16="http://schemas.microsoft.com/office/drawing/2014/main" id="{67A4C6AE-E457-4A7D-A17F-BD160CDBE5D2}"/>
              </a:ext>
            </a:extLst>
          </p:cNvPr>
          <p:cNvSpPr>
            <a:spLocks noGrp="1"/>
          </p:cNvSpPr>
          <p:nvPr>
            <p:ph type="subTitle" idx="1"/>
          </p:nvPr>
        </p:nvSpPr>
        <p:spPr/>
        <p:txBody>
          <a:bodyPr/>
          <a:lstStyle/>
          <a:p>
            <a:r>
              <a:rPr lang="en-US" sz="2000" dirty="0"/>
              <a:t>Manual methods:</a:t>
            </a:r>
          </a:p>
          <a:p>
            <a:pPr lvl="1"/>
            <a:r>
              <a:rPr lang="en-US" sz="2000" dirty="0"/>
              <a:t>GPS based survey points as well as high resolution reference data (aerial photogrammetry based)</a:t>
            </a:r>
          </a:p>
          <a:p>
            <a:pPr lvl="2"/>
            <a:r>
              <a:rPr lang="en-US" sz="1600" dirty="0"/>
              <a:t>Used when high-resolution reference and search images are available or when ground control points (GCPs) are available within the image. 	</a:t>
            </a:r>
          </a:p>
          <a:p>
            <a:pPr lvl="2"/>
            <a:r>
              <a:rPr lang="en-US" sz="1600" dirty="0"/>
              <a:t>Conjugate points are manually located and their coordinates are then compared and summarized. </a:t>
            </a:r>
          </a:p>
          <a:p>
            <a:r>
              <a:rPr lang="en-US" sz="2000" dirty="0"/>
              <a:t>Automated geometric assessment methods</a:t>
            </a:r>
          </a:p>
          <a:p>
            <a:pPr lvl="1"/>
            <a:r>
              <a:rPr lang="en-US" sz="2000" dirty="0"/>
              <a:t>Implemented in tools developed from the Landsat’s Image Assessment System (IAS) . </a:t>
            </a:r>
          </a:p>
          <a:p>
            <a:pPr lvl="1"/>
            <a:r>
              <a:rPr lang="en-US" sz="2000" dirty="0"/>
              <a:t>The tool uses methods based on cross-correlation for the image data analysis. </a:t>
            </a:r>
          </a:p>
        </p:txBody>
      </p:sp>
    </p:spTree>
    <p:extLst>
      <p:ext uri="{BB962C8B-B14F-4D97-AF65-F5344CB8AC3E}">
        <p14:creationId xmlns:p14="http://schemas.microsoft.com/office/powerpoint/2010/main" val="413026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0EC0-53B6-4417-8DC6-06FA36DA2F8C}"/>
              </a:ext>
            </a:extLst>
          </p:cNvPr>
          <p:cNvSpPr>
            <a:spLocks noGrp="1"/>
          </p:cNvSpPr>
          <p:nvPr>
            <p:ph type="title"/>
          </p:nvPr>
        </p:nvSpPr>
        <p:spPr/>
        <p:txBody>
          <a:bodyPr/>
          <a:lstStyle/>
          <a:p>
            <a:r>
              <a:rPr lang="en-GB" dirty="0"/>
              <a:t>Semi-automated methods </a:t>
            </a:r>
            <a:br>
              <a:rPr lang="en-GB" dirty="0"/>
            </a:br>
            <a:endParaRPr lang="en-US" dirty="0"/>
          </a:p>
        </p:txBody>
      </p:sp>
      <p:sp>
        <p:nvSpPr>
          <p:cNvPr id="3" name="Subtitle 2">
            <a:extLst>
              <a:ext uri="{FF2B5EF4-FFF2-40B4-BE49-F238E27FC236}">
                <a16:creationId xmlns:a16="http://schemas.microsoft.com/office/drawing/2014/main" id="{940A55C3-12F6-4DF2-A688-563032F01289}"/>
              </a:ext>
            </a:extLst>
          </p:cNvPr>
          <p:cNvSpPr>
            <a:spLocks noGrp="1"/>
          </p:cNvSpPr>
          <p:nvPr>
            <p:ph type="subTitle" idx="1"/>
          </p:nvPr>
        </p:nvSpPr>
        <p:spPr/>
        <p:txBody>
          <a:bodyPr/>
          <a:lstStyle/>
          <a:p>
            <a:r>
              <a:rPr lang="en-GB" sz="2000" dirty="0"/>
              <a:t>Used when dealing with reasonably high-resolution images, particularly over urban areas. </a:t>
            </a:r>
          </a:p>
          <a:p>
            <a:r>
              <a:rPr lang="en-GB" sz="2000" dirty="0"/>
              <a:t>Automated methods can choose points that may lie on roof tops, which are not acceptable locations (due to building lean, etc.). </a:t>
            </a:r>
          </a:p>
          <a:p>
            <a:r>
              <a:rPr lang="en-GB" sz="2000" dirty="0"/>
              <a:t>User manually chooses locations for comparisons between reference and search images</a:t>
            </a:r>
          </a:p>
          <a:p>
            <a:r>
              <a:rPr lang="en-GB" sz="2000" dirty="0"/>
              <a:t>Small sub-images are cut around these locations, and image-based correlation methods described earlier are used for comparisons. </a:t>
            </a:r>
          </a:p>
          <a:p>
            <a:pPr lvl="1"/>
            <a:r>
              <a:rPr lang="en-GB" sz="2400" dirty="0"/>
              <a:t>Used corner detection software for high resolution data</a:t>
            </a:r>
          </a:p>
          <a:p>
            <a:pPr marL="0" indent="0">
              <a:buNone/>
            </a:pPr>
            <a:endParaRPr lang="en-US" sz="2000" dirty="0"/>
          </a:p>
        </p:txBody>
      </p:sp>
    </p:spTree>
    <p:extLst>
      <p:ext uri="{BB962C8B-B14F-4D97-AF65-F5344CB8AC3E}">
        <p14:creationId xmlns:p14="http://schemas.microsoft.com/office/powerpoint/2010/main" val="374225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3779-0198-4238-BC0A-E4CA706A49A4}"/>
              </a:ext>
            </a:extLst>
          </p:cNvPr>
          <p:cNvSpPr>
            <a:spLocks noGrp="1"/>
          </p:cNvSpPr>
          <p:nvPr>
            <p:ph type="title"/>
          </p:nvPr>
        </p:nvSpPr>
        <p:spPr/>
        <p:txBody>
          <a:bodyPr/>
          <a:lstStyle/>
          <a:p>
            <a:r>
              <a:rPr lang="en-US" dirty="0"/>
              <a:t>Geometric Test Ranges</a:t>
            </a:r>
          </a:p>
        </p:txBody>
      </p:sp>
      <p:pic>
        <p:nvPicPr>
          <p:cNvPr id="4" name="Picture 3" descr="Example of test site">
            <a:extLst>
              <a:ext uri="{FF2B5EF4-FFF2-40B4-BE49-F238E27FC236}">
                <a16:creationId xmlns:a16="http://schemas.microsoft.com/office/drawing/2014/main" id="{B16B81D2-BC59-4A69-93A0-E1116DA14FBF}"/>
              </a:ext>
            </a:extLst>
          </p:cNvPr>
          <p:cNvPicPr>
            <a:picLocks noChangeAspect="1"/>
          </p:cNvPicPr>
          <p:nvPr/>
        </p:nvPicPr>
        <p:blipFill rotWithShape="1">
          <a:blip r:embed="rId2"/>
          <a:srcRect l="24402" t="14044" b="9012"/>
          <a:stretch/>
        </p:blipFill>
        <p:spPr>
          <a:xfrm>
            <a:off x="4276799" y="1389599"/>
            <a:ext cx="4451895" cy="2548801"/>
          </a:xfrm>
          <a:prstGeom prst="rect">
            <a:avLst/>
          </a:prstGeom>
        </p:spPr>
      </p:pic>
      <p:sp>
        <p:nvSpPr>
          <p:cNvPr id="3" name="TextBox 2">
            <a:extLst>
              <a:ext uri="{FF2B5EF4-FFF2-40B4-BE49-F238E27FC236}">
                <a16:creationId xmlns:a16="http://schemas.microsoft.com/office/drawing/2014/main" id="{0655D9B8-CC70-4BD1-8CB6-E97C2873EDD0}"/>
              </a:ext>
            </a:extLst>
          </p:cNvPr>
          <p:cNvSpPr txBox="1"/>
          <p:nvPr/>
        </p:nvSpPr>
        <p:spPr>
          <a:xfrm>
            <a:off x="698400" y="1094399"/>
            <a:ext cx="3067200" cy="2954655"/>
          </a:xfrm>
          <a:prstGeom prst="rect">
            <a:avLst/>
          </a:prstGeom>
        </p:spPr>
        <p:txBody>
          <a:bodyPr wrap="square" lIns="0" tIns="0" rIns="0" bIns="0" rtlCol="0">
            <a:spAutoFit/>
          </a:bodyPr>
          <a:lstStyle/>
          <a:p>
            <a:pPr marL="342900" indent="-342900">
              <a:buFont typeface="Arial" charset="0"/>
              <a:buChar char="•"/>
            </a:pPr>
            <a:r>
              <a:rPr lang="en-US" sz="2400" dirty="0"/>
              <a:t>Three test ranges in the US</a:t>
            </a:r>
          </a:p>
          <a:p>
            <a:pPr marL="342900" indent="-342900">
              <a:buFont typeface="Arial" charset="0"/>
              <a:buChar char="•"/>
            </a:pPr>
            <a:r>
              <a:rPr lang="en-US" sz="2400" dirty="0"/>
              <a:t>Mostly suitable for data with 1-5 m GSD</a:t>
            </a:r>
          </a:p>
          <a:p>
            <a:pPr marL="342900" indent="-342900">
              <a:buFont typeface="Arial" charset="0"/>
              <a:buChar char="•"/>
            </a:pPr>
            <a:r>
              <a:rPr lang="en-US" sz="2400" dirty="0"/>
              <a:t>Established using GPS based measurements over visually identifiable targets </a:t>
            </a:r>
          </a:p>
        </p:txBody>
      </p:sp>
    </p:spTree>
    <p:extLst>
      <p:ext uri="{BB962C8B-B14F-4D97-AF65-F5344CB8AC3E}">
        <p14:creationId xmlns:p14="http://schemas.microsoft.com/office/powerpoint/2010/main" val="53746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F958-C05B-4DFB-9404-ACB0C2A30961}"/>
              </a:ext>
            </a:extLst>
          </p:cNvPr>
          <p:cNvSpPr>
            <a:spLocks noGrp="1"/>
          </p:cNvSpPr>
          <p:nvPr>
            <p:ph type="title"/>
          </p:nvPr>
        </p:nvSpPr>
        <p:spPr/>
        <p:txBody>
          <a:bodyPr/>
          <a:lstStyle/>
          <a:p>
            <a:r>
              <a:rPr lang="en-US" dirty="0"/>
              <a:t>Establish New Test Ranges</a:t>
            </a:r>
          </a:p>
        </p:txBody>
      </p:sp>
      <p:sp>
        <p:nvSpPr>
          <p:cNvPr id="3" name="Subtitle 2">
            <a:extLst>
              <a:ext uri="{FF2B5EF4-FFF2-40B4-BE49-F238E27FC236}">
                <a16:creationId xmlns:a16="http://schemas.microsoft.com/office/drawing/2014/main" id="{068300C3-445A-4C3D-A557-EAE1BA4C5459}"/>
              </a:ext>
            </a:extLst>
          </p:cNvPr>
          <p:cNvSpPr>
            <a:spLocks noGrp="1"/>
          </p:cNvSpPr>
          <p:nvPr>
            <p:ph type="subTitle" idx="1"/>
          </p:nvPr>
        </p:nvSpPr>
        <p:spPr>
          <a:xfrm>
            <a:off x="228598" y="973394"/>
            <a:ext cx="5194601" cy="3218122"/>
          </a:xfrm>
        </p:spPr>
        <p:txBody>
          <a:bodyPr/>
          <a:lstStyle/>
          <a:p>
            <a:r>
              <a:rPr lang="en-US" dirty="0"/>
              <a:t>Outside USA</a:t>
            </a:r>
          </a:p>
          <a:p>
            <a:pPr lvl="1"/>
            <a:r>
              <a:rPr lang="en-US" dirty="0"/>
              <a:t>Assess data with GSD in 1-6 m range (initially)</a:t>
            </a:r>
          </a:p>
          <a:p>
            <a:r>
              <a:rPr lang="en-US" dirty="0"/>
              <a:t>Use block adjustment to generate higher accuracy reference data</a:t>
            </a:r>
          </a:p>
          <a:p>
            <a:pPr lvl="1"/>
            <a:r>
              <a:rPr lang="en-US" dirty="0"/>
              <a:t>WV-3, others etc.</a:t>
            </a:r>
          </a:p>
          <a:p>
            <a:r>
              <a:rPr lang="en-US" dirty="0"/>
              <a:t>Mostly Flat regions </a:t>
            </a:r>
          </a:p>
        </p:txBody>
      </p:sp>
      <p:pic>
        <p:nvPicPr>
          <p:cNvPr id="4" name="Picture 3" descr="Before during and after block adjustment examples">
            <a:extLst>
              <a:ext uri="{FF2B5EF4-FFF2-40B4-BE49-F238E27FC236}">
                <a16:creationId xmlns:a16="http://schemas.microsoft.com/office/drawing/2014/main" id="{431329A5-A1E3-4C22-A197-6D908C350A4B}"/>
              </a:ext>
            </a:extLst>
          </p:cNvPr>
          <p:cNvPicPr>
            <a:picLocks noChangeAspect="1"/>
          </p:cNvPicPr>
          <p:nvPr/>
        </p:nvPicPr>
        <p:blipFill>
          <a:blip r:embed="rId2"/>
          <a:stretch>
            <a:fillRect/>
          </a:stretch>
        </p:blipFill>
        <p:spPr>
          <a:xfrm>
            <a:off x="5423200" y="973394"/>
            <a:ext cx="2870002" cy="1765557"/>
          </a:xfrm>
          <a:prstGeom prst="rect">
            <a:avLst/>
          </a:prstGeom>
        </p:spPr>
      </p:pic>
      <p:pic>
        <p:nvPicPr>
          <p:cNvPr id="5" name="Picture 2" descr="Triangulation image">
            <a:extLst>
              <a:ext uri="{FF2B5EF4-FFF2-40B4-BE49-F238E27FC236}">
                <a16:creationId xmlns:a16="http://schemas.microsoft.com/office/drawing/2014/main" id="{5F7E4C4B-D9E6-46B0-B4D7-0BCFC97312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714"/>
          <a:stretch/>
        </p:blipFill>
        <p:spPr bwMode="auto">
          <a:xfrm>
            <a:off x="5453844" y="2899105"/>
            <a:ext cx="2684277" cy="129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4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E034-0B38-4C99-8E35-9C3D30DED83D}"/>
              </a:ext>
            </a:extLst>
          </p:cNvPr>
          <p:cNvSpPr>
            <a:spLocks noGrp="1"/>
          </p:cNvSpPr>
          <p:nvPr>
            <p:ph type="title"/>
          </p:nvPr>
        </p:nvSpPr>
        <p:spPr/>
        <p:txBody>
          <a:bodyPr/>
          <a:lstStyle/>
          <a:p>
            <a:r>
              <a:rPr lang="en-US" dirty="0"/>
              <a:t>Band Registration</a:t>
            </a:r>
          </a:p>
        </p:txBody>
      </p:sp>
      <p:sp>
        <p:nvSpPr>
          <p:cNvPr id="3" name="Subtitle 2">
            <a:extLst>
              <a:ext uri="{FF2B5EF4-FFF2-40B4-BE49-F238E27FC236}">
                <a16:creationId xmlns:a16="http://schemas.microsoft.com/office/drawing/2014/main" id="{323A4130-28D7-46D7-A41F-B82602586E8A}"/>
              </a:ext>
            </a:extLst>
          </p:cNvPr>
          <p:cNvSpPr>
            <a:spLocks noGrp="1"/>
          </p:cNvSpPr>
          <p:nvPr>
            <p:ph type="subTitle" idx="1"/>
          </p:nvPr>
        </p:nvSpPr>
        <p:spPr/>
        <p:txBody>
          <a:bodyPr/>
          <a:lstStyle/>
          <a:p>
            <a:r>
              <a:rPr lang="en-US" sz="1400" dirty="0"/>
              <a:t>Assessment is typically accomplished by registering each band against the other bands. </a:t>
            </a:r>
          </a:p>
          <a:p>
            <a:pPr lvl="1"/>
            <a:r>
              <a:rPr lang="en-US" sz="1800" dirty="0"/>
              <a:t>Provides a numerical evaluation of the accuracy of the band registration within an image. </a:t>
            </a:r>
          </a:p>
          <a:p>
            <a:pPr lvl="1"/>
            <a:r>
              <a:rPr lang="en-US" sz="1800" dirty="0"/>
              <a:t>Carried out by using automated cross-correlation techniques between the bands to be assessed. </a:t>
            </a:r>
          </a:p>
          <a:p>
            <a:r>
              <a:rPr lang="en-US" sz="1400" dirty="0"/>
              <a:t>Reference image is taken to be the image data from one of the bands in the multi-spectral image product and the rest of the bands are considered search images. </a:t>
            </a:r>
          </a:p>
          <a:p>
            <a:pPr lvl="1"/>
            <a:r>
              <a:rPr lang="en-US" sz="1800" dirty="0"/>
              <a:t>Process is repeated cyclically by considering image data from a different band to be the reference image. </a:t>
            </a:r>
          </a:p>
          <a:p>
            <a:r>
              <a:rPr lang="en-US" sz="1400" dirty="0"/>
              <a:t>The analysis measures the relative alignment of the bands to each other.</a:t>
            </a:r>
          </a:p>
          <a:p>
            <a:pPr marL="0" indent="0">
              <a:buNone/>
            </a:pPr>
            <a:endParaRPr lang="en-US" sz="1400" dirty="0"/>
          </a:p>
        </p:txBody>
      </p:sp>
    </p:spTree>
    <p:extLst>
      <p:ext uri="{BB962C8B-B14F-4D97-AF65-F5344CB8AC3E}">
        <p14:creationId xmlns:p14="http://schemas.microsoft.com/office/powerpoint/2010/main" val="947201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marL="342900" indent="-342900">
          <a:buFont typeface="Arial" charset="0"/>
          <a:buChar cha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7345</TotalTime>
  <Words>1334</Words>
  <Application>Microsoft Office PowerPoint</Application>
  <PresentationFormat>On-screen Show (16:9)</PresentationFormat>
  <Paragraphs>171</Paragraphs>
  <Slides>26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Geometric and Spatial Characterization Methods: Examples from Planet and WV-3</vt:lpstr>
      <vt:lpstr>Assessment Outline</vt:lpstr>
      <vt:lpstr>Geometric Assessment</vt:lpstr>
      <vt:lpstr>Geometric Assessment (2)</vt:lpstr>
      <vt:lpstr>External Geometry</vt:lpstr>
      <vt:lpstr>Semi-automated methods  </vt:lpstr>
      <vt:lpstr>Geometric Test Ranges</vt:lpstr>
      <vt:lpstr>Establish New Test Ranges</vt:lpstr>
      <vt:lpstr>Band Registration</vt:lpstr>
      <vt:lpstr>Spatial Analysis</vt:lpstr>
      <vt:lpstr>Spatial Analysis: Theoretical Basis</vt:lpstr>
      <vt:lpstr>Spatial Analysis (2)</vt:lpstr>
      <vt:lpstr>Spatial Analysis: Using IQE </vt:lpstr>
      <vt:lpstr>Data Analysis</vt:lpstr>
      <vt:lpstr>Geometry Analysis</vt:lpstr>
      <vt:lpstr>External Geometry (2)</vt:lpstr>
      <vt:lpstr>Band Analysis</vt:lpstr>
      <vt:lpstr>Spatial Characterization test site</vt:lpstr>
      <vt:lpstr>Spatial test site</vt:lpstr>
      <vt:lpstr>MTF Results for Bands 1-3</vt:lpstr>
      <vt:lpstr>MTF Band 4 (NIR)</vt:lpstr>
      <vt:lpstr>Skysat</vt:lpstr>
      <vt:lpstr>WV-3 VNIR Bands</vt:lpstr>
      <vt:lpstr>WV-3 SWIR bands</vt:lpstr>
      <vt:lpstr>Summary of Data Analysis</vt:lpstr>
      <vt:lpstr>Summary of Data Analysis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dc:creator>
  <cp:lastModifiedBy>Hartpence, Anya (Contractor)</cp:lastModifiedBy>
  <cp:revision>117</cp:revision>
  <dcterms:created xsi:type="dcterms:W3CDTF">2015-03-10T12:14:06Z</dcterms:created>
  <dcterms:modified xsi:type="dcterms:W3CDTF">2020-03-13T14:17:17Z</dcterms:modified>
</cp:coreProperties>
</file>