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0" r:id="rId5"/>
    <p:sldMasterId id="2147483944" r:id="rId6"/>
  </p:sldMasterIdLst>
  <p:notesMasterIdLst>
    <p:notesMasterId r:id="rId28"/>
  </p:notesMasterIdLst>
  <p:handoutMasterIdLst>
    <p:handoutMasterId r:id="rId29"/>
  </p:handoutMasterIdLst>
  <p:sldIdLst>
    <p:sldId id="331" r:id="rId7"/>
    <p:sldId id="335" r:id="rId8"/>
    <p:sldId id="336" r:id="rId9"/>
    <p:sldId id="352" r:id="rId10"/>
    <p:sldId id="337" r:id="rId11"/>
    <p:sldId id="338" r:id="rId12"/>
    <p:sldId id="339" r:id="rId13"/>
    <p:sldId id="340" r:id="rId14"/>
    <p:sldId id="353" r:id="rId15"/>
    <p:sldId id="341" r:id="rId16"/>
    <p:sldId id="342" r:id="rId17"/>
    <p:sldId id="343" r:id="rId18"/>
    <p:sldId id="344" r:id="rId19"/>
    <p:sldId id="35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3D9"/>
    <a:srgbClr val="47CDAF"/>
    <a:srgbClr val="47CDB1"/>
    <a:srgbClr val="69B967"/>
    <a:srgbClr val="0098DB"/>
    <a:srgbClr val="00549F"/>
    <a:srgbClr val="FDC82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 autoAdjust="0"/>
    <p:restoredTop sz="95226" autoAdjust="0"/>
  </p:normalViewPr>
  <p:slideViewPr>
    <p:cSldViewPr snapToGrid="0">
      <p:cViewPr varScale="1">
        <p:scale>
          <a:sx n="104" d="100"/>
          <a:sy n="104" d="100"/>
        </p:scale>
        <p:origin x="792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7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2/12/2021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reviewed by Airbus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3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 (CNES) and Thales</a:t>
            </a:r>
          </a:p>
          <a:p>
            <a:r>
              <a:rPr lang="en-US" dirty="0"/>
              <a:t>Illustration of  evolution</a:t>
            </a:r>
            <a:r>
              <a:rPr lang="en-US" baseline="0" dirty="0"/>
              <a:t> of R,P,Y (me or Thales)</a:t>
            </a:r>
          </a:p>
          <a:p>
            <a:r>
              <a:rPr lang="en-US" dirty="0"/>
              <a:t>latitude dependence of pitch (Thales)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26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</a:t>
            </a:r>
            <a:r>
              <a:rPr lang="en-US" baseline="0" dirty="0"/>
              <a:t> / Thales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30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reviewed by IGN / Airbus</a:t>
            </a:r>
          </a:p>
          <a:p>
            <a:r>
              <a:rPr lang="en-US" baseline="0" dirty="0"/>
              <a:t>Illustration of GRI coverage and/or performance validation (IGN)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3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IGN / Airbus / CS</a:t>
            </a:r>
            <a:r>
              <a:rPr lang="en-US" baseline="0" dirty="0"/>
              <a:t> (Sébastien Harasse)</a:t>
            </a:r>
          </a:p>
          <a:p>
            <a:r>
              <a:rPr lang="en-US" baseline="0" dirty="0"/>
              <a:t>Illustration of the converted L1C GRI ? (CS)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368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IGN / Airbus / CS</a:t>
            </a:r>
            <a:r>
              <a:rPr lang="en-US" baseline="0" dirty="0"/>
              <a:t> (Sébastien Harasse)</a:t>
            </a:r>
          </a:p>
          <a:p>
            <a:r>
              <a:rPr lang="en-US" baseline="0" dirty="0"/>
              <a:t>Illustration of the converted L1C GRI ? (CS)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36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reviewed by IGN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02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</a:t>
            </a:r>
            <a:r>
              <a:rPr lang="en-US" baseline="0" dirty="0"/>
              <a:t> </a:t>
            </a:r>
            <a:r>
              <a:rPr lang="en-US" baseline="0"/>
              <a:t>s2check plots (me)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5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TBW Thales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0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2001" eaLnBrk="0" hangingPunct="0">
              <a:buClr>
                <a:srgbClr val="000000"/>
              </a:buClr>
              <a:buSzPct val="100000"/>
              <a:defRPr/>
            </a:pPr>
            <a:r>
              <a:rPr lang="en-US" dirty="0"/>
              <a:t>TBW Thales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0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</a:t>
            </a:r>
            <a:r>
              <a:rPr lang="en-US" baseline="0" dirty="0"/>
              <a:t> be moved to </a:t>
            </a:r>
            <a:r>
              <a:rPr lang="en-US" baseline="0" dirty="0" err="1"/>
              <a:t>Ferran’s</a:t>
            </a:r>
            <a:r>
              <a:rPr lang="en-US" baseline="0" dirty="0"/>
              <a:t> part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6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2001" eaLnBrk="0" hangingPunct="0">
              <a:buClr>
                <a:srgbClr val="000000"/>
              </a:buClr>
              <a:buSzPct val="100000"/>
              <a:defRPr/>
            </a:pPr>
            <a:r>
              <a:rPr lang="en-US" dirty="0"/>
              <a:t>TBW Thales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847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/>
              <a:t>be reviewed by Airbus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58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</a:t>
            </a:r>
          </a:p>
          <a:p>
            <a:r>
              <a:rPr lang="en-US" dirty="0"/>
              <a:t>Illustration of Sentinel 2 hardware (me)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93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</a:t>
            </a:r>
          </a:p>
          <a:p>
            <a:r>
              <a:rPr lang="en-US" dirty="0"/>
              <a:t>Illustration of Sentinel 2 hardware (me)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93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checked by Thales</a:t>
            </a:r>
          </a:p>
          <a:p>
            <a:r>
              <a:rPr lang="en-US" dirty="0"/>
              <a:t>Illustration</a:t>
            </a:r>
            <a:r>
              <a:rPr lang="en-US" baseline="0" dirty="0"/>
              <a:t> of the verification method (Thales)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7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Idem</a:t>
            </a:r>
            <a:r>
              <a:rPr lang="en-US" baseline="0" dirty="0"/>
              <a:t> slide 4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0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Idem Slide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47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 (CNES 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0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3550" y="693738"/>
            <a:ext cx="6157913" cy="3465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reviewed by Airbus (CNES 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15A761-0C4E-45E4-86EA-9F178102C0E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0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1"/>
            <a:ext cx="7948800" cy="41319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1856096"/>
            <a:ext cx="7947025" cy="5847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053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0"/>
            <a:ext cx="9144000" cy="98291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74057" tIns="37029" rIns="74057" bIns="37029" anchor="ctr"/>
          <a:lstStyle/>
          <a:p>
            <a:endParaRPr lang="fr-FR"/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5" y="169018"/>
            <a:ext cx="7640865" cy="296022"/>
          </a:xfrm>
        </p:spPr>
        <p:txBody>
          <a:bodyPr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fr-FR" sz="2200" b="0" dirty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marL="370286" indent="0" algn="ctr">
              <a:buNone/>
              <a:defRPr sz="1600"/>
            </a:lvl2pPr>
            <a:lvl3pPr marL="740573" indent="0" algn="ctr">
              <a:buNone/>
              <a:defRPr sz="1500"/>
            </a:lvl3pPr>
            <a:lvl4pPr marL="1110859" indent="0" algn="ctr">
              <a:buNone/>
              <a:defRPr sz="1300"/>
            </a:lvl4pPr>
            <a:lvl5pPr marL="1481145" indent="0" algn="ctr">
              <a:buNone/>
              <a:defRPr sz="1300"/>
            </a:lvl5pPr>
            <a:lvl6pPr marL="1851431" indent="0" algn="ctr">
              <a:buNone/>
              <a:defRPr sz="1300"/>
            </a:lvl6pPr>
            <a:lvl7pPr marL="2221718" indent="0" algn="ctr">
              <a:buNone/>
              <a:defRPr sz="1300"/>
            </a:lvl7pPr>
            <a:lvl8pPr marL="2592004" indent="0" algn="ctr">
              <a:buNone/>
              <a:defRPr sz="1300"/>
            </a:lvl8pPr>
            <a:lvl9pPr marL="2962290" indent="0" algn="ctr">
              <a:buNone/>
              <a:defRPr sz="1300"/>
            </a:lvl9pPr>
          </a:lstStyle>
          <a:p>
            <a:r>
              <a:rPr lang="fr-FR" dirty="0"/>
              <a:t>Titre de la page sur 1 ligne</a:t>
            </a:r>
          </a:p>
        </p:txBody>
      </p:sp>
    </p:spTree>
    <p:extLst>
      <p:ext uri="{BB962C8B-B14F-4D97-AF65-F5344CB8AC3E}">
        <p14:creationId xmlns:p14="http://schemas.microsoft.com/office/powerpoint/2010/main" val="134514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811825" y="1156560"/>
            <a:ext cx="0" cy="352929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 rot="16200000">
            <a:off x="-1292286" y="2141150"/>
            <a:ext cx="334803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sz="43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7529" y="1115100"/>
            <a:ext cx="3701713" cy="275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none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Titre2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5893777" y="4894661"/>
            <a:ext cx="2133600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86A57D8-33AA-4C06-B17F-236C7049FB9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2/12/2021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381738" y="4523930"/>
            <a:ext cx="5398477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6" y="4894661"/>
            <a:ext cx="432289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E116D91-FD69-4C41-9714-0B28D739269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436" y="1068620"/>
            <a:ext cx="3430813" cy="28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4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24028" y="291108"/>
            <a:ext cx="4444138" cy="5512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67460" y="4731546"/>
            <a:ext cx="4832838" cy="273844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5" y="775099"/>
            <a:ext cx="8956675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5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" y="0"/>
            <a:ext cx="633192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E50EEA-1377-4C89-89A2-54B26BE8C07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4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39752" y="1221585"/>
            <a:ext cx="8153322" cy="3294460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606F-0197-447E-8589-65D168A4C32E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12/02/2021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284F0A-A889-44A8-953A-8A72DF2BDC3E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3592"/>
            <a:ext cx="4114800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716017" y="1113592"/>
            <a:ext cx="4032448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F82D-B553-40DD-A405-AFAE56310EDF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12/02/2021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27948" y="4893469"/>
            <a:ext cx="4040065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1620B2-0885-4214-B11B-14EB8793652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ex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178696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27985" y="1383618"/>
            <a:ext cx="335476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899746" y="4839893"/>
            <a:ext cx="4040066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D9FAC4-C5B2-43F2-81E0-404971C06DC2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noProof="0" dirty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5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250159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4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9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49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466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2370" y="141685"/>
            <a:ext cx="819443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TITRE DE LA PAGE</a:t>
            </a:r>
            <a:br>
              <a:rPr lang="fr-FR" altLang="en-US"/>
            </a:br>
            <a:endParaRPr lang="fr-FR" altLang="en-US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006080"/>
            <a:ext cx="822960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775099"/>
            <a:ext cx="82677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SzPct val="80000"/>
        <a:buFont typeface="Wingdings 2" pitchFamily="18" charset="2"/>
        <a:buChar char="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Wingdings 2" pitchFamily="18" charset="2"/>
        <a:buChar char="è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075-DDE5-46E3-B0F4-DCEBBAA5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9" y="-584776"/>
            <a:ext cx="7947025" cy="584776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S2</a:t>
            </a:r>
            <a:r>
              <a:rPr lang="en-US" dirty="0"/>
              <a:t> Geometric Calibration</a:t>
            </a: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2186099"/>
            <a:ext cx="79724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Sentinel-2 Geometric Calibration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S. Clerc (ARGANS) and the MPC Team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Sioux Falls, 13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08542696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C016-073E-44AB-87E9-96A8CFBE1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Approach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Approach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3821441"/>
          </a:xfrm>
          <a:prstGeom prst="rect">
            <a:avLst/>
          </a:prstGeom>
        </p:spPr>
        <p:txBody>
          <a:bodyPr lIns="74057" tIns="37029" rIns="74057" bIns="37029">
            <a:normAutofit fontScale="85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The Global Reference Image</a:t>
            </a:r>
          </a:p>
          <a:p>
            <a:pPr lvl="1" fontAlgn="auto">
              <a:buSzTx/>
            </a:pPr>
            <a:r>
              <a:rPr lang="en-GB" sz="1700" dirty="0"/>
              <a:t>Each data-strip is co-registered with images </a:t>
            </a:r>
            <a:br>
              <a:rPr lang="en-GB" sz="1700" dirty="0"/>
            </a:br>
            <a:r>
              <a:rPr lang="en-GB" sz="1700" dirty="0"/>
              <a:t>from the GRI, in order to refine the viewing </a:t>
            </a:r>
            <a:br>
              <a:rPr lang="en-GB" sz="1700" dirty="0"/>
            </a:br>
            <a:r>
              <a:rPr lang="en-GB" sz="1700" dirty="0"/>
              <a:t>model</a:t>
            </a:r>
          </a:p>
          <a:p>
            <a:pPr lvl="2" fontAlgn="auto">
              <a:buSzTx/>
            </a:pPr>
            <a:r>
              <a:rPr lang="en-GB" sz="1700" dirty="0"/>
              <a:t>On GRI for the whole mission (TBC), </a:t>
            </a:r>
            <a:br>
              <a:rPr lang="en-GB" sz="1700" dirty="0"/>
            </a:br>
            <a:r>
              <a:rPr lang="en-GB" sz="1700" dirty="0"/>
              <a:t>elaboration in progress</a:t>
            </a:r>
          </a:p>
          <a:p>
            <a:pPr lvl="2" fontAlgn="auto">
              <a:buSzTx/>
            </a:pPr>
            <a:r>
              <a:rPr lang="en-GB" sz="1700" dirty="0"/>
              <a:t>Same GRI for S2A and S2B</a:t>
            </a:r>
          </a:p>
          <a:p>
            <a:pPr lvl="2" fontAlgn="auto">
              <a:buSzTx/>
            </a:pPr>
            <a:endParaRPr lang="en-GB" dirty="0"/>
          </a:p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The Digital Elevation Model</a:t>
            </a:r>
          </a:p>
          <a:p>
            <a:pPr lvl="1" fontAlgn="auto">
              <a:buSzTx/>
            </a:pPr>
            <a:r>
              <a:rPr lang="en-GB" sz="1600" dirty="0"/>
              <a:t>The DEM contributes to the geolocation error budget in mountainous areas</a:t>
            </a:r>
          </a:p>
          <a:p>
            <a:pPr lvl="1" fontAlgn="auto">
              <a:buSzTx/>
            </a:pPr>
            <a:r>
              <a:rPr lang="en-GB" sz="1600" dirty="0"/>
              <a:t>Current DEM is Planet DEM (90 m horizontal resolution)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Image 4" descr="S2 GCP "/>
          <p:cNvPicPr/>
          <p:nvPr/>
        </p:nvPicPr>
        <p:blipFill rotWithShape="1">
          <a:blip r:embed="rId3"/>
          <a:srcRect r="56096"/>
          <a:stretch/>
        </p:blipFill>
        <p:spPr bwMode="auto">
          <a:xfrm>
            <a:off x="5720143" y="1052958"/>
            <a:ext cx="3215288" cy="22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20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343FC0-52ED-4B4B-87A1-2A5C7A9E1B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799" y="873651"/>
            <a:ext cx="5192280" cy="3821441"/>
          </a:xfrm>
          <a:prstGeom prst="rect">
            <a:avLst/>
          </a:prstGeom>
        </p:spPr>
        <p:txBody>
          <a:bodyPr lIns="74057" tIns="37029" rIns="74057" bIns="37029">
            <a:normAutofit fontScale="475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2900" dirty="0">
                <a:solidFill>
                  <a:schemeClr val="bg2"/>
                </a:solidFill>
                <a:latin typeface="Verdana"/>
                <a:cs typeface="Verdana"/>
              </a:rPr>
              <a:t>The viewing biases evolve slowly during the first year in orbit</a:t>
            </a:r>
          </a:p>
          <a:p>
            <a:pPr lvl="1" fontAlgn="auto">
              <a:buSzTx/>
            </a:pPr>
            <a:r>
              <a:rPr lang="en-GB" sz="2400" dirty="0">
                <a:latin typeface="+mn-lt"/>
              </a:rPr>
              <a:t>Slow stabilization for yaw bias for S2A and S2B</a:t>
            </a:r>
          </a:p>
          <a:p>
            <a:pPr lvl="1" fontAlgn="auto">
              <a:buSzTx/>
            </a:pPr>
            <a:r>
              <a:rPr lang="en-GB" sz="2400" dirty="0">
                <a:latin typeface="+mn-lt"/>
              </a:rPr>
              <a:t>Slow stabilization for S2B pitch angle</a:t>
            </a:r>
          </a:p>
          <a:p>
            <a:pPr fontAlgn="auto">
              <a:buSzTx/>
            </a:pPr>
            <a:endParaRPr lang="en-GB" sz="2000" b="1" dirty="0"/>
          </a:p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2900" dirty="0">
                <a:solidFill>
                  <a:schemeClr val="bg2"/>
                </a:solidFill>
                <a:latin typeface="Verdana"/>
                <a:cs typeface="Verdana"/>
              </a:rPr>
              <a:t>Small orbital trend for the pitch angle</a:t>
            </a:r>
          </a:p>
          <a:p>
            <a:pPr lvl="1" fontAlgn="auto">
              <a:buSzTx/>
            </a:pPr>
            <a:r>
              <a:rPr lang="en-GB" sz="2300" dirty="0">
                <a:latin typeface="+mn-lt"/>
              </a:rPr>
              <a:t>Latitude dependence of the pitch bias, due to Star Tracker thermo-elastic deformations</a:t>
            </a:r>
          </a:p>
          <a:p>
            <a:pPr lvl="1" fontAlgn="auto">
              <a:buSzTx/>
            </a:pPr>
            <a:r>
              <a:rPr lang="en-GB" sz="2300" dirty="0">
                <a:latin typeface="+mn-lt"/>
              </a:rPr>
              <a:t>Amplitude changes seasonally</a:t>
            </a:r>
          </a:p>
          <a:p>
            <a:pPr lvl="1" fontAlgn="auto">
              <a:buSzTx/>
            </a:pPr>
            <a:r>
              <a:rPr lang="en-GB" sz="2300" dirty="0">
                <a:latin typeface="+mn-lt"/>
              </a:rPr>
              <a:t>This orbital effect will be cancelled after activation of the GRI</a:t>
            </a:r>
          </a:p>
          <a:p>
            <a:pPr lvl="1" fontAlgn="auto">
              <a:buSzTx/>
            </a:pPr>
            <a:r>
              <a:rPr lang="en-GB" sz="2300" dirty="0">
                <a:latin typeface="+mn-lt"/>
              </a:rPr>
              <a:t>Pitch Bias calibrated for 20° N latitude to account for the North/South emerged land imbalance.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S2 GCP 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3" y="551108"/>
            <a:ext cx="3399755" cy="15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S2 GCP Pit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3" y="1939204"/>
            <a:ext cx="3399755" cy="152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S2 GCP Ya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3" y="3311015"/>
            <a:ext cx="3399755" cy="15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5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02F2D9-E4C0-4C6B-B84C-C6DEB141E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799" y="873651"/>
            <a:ext cx="5388772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Spectral co-registration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Biases are very stable over time, confirming the excellent instrument stability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Main contributor: disturbances from rotating solar panel</a:t>
            </a:r>
          </a:p>
          <a:p>
            <a:pPr lvl="2" fontAlgn="auto">
              <a:buSzTx/>
            </a:pPr>
            <a:r>
              <a:rPr lang="en-GB" sz="1200" dirty="0">
                <a:latin typeface="+mn-lt"/>
              </a:rPr>
              <a:t>Oscillations uncontrolled by accurately measured by AOCS</a:t>
            </a:r>
          </a:p>
          <a:p>
            <a:pPr lvl="2" fontAlgn="auto">
              <a:buSzTx/>
            </a:pPr>
            <a:r>
              <a:rPr lang="en-GB" sz="1200" dirty="0">
                <a:latin typeface="+mn-lt"/>
              </a:rPr>
              <a:t>Reduced on S2B (vs S2A) thanks to design improvement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18608" y="578475"/>
            <a:ext cx="2594140" cy="259447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Oscillations due to control error</a:t>
            </a:r>
          </a:p>
        </p:txBody>
      </p:sp>
      <p:pic>
        <p:nvPicPr>
          <p:cNvPr id="5" name="Picture 2" descr="Correlation_Mean_correl_det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3030" r="6972" b="2267"/>
          <a:stretch>
            <a:fillRect/>
          </a:stretch>
        </p:blipFill>
        <p:spPr bwMode="auto">
          <a:xfrm>
            <a:off x="6696462" y="873651"/>
            <a:ext cx="1916598" cy="15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17615" y="2424840"/>
            <a:ext cx="2674291" cy="259447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 of AOCS measurements</a:t>
            </a:r>
          </a:p>
        </p:txBody>
      </p:sp>
      <p:pic>
        <p:nvPicPr>
          <p:cNvPr id="6" name="Picture 3" descr="Res_Mean_colloc-correl_det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6145" r="6360" b="3162"/>
          <a:stretch>
            <a:fillRect/>
          </a:stretch>
        </p:blipFill>
        <p:spPr bwMode="auto">
          <a:xfrm>
            <a:off x="6696462" y="3202944"/>
            <a:ext cx="1916598" cy="14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5705" y="2758327"/>
            <a:ext cx="339947" cy="44461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7FFDB1-D672-43CB-9753-7A91B1841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799" y="873651"/>
            <a:ext cx="6029341" cy="4353669"/>
          </a:xfrm>
          <a:prstGeom prst="rect">
            <a:avLst/>
          </a:prstGeom>
        </p:spPr>
        <p:txBody>
          <a:bodyPr lIns="74057" tIns="37029" rIns="74057" bIns="37029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2000" dirty="0">
                <a:solidFill>
                  <a:schemeClr val="bg2"/>
                </a:solidFill>
                <a:latin typeface="Verdana"/>
                <a:cs typeface="Verdana"/>
              </a:rPr>
              <a:t>Global Reference Image 1/2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Nominal GRI completed</a:t>
            </a:r>
          </a:p>
          <a:p>
            <a:pPr lvl="2" fontAlgn="auto">
              <a:buSzTx/>
            </a:pPr>
            <a:r>
              <a:rPr lang="en-GB" sz="1700" dirty="0">
                <a:latin typeface="+mn-lt"/>
              </a:rPr>
              <a:t>Validation in progress</a:t>
            </a:r>
          </a:p>
          <a:p>
            <a:pPr lvl="2" fontAlgn="auto">
              <a:buSzTx/>
            </a:pPr>
            <a:r>
              <a:rPr lang="en-GB" sz="1700" dirty="0">
                <a:latin typeface="+mn-lt"/>
              </a:rPr>
              <a:t>Accuracy of the GRI so far is in line with expectations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Extension to small islands and Northern latitudes (Greenland – Siberia) in progress</a:t>
            </a:r>
          </a:p>
          <a:p>
            <a:pPr lvl="2" fontAlgn="auto">
              <a:buSzTx/>
            </a:pPr>
            <a:r>
              <a:rPr lang="en-GB" sz="1700" dirty="0">
                <a:latin typeface="+mn-lt"/>
              </a:rPr>
              <a:t>If no reference Ground Control Points are available, </a:t>
            </a:r>
            <a:br>
              <a:rPr lang="en-GB" sz="1700" dirty="0">
                <a:latin typeface="+mn-lt"/>
              </a:rPr>
            </a:br>
            <a:r>
              <a:rPr lang="en-GB" sz="1700" dirty="0">
                <a:latin typeface="+mn-lt"/>
              </a:rPr>
              <a:t>the GRI is built on a “best-effort” basis: still ensures </a:t>
            </a:r>
            <a:br>
              <a:rPr lang="en-GB" sz="1700" dirty="0">
                <a:latin typeface="+mn-lt"/>
              </a:rPr>
            </a:br>
            <a:r>
              <a:rPr lang="en-GB" sz="1700" dirty="0">
                <a:latin typeface="+mn-lt"/>
              </a:rPr>
              <a:t>the fulfilment of multi-temporal performance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Geometrical refinement algorithm is currently tested and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fine-tuned</a:t>
            </a:r>
          </a:p>
          <a:p>
            <a:pPr lvl="2" fontAlgn="auto">
              <a:buSzTx/>
            </a:pPr>
            <a:r>
              <a:rPr lang="en-GB" sz="1700" dirty="0">
                <a:latin typeface="+mn-lt"/>
              </a:rPr>
              <a:t>Improve robustness before activating systematic production</a:t>
            </a:r>
          </a:p>
        </p:txBody>
      </p:sp>
      <p:pic>
        <p:nvPicPr>
          <p:cNvPr id="2050" name="Picture 2" descr="S2 GCP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25" y="957251"/>
            <a:ext cx="3068721" cy="115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S2 GCP tab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0407"/>
          <a:stretch/>
        </p:blipFill>
        <p:spPr bwMode="auto">
          <a:xfrm>
            <a:off x="6030725" y="2197294"/>
            <a:ext cx="3052230" cy="117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2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A016-17F9-4E4A-8246-1B5DEA37BF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1" y="873651"/>
            <a:ext cx="5320680" cy="3821441"/>
          </a:xfrm>
          <a:prstGeom prst="rect">
            <a:avLst/>
          </a:prstGeom>
        </p:spPr>
        <p:txBody>
          <a:bodyPr lIns="74057" tIns="37029" rIns="74057" bIns="37029">
            <a:normAutofit fontScale="92500" lnSpcReduction="1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500" dirty="0">
                <a:solidFill>
                  <a:schemeClr val="bg2"/>
                </a:solidFill>
                <a:latin typeface="Verdana"/>
                <a:cs typeface="Verdana"/>
              </a:rPr>
              <a:t>Global Reference Image 2/2</a:t>
            </a:r>
          </a:p>
          <a:p>
            <a:pPr lvl="1" fontAlgn="auto">
              <a:buSzTx/>
            </a:pPr>
            <a:r>
              <a:rPr lang="en-GB" sz="1500" dirty="0"/>
              <a:t>After activation, a reprocessing campaign of the 2015-2018 archive is planned</a:t>
            </a:r>
          </a:p>
          <a:p>
            <a:pPr lvl="1" fontAlgn="auto">
              <a:buSzTx/>
            </a:pPr>
            <a:r>
              <a:rPr lang="en-GB" sz="1500" dirty="0"/>
              <a:t>Users have requested a “product” version of the GRI: global set of L1C products with optimal geolocation =&gt; in progress</a:t>
            </a:r>
          </a:p>
          <a:p>
            <a:pPr lvl="1" fontAlgn="auto">
              <a:buSzTx/>
            </a:pPr>
            <a:r>
              <a:rPr lang="en-GB" sz="1500" dirty="0"/>
              <a:t>Long-term evolution of the GRI, under discussion:</a:t>
            </a:r>
          </a:p>
          <a:p>
            <a:pPr lvl="2" fontAlgn="auto">
              <a:buSzTx/>
            </a:pPr>
            <a:r>
              <a:rPr lang="en-GB" sz="1500" dirty="0"/>
              <a:t>Evolution of the landscape ?</a:t>
            </a:r>
          </a:p>
          <a:p>
            <a:pPr lvl="2" fontAlgn="auto">
              <a:buSzTx/>
            </a:pPr>
            <a:r>
              <a:rPr lang="en-GB" sz="1500" dirty="0"/>
              <a:t>Winter/summer GRI ?</a:t>
            </a:r>
          </a:p>
          <a:p>
            <a:pPr lvl="2" fontAlgn="auto">
              <a:buSzTx/>
            </a:pPr>
            <a:r>
              <a:rPr lang="en-GB" sz="1500" dirty="0"/>
              <a:t>Collaborative GRI (with contributed ground control points) ?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S2 GCP tabl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82" y="1661159"/>
            <a:ext cx="3227118" cy="22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8655" y="4103287"/>
            <a:ext cx="1274868" cy="259447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Original image</a:t>
            </a:r>
          </a:p>
        </p:txBody>
      </p:sp>
      <p:sp>
        <p:nvSpPr>
          <p:cNvPr id="8" name="Flèche droit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6082" y="2316480"/>
            <a:ext cx="443278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45E3C-D417-4239-A71B-055D30681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pic>
        <p:nvPicPr>
          <p:cNvPr id="1026" name="Picture 2" descr="S2 GRI reference imag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82" y="1661159"/>
            <a:ext cx="3227118" cy="22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2 GRI reference image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82" y="1661160"/>
            <a:ext cx="3227117" cy="22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1" y="873651"/>
            <a:ext cx="5320680" cy="3821441"/>
          </a:xfrm>
          <a:prstGeom prst="rect">
            <a:avLst/>
          </a:prstGeom>
        </p:spPr>
        <p:txBody>
          <a:bodyPr lIns="74057" tIns="37029" rIns="74057" bIns="37029">
            <a:normAutofit fontScale="92500" lnSpcReduction="1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500" dirty="0">
                <a:solidFill>
                  <a:schemeClr val="bg2"/>
                </a:solidFill>
                <a:latin typeface="Verdana"/>
                <a:cs typeface="Verdana"/>
              </a:rPr>
              <a:t>Global Reference Image 2/2</a:t>
            </a:r>
          </a:p>
          <a:p>
            <a:pPr lvl="1" fontAlgn="auto">
              <a:buSzTx/>
            </a:pPr>
            <a:r>
              <a:rPr lang="en-GB" sz="1500" dirty="0"/>
              <a:t>After activation, a reprocessing campaign of the 2015-2018 archive is planned</a:t>
            </a:r>
          </a:p>
          <a:p>
            <a:pPr lvl="1" fontAlgn="auto">
              <a:buSzTx/>
            </a:pPr>
            <a:r>
              <a:rPr lang="en-GB" sz="1500" dirty="0"/>
              <a:t>Users have requested a “product” version of the GRI: global set of L1C products with optimal geolocation =&gt; in progress</a:t>
            </a:r>
          </a:p>
          <a:p>
            <a:pPr lvl="1" fontAlgn="auto">
              <a:buSzTx/>
            </a:pPr>
            <a:r>
              <a:rPr lang="en-GB" sz="1500" dirty="0"/>
              <a:t>Long-term evolution of the GRI, under discussion:</a:t>
            </a:r>
          </a:p>
          <a:p>
            <a:pPr lvl="2" fontAlgn="auto">
              <a:buSzTx/>
            </a:pPr>
            <a:r>
              <a:rPr lang="en-GB" sz="1500" dirty="0"/>
              <a:t>Evolution of the landscape ?</a:t>
            </a:r>
          </a:p>
          <a:p>
            <a:pPr lvl="2" fontAlgn="auto">
              <a:buSzTx/>
            </a:pPr>
            <a:r>
              <a:rPr lang="en-GB" sz="1500" dirty="0"/>
              <a:t>Winter/summer GRI ?</a:t>
            </a:r>
          </a:p>
          <a:p>
            <a:pPr lvl="2" fontAlgn="auto">
              <a:buSzTx/>
            </a:pPr>
            <a:r>
              <a:rPr lang="en-GB" sz="1500" dirty="0"/>
              <a:t>Collaborative GRI (with contributed ground control points) ?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18655" y="4103287"/>
            <a:ext cx="1442607" cy="259447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 image</a:t>
            </a:r>
          </a:p>
        </p:txBody>
      </p:sp>
      <p:sp>
        <p:nvSpPr>
          <p:cNvPr id="2" name="Flèche droit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6082" y="2316480"/>
            <a:ext cx="443278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9CC3-0A76-4BC9-8C81-833E68421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2971924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6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+mn-lt"/>
                <a:cs typeface="Verdana"/>
              </a:rPr>
              <a:t>Digital Elevation Model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Some quality issues found in mountainous areas, leading to significant geolocation errors locally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DEM accuracy not uniform, especially at high latitudes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Evaluation of a new DEM for the Copernicus programme in progress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Some users would like to create customized products with a proprietary DEM</a:t>
            </a:r>
          </a:p>
          <a:p>
            <a:pPr lvl="2" fontAlgn="auto">
              <a:buSzTx/>
            </a:pPr>
            <a:r>
              <a:rPr lang="en-GB" sz="1400" dirty="0">
                <a:latin typeface="+mn-lt"/>
              </a:rPr>
              <a:t>On-demand processing service ?</a:t>
            </a:r>
          </a:p>
          <a:p>
            <a:pPr lvl="2" fontAlgn="auto">
              <a:buSzTx/>
            </a:pPr>
            <a:endParaRPr lang="en-GB" dirty="0"/>
          </a:p>
          <a:p>
            <a:pPr lvl="1" fontAlgn="auto">
              <a:buSzTx/>
            </a:pPr>
            <a:endParaRPr lang="en-GB" dirty="0"/>
          </a:p>
          <a:p>
            <a:pPr lvl="1" fontAlgn="auto">
              <a:buSzTx/>
            </a:pPr>
            <a:endParaRPr lang="en-GB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7315" y="3707011"/>
            <a:ext cx="758016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DEM 1	    DEM 2	         DEM3	 DEM4	      DEM5	            DEM6</a:t>
            </a:r>
          </a:p>
        </p:txBody>
      </p:sp>
      <p:pic>
        <p:nvPicPr>
          <p:cNvPr id="5" name="Image 4" descr="S2 Geometric DEM images "/>
          <p:cNvPicPr>
            <a:picLocks noChangeAspect="1"/>
          </p:cNvPicPr>
          <p:nvPr/>
        </p:nvPicPr>
        <p:blipFill rotWithShape="1">
          <a:blip r:embed="rId3"/>
          <a:srcRect b="27187"/>
          <a:stretch/>
        </p:blipFill>
        <p:spPr>
          <a:xfrm>
            <a:off x="652950" y="3958304"/>
            <a:ext cx="7618561" cy="755007"/>
          </a:xfrm>
          <a:prstGeom prst="rect">
            <a:avLst/>
          </a:prstGeom>
        </p:spPr>
      </p:pic>
      <p:pic>
        <p:nvPicPr>
          <p:cNvPr id="7" name="Image 6" descr="S2 Geometric DEM images "/>
          <p:cNvPicPr>
            <a:picLocks noChangeAspect="1"/>
          </p:cNvPicPr>
          <p:nvPr/>
        </p:nvPicPr>
        <p:blipFill rotWithShape="1">
          <a:blip r:embed="rId4"/>
          <a:srcRect l="1" r="-32383"/>
          <a:stretch/>
        </p:blipFill>
        <p:spPr>
          <a:xfrm>
            <a:off x="8373342" y="3299855"/>
            <a:ext cx="678994" cy="14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D743-29B3-49C2-8D3B-D65739DAC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Experience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Experience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5128712" cy="3821441"/>
          </a:xfrm>
          <a:prstGeom prst="rect">
            <a:avLst/>
          </a:prstGeom>
        </p:spPr>
        <p:txBody>
          <a:bodyPr lIns="74057" tIns="37029" rIns="74057" bIns="37029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7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2000" dirty="0">
                <a:solidFill>
                  <a:schemeClr val="bg2"/>
                </a:solidFill>
                <a:latin typeface="Verdana"/>
                <a:cs typeface="Verdana"/>
              </a:rPr>
              <a:t>Anomalies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On-board anomalies have led to temporary degradation of the geolocation performance at the beginning of the mission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Most recent one due to a sub-optimal alignment of the redundant Star Tracker head (August 2016)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No anomaly impacting geometric performance since then</a:t>
            </a:r>
          </a:p>
          <a:p>
            <a:pPr lvl="1" fontAlgn="auto">
              <a:buSzTx/>
            </a:pPr>
            <a:r>
              <a:rPr lang="en-GB" dirty="0">
                <a:latin typeface="+mn-lt"/>
              </a:rPr>
              <a:t>Geometric performance is continuously monitored in real time for S2A and S2B</a:t>
            </a:r>
          </a:p>
          <a:p>
            <a:pPr lvl="1" fontAlgn="auto">
              <a:buSzTx/>
            </a:pPr>
            <a:endParaRPr lang="en-GB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S2 geometric calibratio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69" y="758999"/>
            <a:ext cx="3272055" cy="20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2 geometric calibration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69" y="2800789"/>
            <a:ext cx="3258105" cy="19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419E42-A7C2-49B1-824E-F27821E5C9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Performances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Performances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2288999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Absolute Geolocation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Current best estimate: S2A: 10.5 m – S2B: 11.1 m</a:t>
            </a:r>
          </a:p>
          <a:p>
            <a:pPr lvl="1" fontAlgn="auto">
              <a:buSzTx/>
            </a:pPr>
            <a:r>
              <a:rPr lang="en-GB" sz="1400" dirty="0">
                <a:latin typeface="+mn-lt"/>
              </a:rPr>
              <a:t>Performance computed over a sliding window</a:t>
            </a:r>
          </a:p>
          <a:p>
            <a:pPr fontAlgn="auto">
              <a:buSzTx/>
            </a:pPr>
            <a:endParaRPr lang="en-GB" sz="1400" b="1" dirty="0">
              <a:latin typeface="+mn-lt"/>
            </a:endParaRP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2734" y="1077126"/>
            <a:ext cx="2459103" cy="321002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Geometric calibrations</a:t>
            </a:r>
          </a:p>
        </p:txBody>
      </p:sp>
      <p:pic>
        <p:nvPicPr>
          <p:cNvPr id="7" name="Image 6" descr="S2 geometric performances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 bwMode="auto">
          <a:xfrm>
            <a:off x="352338" y="2092694"/>
            <a:ext cx="4414400" cy="26946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3895458" y="4463425"/>
            <a:ext cx="510237" cy="290225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 descr="S2 geometric performances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2"/>
          <a:stretch/>
        </p:blipFill>
        <p:spPr bwMode="auto">
          <a:xfrm>
            <a:off x="4506683" y="2054490"/>
            <a:ext cx="4625932" cy="258482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080032" y="4463907"/>
            <a:ext cx="510237" cy="290225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Connecteur droit avec flèch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73928" y="1578101"/>
            <a:ext cx="0" cy="5145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386447" y="1603268"/>
            <a:ext cx="0" cy="4894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73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0A05-4826-4011-9130-4F0611637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Performances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Performances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Multi-temporal Geolocation</a:t>
            </a: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Current best estimate: S2A: 11. 5 m – S2B: 13.8 m</a:t>
            </a: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Histogram of co-registration performance (in pixels at 99.7%)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8930" y="1978871"/>
            <a:ext cx="510237" cy="290225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 descr="S2 geometric performances S2A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" y="2258139"/>
            <a:ext cx="4730688" cy="2665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585910" y="2020025"/>
            <a:ext cx="561533" cy="321002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S2B</a:t>
            </a:r>
          </a:p>
        </p:txBody>
      </p:sp>
      <p:pic>
        <p:nvPicPr>
          <p:cNvPr id="6" name="Image 5" descr="S2 geometric performances S2B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4715"/>
          <a:stretch/>
        </p:blipFill>
        <p:spPr bwMode="auto">
          <a:xfrm>
            <a:off x="4680115" y="2234256"/>
            <a:ext cx="4374606" cy="268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4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909B-D90F-4A30-A956-97A95EC06C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Geometry: definitions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Sentinel 2 Geometry: definitions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3821441"/>
          </a:xfrm>
          <a:prstGeom prst="rect">
            <a:avLst/>
          </a:prstGeom>
        </p:spPr>
        <p:txBody>
          <a:bodyPr lIns="74057" tIns="37029" rIns="74057" bIns="37029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2000" dirty="0">
                <a:solidFill>
                  <a:schemeClr val="bg2"/>
                </a:solidFill>
                <a:latin typeface="Verdana"/>
                <a:cs typeface="Verdana"/>
              </a:rPr>
              <a:t>Main Sentinel 2 products:</a:t>
            </a:r>
          </a:p>
          <a:p>
            <a:pPr lvl="1" fontAlgn="auto">
              <a:buSzTx/>
            </a:pPr>
            <a:r>
              <a:rPr lang="en-GB" dirty="0"/>
              <a:t>Level 1B: radiances, in sensor geometry: not publicly disseminated</a:t>
            </a:r>
          </a:p>
          <a:p>
            <a:pPr lvl="1" fontAlgn="auto">
              <a:buSzTx/>
            </a:pPr>
            <a:r>
              <a:rPr lang="en-GB" dirty="0"/>
              <a:t>Level 1C: TOA reflectances in cartographic projection (UTM – MGRS)</a:t>
            </a:r>
          </a:p>
          <a:p>
            <a:pPr lvl="1" fontAlgn="auto">
              <a:buSzTx/>
            </a:pPr>
            <a:r>
              <a:rPr lang="en-GB" dirty="0"/>
              <a:t>Level  2A: BOA reflectances – same projection: currently produced systematically over Europe only</a:t>
            </a:r>
          </a:p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2000" dirty="0">
                <a:solidFill>
                  <a:schemeClr val="bg2"/>
                </a:solidFill>
                <a:latin typeface="Verdana"/>
                <a:cs typeface="Verdana"/>
              </a:rPr>
              <a:t>Definitions</a:t>
            </a:r>
          </a:p>
          <a:p>
            <a:pPr lvl="1" fontAlgn="auto">
              <a:buSzTx/>
            </a:pPr>
            <a:r>
              <a:rPr lang="en-GB" dirty="0"/>
              <a:t>MSI detector = OLI module</a:t>
            </a:r>
          </a:p>
          <a:p>
            <a:pPr lvl="1" fontAlgn="auto">
              <a:buSzTx/>
            </a:pPr>
            <a:r>
              <a:rPr lang="en-GB" dirty="0"/>
              <a:t>MSI pixel = OLI detector</a:t>
            </a:r>
          </a:p>
          <a:p>
            <a:pPr lvl="1" fontAlgn="auto">
              <a:buSzTx/>
            </a:pPr>
            <a:r>
              <a:rPr lang="en-GB" dirty="0"/>
              <a:t>GRI (Global Reference Image): set of reference images used for geometric refinement</a:t>
            </a:r>
          </a:p>
          <a:p>
            <a:pPr lvl="1" fontAlgn="auto">
              <a:buSzTx/>
            </a:pPr>
            <a:r>
              <a:rPr lang="en-GB" dirty="0"/>
              <a:t>Sentinel 2 Tile or L1C Granule: a 110 x 110 km  tile based on the MGRS tiling 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55EF-DD3C-4D80-8ECA-9BFAB96529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Performances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Performances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Multi-spectral co-registration</a:t>
            </a:r>
          </a:p>
          <a:p>
            <a:pPr lvl="1" fontAlgn="auto">
              <a:buSzTx/>
            </a:pPr>
            <a:r>
              <a:rPr lang="en-GB" sz="1400" dirty="0"/>
              <a:t>Measured worst-cases among band couple: S2A: 0.21 pixels – S2B: 0.18 pixels at 99.7%</a:t>
            </a:r>
          </a:p>
          <a:p>
            <a:pPr lvl="1" fontAlgn="auto">
              <a:buSzTx/>
            </a:pPr>
            <a:r>
              <a:rPr lang="en-GB" sz="1400" dirty="0"/>
              <a:t>Example for visible bands (B02/B04)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41651" y="1959636"/>
            <a:ext cx="510237" cy="290225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S2A</a:t>
            </a:r>
          </a:p>
        </p:txBody>
      </p:sp>
      <p:pic>
        <p:nvPicPr>
          <p:cNvPr id="5" name="Image 4" descr="S2 geometric performances S2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2" y="2438673"/>
            <a:ext cx="3874773" cy="2498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748016" y="1959636"/>
            <a:ext cx="510237" cy="290225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S2B</a:t>
            </a:r>
          </a:p>
        </p:txBody>
      </p:sp>
      <p:pic>
        <p:nvPicPr>
          <p:cNvPr id="6" name="Image 5" descr="S2 geometric performances S2B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4222"/>
          <a:stretch/>
        </p:blipFill>
        <p:spPr bwMode="auto">
          <a:xfrm>
            <a:off x="5528345" y="2232243"/>
            <a:ext cx="3089420" cy="2740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664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5F04-C95B-4398-8893-81A696595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0" y="873651"/>
            <a:ext cx="8510631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How to facilitate the combined use of Sentinel 2 and Landsat ?</a:t>
            </a:r>
          </a:p>
          <a:p>
            <a:pPr lvl="1" fontAlgn="auto">
              <a:buSzTx/>
            </a:pPr>
            <a:r>
              <a:rPr lang="en-GB" sz="1400" dirty="0"/>
              <a:t>Use common conventions to define geometric performance</a:t>
            </a:r>
          </a:p>
          <a:p>
            <a:pPr lvl="1" fontAlgn="auto">
              <a:buSzTx/>
            </a:pPr>
            <a:r>
              <a:rPr lang="en-GB" sz="1400" dirty="0"/>
              <a:t>Use of a common projection system (cf. HLS project)</a:t>
            </a:r>
          </a:p>
          <a:p>
            <a:pPr lvl="1" fontAlgn="auto">
              <a:buSzTx/>
            </a:pPr>
            <a:r>
              <a:rPr lang="en-GB" sz="1400" dirty="0"/>
              <a:t>Use of a common Global Reference Image</a:t>
            </a:r>
          </a:p>
          <a:p>
            <a:pPr lvl="1" fontAlgn="auto">
              <a:buSzTx/>
            </a:pPr>
            <a:r>
              <a:rPr lang="en-GB" sz="1400" dirty="0"/>
              <a:t>Use of a common DEM</a:t>
            </a:r>
          </a:p>
          <a:p>
            <a:pPr lvl="1" fontAlgn="auto">
              <a:buSzTx/>
            </a:pPr>
            <a:r>
              <a:rPr lang="en-GB" sz="1400" dirty="0"/>
              <a:t>Systematic monitoring of co-registration performance</a:t>
            </a:r>
          </a:p>
          <a:p>
            <a:pPr lvl="1" fontAlgn="auto">
              <a:buSzTx/>
            </a:pPr>
            <a:endParaRPr lang="en-GB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5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AF7C7E-A765-48B5-A354-F004997EA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Accuracy Requirements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</a:t>
            </a:r>
            <a:r>
              <a:rPr lang="en-GB" dirty="0"/>
              <a:t>Geometric</a:t>
            </a:r>
            <a:r>
              <a:rPr lang="en-GB" sz="2000" dirty="0"/>
              <a:t> Accuracy Requirements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799" y="710006"/>
            <a:ext cx="8291362" cy="3985086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500" dirty="0">
                <a:solidFill>
                  <a:schemeClr val="bg2"/>
                </a:solidFill>
                <a:latin typeface="+mn-lt"/>
                <a:cs typeface="Verdana"/>
              </a:rPr>
              <a:t>Geometric requirement justification</a:t>
            </a:r>
          </a:p>
          <a:p>
            <a:pPr lvl="1" fontAlgn="auto">
              <a:buSzTx/>
            </a:pPr>
            <a:r>
              <a:rPr lang="en-GB" sz="1500" dirty="0">
                <a:latin typeface="+mn-lt"/>
              </a:rPr>
              <a:t>Sentinel 2 is designed to produce high revisit time series at medium resolution</a:t>
            </a:r>
          </a:p>
          <a:p>
            <a:pPr lvl="1" fontAlgn="auto">
              <a:buSzTx/>
            </a:pPr>
            <a:r>
              <a:rPr lang="en-GB" sz="1500" dirty="0">
                <a:latin typeface="+mn-lt"/>
              </a:rPr>
              <a:t>Geometric requirements ensure </a:t>
            </a: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the repeatability of images</a:t>
            </a:r>
          </a:p>
          <a:p>
            <a:pPr lvl="1" fontAlgn="auto">
              <a:buSzTx/>
            </a:pPr>
            <a:r>
              <a:rPr lang="en-GB" sz="1500" dirty="0">
                <a:latin typeface="+mn-lt"/>
              </a:rPr>
              <a:t>And contribute to image quality </a:t>
            </a:r>
            <a:br>
              <a:rPr lang="en-GB" sz="1500" dirty="0">
                <a:latin typeface="+mn-lt"/>
              </a:rPr>
            </a:br>
            <a:r>
              <a:rPr lang="en-GB" sz="1500" dirty="0">
                <a:latin typeface="+mn-lt"/>
              </a:rPr>
              <a:t>(multi-spectral registration)</a:t>
            </a:r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2" descr="Sentinel 2 Imag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80" y="2277699"/>
            <a:ext cx="4339771" cy="20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48E6-0706-4DA9-89D0-E46BB14AE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Accuracy Requirements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</a:t>
            </a:r>
            <a:r>
              <a:rPr lang="en-GB" dirty="0"/>
              <a:t>Geometric</a:t>
            </a:r>
            <a:r>
              <a:rPr lang="en-GB" sz="2000" dirty="0"/>
              <a:t> Accuracy Requirements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799" y="710006"/>
            <a:ext cx="5845455" cy="3985086"/>
          </a:xfrm>
          <a:prstGeom prst="rect">
            <a:avLst/>
          </a:prstGeom>
        </p:spPr>
        <p:txBody>
          <a:bodyPr lIns="74057" tIns="37029" rIns="74057" bIns="37029">
            <a:normAutofit fontScale="25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5600" dirty="0">
                <a:solidFill>
                  <a:schemeClr val="bg2"/>
                </a:solidFill>
                <a:latin typeface="Verdana"/>
                <a:cs typeface="Verdana"/>
              </a:rPr>
              <a:t>Design considerations</a:t>
            </a:r>
          </a:p>
          <a:p>
            <a:pPr lvl="1" fontAlgn="auto">
              <a:buSzTx/>
            </a:pPr>
            <a:r>
              <a:rPr lang="en-GB" sz="5600" dirty="0"/>
              <a:t>MSI Instrument with </a:t>
            </a:r>
            <a:r>
              <a:rPr lang="en-GB" sz="5600" dirty="0" err="1"/>
              <a:t>SiC</a:t>
            </a:r>
            <a:r>
              <a:rPr lang="en-GB" sz="5600" dirty="0"/>
              <a:t> structure ensures very good thermo-elastic stability</a:t>
            </a:r>
          </a:p>
          <a:p>
            <a:pPr lvl="1" fontAlgn="auto">
              <a:buSzTx/>
            </a:pPr>
            <a:r>
              <a:rPr lang="en-GB" sz="5600" dirty="0"/>
              <a:t>Sentinel 2 has a high-performance Attitude and Orbit Control System</a:t>
            </a:r>
          </a:p>
          <a:p>
            <a:pPr lvl="2" fontAlgn="auto">
              <a:buSzTx/>
            </a:pPr>
            <a:r>
              <a:rPr lang="en-GB" sz="5600" dirty="0"/>
              <a:t>High-precision fibre optics gyro</a:t>
            </a:r>
          </a:p>
          <a:p>
            <a:pPr lvl="2" fontAlgn="auto">
              <a:buSzTx/>
            </a:pPr>
            <a:r>
              <a:rPr lang="en-GB" sz="5600" dirty="0"/>
              <a:t>Multi-head star tracker, mounted on instrument -  </a:t>
            </a:r>
            <a:br>
              <a:rPr lang="en-GB" sz="5600" dirty="0"/>
            </a:br>
            <a:r>
              <a:rPr lang="en-GB" sz="5600" dirty="0"/>
              <a:t>2 / 3 heads cold redundancy</a:t>
            </a:r>
          </a:p>
          <a:p>
            <a:pPr lvl="2" fontAlgn="auto">
              <a:buSzTx/>
            </a:pPr>
            <a:r>
              <a:rPr lang="en-GB" sz="5600" dirty="0"/>
              <a:t>Gyro-stellar estimator</a:t>
            </a:r>
          </a:p>
          <a:p>
            <a:pPr lvl="2" fontAlgn="auto">
              <a:buSzTx/>
            </a:pPr>
            <a:r>
              <a:rPr lang="en-GB" sz="5600" dirty="0"/>
              <a:t>2-band GNSS receiver</a:t>
            </a:r>
          </a:p>
          <a:p>
            <a:pPr lvl="1" fontAlgn="auto">
              <a:buSzTx/>
            </a:pPr>
            <a:r>
              <a:rPr lang="en-GB" sz="5600" dirty="0"/>
              <a:t>Geometric refinement with a Global Reference Image to reach multi-temporal  registration performance</a:t>
            </a:r>
            <a:endParaRPr lang="en-GB" sz="5600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Image 4" descr="MSI configuration S2CalVa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28"/>
          <a:stretch/>
        </p:blipFill>
        <p:spPr bwMode="auto">
          <a:xfrm>
            <a:off x="6016791" y="672984"/>
            <a:ext cx="3058850" cy="19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 6" descr="S2 Global Reference Image"/>
          <p:cNvSpPr/>
          <p:nvPr/>
        </p:nvSpPr>
        <p:spPr>
          <a:xfrm>
            <a:off x="6844630" y="2969048"/>
            <a:ext cx="1562246" cy="1408340"/>
          </a:xfrm>
          <a:custGeom>
            <a:avLst/>
            <a:gdLst>
              <a:gd name="connsiteX0" fmla="*/ 1473693 w 1722268"/>
              <a:gd name="connsiteY0" fmla="*/ 0 h 2069912"/>
              <a:gd name="connsiteX1" fmla="*/ 603681 w 1722268"/>
              <a:gd name="connsiteY1" fmla="*/ 790112 h 2069912"/>
              <a:gd name="connsiteX2" fmla="*/ 0 w 1722268"/>
              <a:gd name="connsiteY2" fmla="*/ 1864310 h 2069912"/>
              <a:gd name="connsiteX3" fmla="*/ 674703 w 1722268"/>
              <a:gd name="connsiteY3" fmla="*/ 2068497 h 2069912"/>
              <a:gd name="connsiteX4" fmla="*/ 923277 w 1722268"/>
              <a:gd name="connsiteY4" fmla="*/ 1376039 h 2069912"/>
              <a:gd name="connsiteX5" fmla="*/ 1358283 w 1722268"/>
              <a:gd name="connsiteY5" fmla="*/ 630314 h 2069912"/>
              <a:gd name="connsiteX6" fmla="*/ 1722268 w 1722268"/>
              <a:gd name="connsiteY6" fmla="*/ 221941 h 2069912"/>
              <a:gd name="connsiteX7" fmla="*/ 1473693 w 1722268"/>
              <a:gd name="connsiteY7" fmla="*/ 0 h 20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2268" h="2069912">
                <a:moveTo>
                  <a:pt x="1473693" y="0"/>
                </a:moveTo>
                <a:cubicBezTo>
                  <a:pt x="1161494" y="239697"/>
                  <a:pt x="849296" y="479394"/>
                  <a:pt x="603681" y="790112"/>
                </a:cubicBezTo>
                <a:cubicBezTo>
                  <a:pt x="358065" y="1100830"/>
                  <a:pt x="45868" y="1666042"/>
                  <a:pt x="0" y="1864310"/>
                </a:cubicBezTo>
                <a:cubicBezTo>
                  <a:pt x="224901" y="1932372"/>
                  <a:pt x="554855" y="2086252"/>
                  <a:pt x="674703" y="2068497"/>
                </a:cubicBezTo>
                <a:cubicBezTo>
                  <a:pt x="757561" y="1837678"/>
                  <a:pt x="809347" y="1615736"/>
                  <a:pt x="923277" y="1376039"/>
                </a:cubicBezTo>
                <a:cubicBezTo>
                  <a:pt x="1037207" y="1136342"/>
                  <a:pt x="1225118" y="822664"/>
                  <a:pt x="1358283" y="630314"/>
                </a:cubicBezTo>
                <a:cubicBezTo>
                  <a:pt x="1491448" y="437964"/>
                  <a:pt x="1664563" y="301840"/>
                  <a:pt x="1722268" y="221941"/>
                </a:cubicBezTo>
                <a:lnTo>
                  <a:pt x="1473693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Forme libre 7" descr="S2 Global Reference Image"/>
          <p:cNvSpPr/>
          <p:nvPr/>
        </p:nvSpPr>
        <p:spPr>
          <a:xfrm rot="21405506">
            <a:off x="6844629" y="3044693"/>
            <a:ext cx="1562246" cy="1408340"/>
          </a:xfrm>
          <a:custGeom>
            <a:avLst/>
            <a:gdLst>
              <a:gd name="connsiteX0" fmla="*/ 1473693 w 1722268"/>
              <a:gd name="connsiteY0" fmla="*/ 0 h 2069912"/>
              <a:gd name="connsiteX1" fmla="*/ 603681 w 1722268"/>
              <a:gd name="connsiteY1" fmla="*/ 790112 h 2069912"/>
              <a:gd name="connsiteX2" fmla="*/ 0 w 1722268"/>
              <a:gd name="connsiteY2" fmla="*/ 1864310 h 2069912"/>
              <a:gd name="connsiteX3" fmla="*/ 674703 w 1722268"/>
              <a:gd name="connsiteY3" fmla="*/ 2068497 h 2069912"/>
              <a:gd name="connsiteX4" fmla="*/ 923277 w 1722268"/>
              <a:gd name="connsiteY4" fmla="*/ 1376039 h 2069912"/>
              <a:gd name="connsiteX5" fmla="*/ 1358283 w 1722268"/>
              <a:gd name="connsiteY5" fmla="*/ 630314 h 2069912"/>
              <a:gd name="connsiteX6" fmla="*/ 1722268 w 1722268"/>
              <a:gd name="connsiteY6" fmla="*/ 221941 h 2069912"/>
              <a:gd name="connsiteX7" fmla="*/ 1473693 w 1722268"/>
              <a:gd name="connsiteY7" fmla="*/ 0 h 20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2268" h="2069912">
                <a:moveTo>
                  <a:pt x="1473693" y="0"/>
                </a:moveTo>
                <a:cubicBezTo>
                  <a:pt x="1161494" y="239697"/>
                  <a:pt x="849296" y="479394"/>
                  <a:pt x="603681" y="790112"/>
                </a:cubicBezTo>
                <a:cubicBezTo>
                  <a:pt x="358065" y="1100830"/>
                  <a:pt x="45868" y="1666042"/>
                  <a:pt x="0" y="1864310"/>
                </a:cubicBezTo>
                <a:cubicBezTo>
                  <a:pt x="224901" y="1932372"/>
                  <a:pt x="554855" y="2086252"/>
                  <a:pt x="674703" y="2068497"/>
                </a:cubicBezTo>
                <a:cubicBezTo>
                  <a:pt x="757561" y="1837678"/>
                  <a:pt x="809347" y="1615736"/>
                  <a:pt x="923277" y="1376039"/>
                </a:cubicBezTo>
                <a:cubicBezTo>
                  <a:pt x="1037207" y="1136342"/>
                  <a:pt x="1225118" y="822664"/>
                  <a:pt x="1358283" y="630314"/>
                </a:cubicBezTo>
                <a:cubicBezTo>
                  <a:pt x="1491448" y="437964"/>
                  <a:pt x="1664563" y="301840"/>
                  <a:pt x="1722268" y="221941"/>
                </a:cubicBezTo>
                <a:lnTo>
                  <a:pt x="1473693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pSp>
        <p:nvGrpSpPr>
          <p:cNvPr id="9" name="Grou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7441" y="3165022"/>
            <a:ext cx="41472" cy="31107"/>
            <a:chOff x="4283967" y="4149079"/>
            <a:chExt cx="45720" cy="45720"/>
          </a:xfrm>
        </p:grpSpPr>
        <p:sp>
          <p:nvSpPr>
            <p:cNvPr id="19" name="Étoile à 4 branches 18"/>
            <p:cNvSpPr/>
            <p:nvPr/>
          </p:nvSpPr>
          <p:spPr>
            <a:xfrm>
              <a:off x="4283968" y="4149080"/>
              <a:ext cx="45719" cy="4571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0" name="Étoile à 4 branches 19"/>
            <p:cNvSpPr/>
            <p:nvPr/>
          </p:nvSpPr>
          <p:spPr>
            <a:xfrm rot="2700000">
              <a:off x="4283967" y="4149079"/>
              <a:ext cx="45719" cy="45719"/>
            </a:xfrm>
            <a:prstGeom prst="star4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10" name="Grou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8577" y="3563834"/>
            <a:ext cx="41472" cy="31107"/>
            <a:chOff x="4283967" y="4149079"/>
            <a:chExt cx="45720" cy="45720"/>
          </a:xfrm>
        </p:grpSpPr>
        <p:sp>
          <p:nvSpPr>
            <p:cNvPr id="17" name="Étoile à 4 branches 16"/>
            <p:cNvSpPr/>
            <p:nvPr/>
          </p:nvSpPr>
          <p:spPr>
            <a:xfrm>
              <a:off x="4283968" y="4149080"/>
              <a:ext cx="45719" cy="4571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8" name="Étoile à 4 branches 17"/>
            <p:cNvSpPr/>
            <p:nvPr/>
          </p:nvSpPr>
          <p:spPr>
            <a:xfrm rot="2700000">
              <a:off x="4283967" y="4149079"/>
              <a:ext cx="45719" cy="45719"/>
            </a:xfrm>
            <a:prstGeom prst="star4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11" name="Grou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00048" y="3258083"/>
            <a:ext cx="41472" cy="31107"/>
            <a:chOff x="4283967" y="4149079"/>
            <a:chExt cx="45720" cy="45720"/>
          </a:xfrm>
        </p:grpSpPr>
        <p:sp>
          <p:nvSpPr>
            <p:cNvPr id="15" name="Étoile à 4 branches 14"/>
            <p:cNvSpPr/>
            <p:nvPr/>
          </p:nvSpPr>
          <p:spPr>
            <a:xfrm>
              <a:off x="4283968" y="4149080"/>
              <a:ext cx="45719" cy="4571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6" name="Étoile à 4 branches 15"/>
            <p:cNvSpPr/>
            <p:nvPr/>
          </p:nvSpPr>
          <p:spPr>
            <a:xfrm rot="2700000">
              <a:off x="4283967" y="4149079"/>
              <a:ext cx="45719" cy="45719"/>
            </a:xfrm>
            <a:prstGeom prst="star4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8313" y="3667525"/>
            <a:ext cx="41472" cy="31107"/>
            <a:chOff x="4283967" y="4149079"/>
            <a:chExt cx="45720" cy="45720"/>
          </a:xfrm>
        </p:grpSpPr>
        <p:sp>
          <p:nvSpPr>
            <p:cNvPr id="13" name="Étoile à 4 branches 12"/>
            <p:cNvSpPr/>
            <p:nvPr/>
          </p:nvSpPr>
          <p:spPr>
            <a:xfrm>
              <a:off x="4283968" y="4149080"/>
              <a:ext cx="45719" cy="45719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4" name="Étoile à 4 branches 13"/>
            <p:cNvSpPr/>
            <p:nvPr/>
          </p:nvSpPr>
          <p:spPr>
            <a:xfrm rot="2700000">
              <a:off x="4283967" y="4149079"/>
              <a:ext cx="45719" cy="45719"/>
            </a:xfrm>
            <a:prstGeom prst="star4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270254" y="4481964"/>
            <a:ext cx="2315666" cy="290225"/>
          </a:xfrm>
          <a:prstGeom prst="rect">
            <a:avLst/>
          </a:prstGeom>
          <a:solidFill>
            <a:schemeClr val="bg1"/>
          </a:solidFill>
        </p:spPr>
        <p:txBody>
          <a:bodyPr wrap="none" lIns="74057" tIns="37029" rIns="74057" bIns="37029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Reference Image</a:t>
            </a:r>
          </a:p>
        </p:txBody>
      </p:sp>
    </p:spTree>
    <p:extLst>
      <p:ext uri="{BB962C8B-B14F-4D97-AF65-F5344CB8AC3E}">
        <p14:creationId xmlns:p14="http://schemas.microsoft.com/office/powerpoint/2010/main" val="11079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20D0-66C2-4540-867B-DF0693CCE8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Accuracy Requirements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Accuracy Requirements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130410" y="758999"/>
            <a:ext cx="8131567" cy="3821441"/>
          </a:xfrm>
          <a:prstGeom prst="rect">
            <a:avLst/>
          </a:prstGeom>
        </p:spPr>
        <p:txBody>
          <a:bodyPr lIns="74057" tIns="37029" rIns="74057" bIns="37029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2000" dirty="0">
                <a:solidFill>
                  <a:schemeClr val="bg2"/>
                </a:solidFill>
                <a:latin typeface="Verdana"/>
                <a:cs typeface="Verdana"/>
              </a:rPr>
              <a:t>Absolute geolocation</a:t>
            </a:r>
          </a:p>
          <a:p>
            <a:pPr lvl="1" fontAlgn="auto">
              <a:buSzTx/>
            </a:pPr>
            <a:r>
              <a:rPr lang="en-GB" dirty="0"/>
              <a:t>Without GCP (current processing baseline):</a:t>
            </a:r>
          </a:p>
          <a:p>
            <a:pPr lvl="2" fontAlgn="auto">
              <a:buSzTx/>
            </a:pPr>
            <a:r>
              <a:rPr lang="en-GB" b="1" dirty="0"/>
              <a:t>&lt; 20 m at level 1B </a:t>
            </a:r>
            <a:r>
              <a:rPr lang="en-GB" dirty="0"/>
              <a:t>(i.e. in sensor geometry)</a:t>
            </a:r>
          </a:p>
          <a:p>
            <a:pPr lvl="1" fontAlgn="auto">
              <a:buSzTx/>
            </a:pPr>
            <a:r>
              <a:rPr lang="en-GB" dirty="0"/>
              <a:t>With GCP (geometric refinement - activation planned in 2018)</a:t>
            </a:r>
          </a:p>
          <a:p>
            <a:pPr lvl="2" fontAlgn="auto">
              <a:buSzTx/>
            </a:pPr>
            <a:r>
              <a:rPr lang="en-GB" b="1" dirty="0"/>
              <a:t>&lt; 12.5 m at level 1C </a:t>
            </a:r>
            <a:r>
              <a:rPr lang="en-GB" dirty="0"/>
              <a:t>(cartographic projection)</a:t>
            </a:r>
          </a:p>
          <a:p>
            <a:pPr lvl="1" fontAlgn="auto">
              <a:buSzTx/>
            </a:pPr>
            <a:endParaRPr lang="en-GB" b="1" dirty="0"/>
          </a:p>
          <a:p>
            <a:pPr lvl="1" fontAlgn="auto">
              <a:buSzTx/>
            </a:pPr>
            <a:r>
              <a:rPr lang="en-GB" dirty="0"/>
              <a:t>Measurement methodology</a:t>
            </a:r>
          </a:p>
          <a:p>
            <a:pPr lvl="2" fontAlgn="auto">
              <a:buSzTx/>
            </a:pPr>
            <a:r>
              <a:rPr lang="en-GB" dirty="0"/>
              <a:t>B04 (Red) is the reference band for </a:t>
            </a:r>
            <a:br>
              <a:rPr lang="en-GB" dirty="0"/>
            </a:br>
            <a:r>
              <a:rPr lang="en-GB" dirty="0"/>
              <a:t>geolocation measurements</a:t>
            </a:r>
          </a:p>
          <a:p>
            <a:pPr lvl="2" fontAlgn="auto">
              <a:buSzTx/>
            </a:pPr>
            <a:r>
              <a:rPr lang="en-GB" dirty="0"/>
              <a:t>At tile level: average error over all GCPs</a:t>
            </a:r>
          </a:p>
          <a:p>
            <a:pPr lvl="2" fontAlgn="auto">
              <a:buSzTx/>
            </a:pPr>
            <a:r>
              <a:rPr lang="en-GB" dirty="0"/>
              <a:t>Mission performance: 95% value of all tiles</a:t>
            </a:r>
          </a:p>
          <a:p>
            <a:pPr marL="0" indent="0" fontAlgn="auto">
              <a:buNone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GCP Database - S2 validation imag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08" y="2152618"/>
            <a:ext cx="3526921" cy="24278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975-8AC1-48D9-8FD1-F405EA6D4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Accuracy Requirements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Accuracy Requirements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261045" y="758999"/>
            <a:ext cx="8131567" cy="3964003"/>
          </a:xfrm>
          <a:prstGeom prst="rect">
            <a:avLst/>
          </a:prstGeom>
        </p:spPr>
        <p:txBody>
          <a:bodyPr lIns="74057" tIns="37029" rIns="74057" bIns="37029">
            <a:normAutofit fontScale="625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dirty="0">
                <a:solidFill>
                  <a:schemeClr val="bg2"/>
                </a:solidFill>
                <a:latin typeface="Verdana"/>
                <a:cs typeface="Verdana"/>
              </a:rPr>
              <a:t>Multi-temporal (relative) geolocation</a:t>
            </a:r>
          </a:p>
          <a:p>
            <a:pPr lvl="1" fontAlgn="auto">
              <a:buSzTx/>
            </a:pPr>
            <a:r>
              <a:rPr lang="en-GB" dirty="0"/>
              <a:t>Without GCP (current processing baseline):</a:t>
            </a:r>
          </a:p>
          <a:p>
            <a:pPr lvl="2" fontAlgn="auto">
              <a:buSzTx/>
            </a:pPr>
            <a:r>
              <a:rPr lang="en-GB" sz="1900" dirty="0"/>
              <a:t>No specification, but performance continuously monitored</a:t>
            </a:r>
            <a:endParaRPr lang="en-GB" dirty="0"/>
          </a:p>
          <a:p>
            <a:pPr lvl="1" fontAlgn="auto">
              <a:buSzTx/>
            </a:pPr>
            <a:r>
              <a:rPr lang="en-GB" dirty="0"/>
              <a:t>With GCP (geometric refinement - activation planned in 2018)</a:t>
            </a:r>
          </a:p>
          <a:p>
            <a:pPr lvl="2" fontAlgn="auto">
              <a:buSzTx/>
            </a:pPr>
            <a:r>
              <a:rPr lang="en-GB" sz="1900" b="1" dirty="0"/>
              <a:t>&lt; 3 m at Level 1C</a:t>
            </a:r>
          </a:p>
          <a:p>
            <a:pPr lvl="2" fontAlgn="auto">
              <a:buSzTx/>
            </a:pPr>
            <a:endParaRPr lang="en-GB" dirty="0"/>
          </a:p>
          <a:p>
            <a:pPr lvl="1" fontAlgn="auto">
              <a:buSzTx/>
            </a:pPr>
            <a:r>
              <a:rPr lang="en-GB" dirty="0"/>
              <a:t>Measurement methodology</a:t>
            </a:r>
          </a:p>
          <a:p>
            <a:pPr lvl="2" fontAlgn="auto">
              <a:buSzTx/>
            </a:pPr>
            <a:r>
              <a:rPr lang="en-GB" sz="1900" dirty="0"/>
              <a:t>B04 (Red) is the reference band for </a:t>
            </a:r>
            <a:br>
              <a:rPr lang="en-GB" sz="1900" dirty="0"/>
            </a:br>
            <a:r>
              <a:rPr lang="en-GB" sz="1900" dirty="0"/>
              <a:t>geolocation measurements</a:t>
            </a:r>
          </a:p>
          <a:p>
            <a:pPr lvl="2" fontAlgn="auto">
              <a:buSzTx/>
            </a:pPr>
            <a:r>
              <a:rPr lang="en-GB" sz="1900" dirty="0"/>
              <a:t>Using a pair of recent images of the same </a:t>
            </a:r>
            <a:br>
              <a:rPr lang="en-GB" sz="1900" dirty="0"/>
            </a:br>
            <a:r>
              <a:rPr lang="en-GB" sz="1900" dirty="0"/>
              <a:t>tile, for the same repeat orbit</a:t>
            </a:r>
          </a:p>
          <a:p>
            <a:pPr lvl="2" fontAlgn="auto">
              <a:buSzTx/>
            </a:pPr>
            <a:r>
              <a:rPr lang="en-GB" sz="1900" dirty="0"/>
              <a:t>At tile level: 95.5% percentile Circular Error over all control points</a:t>
            </a:r>
          </a:p>
          <a:p>
            <a:pPr lvl="2" fontAlgn="auto">
              <a:buSzTx/>
            </a:pPr>
            <a:r>
              <a:rPr lang="en-GB" sz="1900" dirty="0"/>
              <a:t>Mission performance: 95% value for all tiles</a:t>
            </a:r>
          </a:p>
          <a:p>
            <a:pPr lvl="1" fontAlgn="auto">
              <a:buSzTx/>
            </a:pPr>
            <a:endParaRPr lang="en-GB" b="1" dirty="0"/>
          </a:p>
          <a:p>
            <a:pPr lvl="2" fontAlgn="auto">
              <a:buSzTx/>
            </a:pPr>
            <a:endParaRPr lang="en-GB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Image 4" descr="S2 L1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73" y="2058426"/>
            <a:ext cx="4884670" cy="1783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48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65C-24FC-45FC-95CB-E979DBFB47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Accuracy Requirements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Accuracy Requirements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261045" y="710005"/>
            <a:ext cx="8510631" cy="4213421"/>
          </a:xfrm>
          <a:prstGeom prst="rect">
            <a:avLst/>
          </a:prstGeom>
        </p:spPr>
        <p:txBody>
          <a:bodyPr lIns="74057" tIns="37029" rIns="74057" bIns="37029">
            <a:normAutofit fontScale="85000" lnSpcReduction="20000"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800" dirty="0">
                <a:solidFill>
                  <a:schemeClr val="bg2"/>
                </a:solidFill>
                <a:latin typeface="Verdana"/>
                <a:cs typeface="Verdana"/>
              </a:rPr>
              <a:t>Multi-spectral registration</a:t>
            </a:r>
          </a:p>
          <a:p>
            <a:pPr lvl="1" fontAlgn="auto">
              <a:buSzTx/>
            </a:pPr>
            <a:r>
              <a:rPr lang="en-GB" sz="1600" dirty="0">
                <a:latin typeface="+mn-lt"/>
              </a:rPr>
              <a:t>For any pair of spectral bands, </a:t>
            </a:r>
            <a:r>
              <a:rPr lang="en-GB" sz="1600" b="1" dirty="0">
                <a:latin typeface="+mn-lt"/>
              </a:rPr>
              <a:t>&lt; 0.3 of the coarser pixel size</a:t>
            </a:r>
          </a:p>
          <a:p>
            <a:pPr lvl="1" fontAlgn="auto">
              <a:buSzTx/>
            </a:pPr>
            <a:r>
              <a:rPr lang="en-GB" sz="1600" dirty="0">
                <a:latin typeface="+mn-lt"/>
              </a:rPr>
              <a:t>At Level 1B</a:t>
            </a:r>
          </a:p>
          <a:p>
            <a:pPr lvl="2" fontAlgn="auto">
              <a:buSzTx/>
            </a:pPr>
            <a:endParaRPr lang="en-GB" dirty="0"/>
          </a:p>
          <a:p>
            <a:pPr marL="457200" lvl="1" indent="0" fontAlgn="auto">
              <a:buSzTx/>
              <a:buNone/>
            </a:pPr>
            <a:endParaRPr lang="en-GB" dirty="0"/>
          </a:p>
          <a:p>
            <a:pPr lvl="1" fontAlgn="auto">
              <a:buSzTx/>
            </a:pPr>
            <a:r>
              <a:rPr lang="en-GB" sz="1600" dirty="0"/>
              <a:t>Measurement methodology</a:t>
            </a:r>
          </a:p>
          <a:p>
            <a:pPr lvl="2" fontAlgn="auto">
              <a:buSzTx/>
            </a:pPr>
            <a:r>
              <a:rPr lang="en-GB" sz="1600" dirty="0">
                <a:latin typeface="+mn-lt"/>
              </a:rPr>
              <a:t>Performance measured for textured, cloud-free 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images</a:t>
            </a:r>
          </a:p>
          <a:p>
            <a:pPr lvl="2" fontAlgn="auto">
              <a:buSzTx/>
            </a:pPr>
            <a:r>
              <a:rPr lang="en-GB" sz="1600" dirty="0">
                <a:latin typeface="+mn-lt"/>
              </a:rPr>
              <a:t>Measurements done for a set of band pairs – results depend on correlation performance (landscape dependent). Measurement at L1B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Measurements more difficult for B10 (cirrus band)</a:t>
            </a:r>
          </a:p>
          <a:p>
            <a:pPr lvl="2" fontAlgn="auto">
              <a:buSzTx/>
            </a:pPr>
            <a:r>
              <a:rPr lang="en-GB" sz="1600" dirty="0">
                <a:latin typeface="+mn-lt"/>
              </a:rPr>
              <a:t>99.7% percentile Circular Error over all control points</a:t>
            </a:r>
            <a:endParaRPr lang="en-GB" sz="1600" b="1" dirty="0">
              <a:latin typeface="+mn-lt"/>
            </a:endParaRP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Image 4" descr="S2 Geometric mode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47" y="1395911"/>
            <a:ext cx="4637542" cy="1681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59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3C33-D60E-49F5-A22C-DE71CE3B8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Approach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Approach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1" y="873651"/>
            <a:ext cx="5372750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Relative line of sight calibration: </a:t>
            </a:r>
          </a:p>
          <a:p>
            <a:pPr lvl="1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set of Roll, Pitch, Yaw biases (actual to reference viewing frame)</a:t>
            </a:r>
          </a:p>
          <a:p>
            <a:pPr lvl="2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Adjusted regularly in the first year after launch</a:t>
            </a:r>
          </a:p>
          <a:p>
            <a:pPr lvl="1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time-lag (actual to on-board time reference)</a:t>
            </a:r>
          </a:p>
          <a:p>
            <a:pPr lvl="2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Characterized during commissioning phase</a:t>
            </a:r>
          </a:p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How?</a:t>
            </a:r>
          </a:p>
          <a:p>
            <a:pPr lvl="1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Acquisition on a small sites very well localized</a:t>
            </a:r>
          </a:p>
          <a:p>
            <a:pPr lvl="1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 the localization error</a:t>
            </a:r>
          </a:p>
          <a:p>
            <a:pPr lvl="1" fontAlgn="auto">
              <a:buSzTx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3 correction angles minimizing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</a:t>
            </a:r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2" descr="S2 GCP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94" y="676274"/>
            <a:ext cx="2122256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2 GCP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8732" r="5971" b="11476"/>
          <a:stretch/>
        </p:blipFill>
        <p:spPr bwMode="auto">
          <a:xfrm>
            <a:off x="5607023" y="2857500"/>
            <a:ext cx="3308377" cy="19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9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CC21-ACC7-4CB2-B847-D847002CE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Sentinel 2 Geometric Calibration Approach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Sentinel 2 Geometric Calibration Approach</a:t>
            </a: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24801" y="873651"/>
            <a:ext cx="5890274" cy="3821441"/>
          </a:xfrm>
          <a:prstGeom prst="rect">
            <a:avLst/>
          </a:prstGeom>
        </p:spPr>
        <p:txBody>
          <a:bodyPr lIns="74057" tIns="37029" rIns="74057" bIns="37029">
            <a:normAutofit/>
          </a:bodyPr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76889"/>
              </a:buClr>
              <a:buFont typeface="Wingdings 3" panose="05040102010807070707" pitchFamily="18" charset="2"/>
              <a:buChar char="â"/>
              <a:defRPr sz="2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‐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Spacecraft model bias calibration coefficients: </a:t>
            </a: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Relative Line-of-Sights for each pixel of each detector and each band</a:t>
            </a: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Corrects optical distortions and aberrations</a:t>
            </a:r>
          </a:p>
          <a:p>
            <a:pPr lvl="2" fontAlgn="auto">
              <a:buSzTx/>
            </a:pPr>
            <a:r>
              <a:rPr lang="en-GB" sz="1200" dirty="0">
                <a:latin typeface="+mn-lt"/>
              </a:rPr>
              <a:t>Characterized during commissioning phase</a:t>
            </a:r>
          </a:p>
          <a:p>
            <a:pPr marL="285750" indent="-285750">
              <a:lnSpc>
                <a:spcPct val="13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How?</a:t>
            </a: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Acquisition on a large site covering the full swath</a:t>
            </a:r>
            <a:r>
              <a:rPr lang="en-GB" sz="1200" dirty="0"/>
              <a:t> equipped with GCPs </a:t>
            </a:r>
            <a:endParaRPr lang="en-GB" sz="1200" dirty="0">
              <a:latin typeface="+mn-lt"/>
            </a:endParaRPr>
          </a:p>
          <a:p>
            <a:pPr lvl="1" fontAlgn="auto">
              <a:buSzTx/>
            </a:pPr>
            <a:r>
              <a:rPr lang="en-GB" sz="1200" dirty="0">
                <a:latin typeface="+mn-lt"/>
              </a:rPr>
              <a:t>Estimation and correction of all biases</a:t>
            </a:r>
          </a:p>
          <a:p>
            <a:pPr marL="0" indent="0" fontAlgn="auto">
              <a:buSzTx/>
              <a:buNone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b="1" dirty="0"/>
          </a:p>
          <a:p>
            <a:pPr fontAlgn="auto">
              <a:buSzTx/>
            </a:pPr>
            <a:endParaRPr lang="en-GB" b="1" dirty="0"/>
          </a:p>
          <a:p>
            <a:pPr lvl="1" fontAlgn="auto">
              <a:buSzTx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7" name="Picture 3" descr="S2 GCP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27" y="1004191"/>
            <a:ext cx="1364534" cy="19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2 GCP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20733" r="30970" b="59752"/>
          <a:stretch/>
        </p:blipFill>
        <p:spPr bwMode="auto">
          <a:xfrm>
            <a:off x="5938677" y="3279048"/>
            <a:ext cx="2969111" cy="11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72071"/>
      </p:ext>
    </p:extLst>
  </p:cSld>
  <p:clrMapOvr>
    <a:masterClrMapping/>
  </p:clrMapOvr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Masque-PowerpointCNES_2pages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e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2760952-b3bb-408f-ace6-eb1e07642b86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4304</TotalTime>
  <Words>1635</Words>
  <Application>Microsoft Office PowerPoint</Application>
  <PresentationFormat>On-screen Show (16:9)</PresentationFormat>
  <Paragraphs>366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Wingdings 2</vt:lpstr>
      <vt:lpstr>Wingdings 3</vt:lpstr>
      <vt:lpstr>ESA Mac Presentation 16-9</vt:lpstr>
      <vt:lpstr>Masque-PowerpointCNES_2pages</vt:lpstr>
      <vt:lpstr>Texte</vt:lpstr>
      <vt:lpstr>S2 Geometric Calibration</vt:lpstr>
      <vt:lpstr>Sentinel 2 Geometry: definitions</vt:lpstr>
      <vt:lpstr>Sentinel 2 Geometric Accuracy Requirements</vt:lpstr>
      <vt:lpstr>Sentinel 2 Geometric Accuracy Requirements</vt:lpstr>
      <vt:lpstr>Sentinel 2 Geometric Accuracy Requirements</vt:lpstr>
      <vt:lpstr>Sentinel 2 Geometric Accuracy Requirements</vt:lpstr>
      <vt:lpstr>Sentinel 2 Geometric Accuracy Requirements</vt:lpstr>
      <vt:lpstr>Sentinel 2 Geometric Calibration Approach</vt:lpstr>
      <vt:lpstr>Sentinel 2 Geometric Calibration Approach</vt:lpstr>
      <vt:lpstr>Sentinel 2 Geometric Calibration Approach</vt:lpstr>
      <vt:lpstr>Sentinel 2 Geometric Calibration Experience</vt:lpstr>
      <vt:lpstr>Sentinel 2 Geometric Calibration Experience</vt:lpstr>
      <vt:lpstr>Sentinel 2 Geometric Calibration Experience</vt:lpstr>
      <vt:lpstr>Sentinel 2 Geometric Calibration Experience</vt:lpstr>
      <vt:lpstr>Sentinel 2 Geometric Calibration Experience</vt:lpstr>
      <vt:lpstr>Sentinel 2 Geometric Calibration Experience</vt:lpstr>
      <vt:lpstr>Sentinel 2 Geometric Calibration Experience</vt:lpstr>
      <vt:lpstr>Sentinel 2 Geometric Performances</vt:lpstr>
      <vt:lpstr>Sentinel 2 Geometric Performances</vt:lpstr>
      <vt:lpstr>Sentinel 2 Geometric Performances</vt:lpstr>
      <vt:lpstr>Sentinel 2 Geometric Calibration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template</dc:title>
  <dc:subject>ESA template</dc:subject>
  <dc:creator>F. Gascon</dc:creator>
  <cp:lastModifiedBy>Owen, Linda (Contractor)</cp:lastModifiedBy>
  <cp:revision>1124</cp:revision>
  <cp:lastPrinted>2008-08-26T16:26:23Z</cp:lastPrinted>
  <dcterms:created xsi:type="dcterms:W3CDTF">2009-03-03T09:28:14Z</dcterms:created>
  <dcterms:modified xsi:type="dcterms:W3CDTF">2021-02-12T17:56:28Z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