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40" r:id="rId5"/>
    <p:sldMasterId id="2147483944" r:id="rId6"/>
  </p:sldMasterIdLst>
  <p:notesMasterIdLst>
    <p:notesMasterId r:id="rId18"/>
  </p:notesMasterIdLst>
  <p:handoutMasterIdLst>
    <p:handoutMasterId r:id="rId19"/>
  </p:handoutMasterIdLst>
  <p:sldIdLst>
    <p:sldId id="331" r:id="rId7"/>
    <p:sldId id="366" r:id="rId8"/>
    <p:sldId id="368" r:id="rId9"/>
    <p:sldId id="363" r:id="rId10"/>
    <p:sldId id="374" r:id="rId11"/>
    <p:sldId id="369" r:id="rId12"/>
    <p:sldId id="372" r:id="rId13"/>
    <p:sldId id="364" r:id="rId14"/>
    <p:sldId id="373" r:id="rId15"/>
    <p:sldId id="371" r:id="rId16"/>
    <p:sldId id="361" r:id="rId17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E3D9"/>
    <a:srgbClr val="47CDAF"/>
    <a:srgbClr val="47CDB1"/>
    <a:srgbClr val="69B967"/>
    <a:srgbClr val="0098DB"/>
    <a:srgbClr val="00549F"/>
    <a:srgbClr val="FDC82F"/>
    <a:srgbClr val="00338D"/>
    <a:srgbClr val="D0103A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1" autoAdjust="0"/>
    <p:restoredTop sz="87824" autoAdjust="0"/>
  </p:normalViewPr>
  <p:slideViewPr>
    <p:cSldViewPr snapToGrid="0">
      <p:cViewPr varScale="1">
        <p:scale>
          <a:sx n="96" d="100"/>
          <a:sy n="96" d="100"/>
        </p:scale>
        <p:origin x="1085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74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2/12/2021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ihub.esa.in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5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spcAft>
                <a:spcPct val="40000"/>
              </a:spcAft>
              <a:buFont typeface="Arial"/>
              <a:buChar char="•"/>
              <a:defRPr/>
            </a:pP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The </a:t>
            </a:r>
            <a:r>
              <a:rPr lang="en-US" sz="1200" b="1" dirty="0">
                <a:solidFill>
                  <a:schemeClr val="bg2"/>
                </a:solidFill>
                <a:latin typeface="Verdana"/>
                <a:cs typeface="Verdana"/>
              </a:rPr>
              <a:t>Sen2Cor</a:t>
            </a: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 processor (version 2.4.0) is generating bottom-of-atmosphere (BOA) reflectance products.</a:t>
            </a:r>
          </a:p>
          <a:p>
            <a:pPr marL="285750" indent="-285750">
              <a:spcBef>
                <a:spcPts val="600"/>
              </a:spcBef>
              <a:spcAft>
                <a:spcPct val="40000"/>
              </a:spcAft>
              <a:buFont typeface="Arial"/>
              <a:buChar char="•"/>
              <a:defRPr/>
            </a:pP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It generates daily up to </a:t>
            </a:r>
            <a:r>
              <a:rPr lang="en-US" sz="1200" b="1" dirty="0">
                <a:solidFill>
                  <a:schemeClr val="bg2"/>
                </a:solidFill>
                <a:latin typeface="Verdana"/>
                <a:cs typeface="Verdana"/>
              </a:rPr>
              <a:t>300GB</a:t>
            </a: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 of </a:t>
            </a:r>
            <a:r>
              <a:rPr lang="en-US" sz="1200" b="1" dirty="0">
                <a:solidFill>
                  <a:schemeClr val="bg2"/>
                </a:solidFill>
                <a:latin typeface="Verdana"/>
                <a:cs typeface="Verdana"/>
              </a:rPr>
              <a:t>L2A</a:t>
            </a: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 products (~600 Tiles per Day). </a:t>
            </a:r>
          </a:p>
          <a:p>
            <a:pPr marL="285750" indent="-285750">
              <a:spcBef>
                <a:spcPts val="600"/>
              </a:spcBef>
              <a:spcAft>
                <a:spcPct val="40000"/>
              </a:spcAft>
              <a:buFont typeface="Arial"/>
              <a:buChar char="•"/>
              <a:defRPr/>
            </a:pP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L2A products are made available as from 02 May 2017 through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  <a:hlinkClick r:id="rId3"/>
              </a:rPr>
              <a:t>http://scihub.esa.int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Verdana"/>
              <a:cs typeface="Verdana"/>
            </a:endParaRPr>
          </a:p>
          <a:p>
            <a:pPr marL="285750" indent="-285750">
              <a:spcBef>
                <a:spcPts val="600"/>
              </a:spcBef>
              <a:spcAft>
                <a:spcPct val="40000"/>
              </a:spcAft>
              <a:buFont typeface="Arial"/>
              <a:buChar char="•"/>
              <a:defRPr/>
            </a:pP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Products granularity of </a:t>
            </a:r>
            <a:r>
              <a:rPr lang="en-US" sz="1200" b="1" dirty="0">
                <a:solidFill>
                  <a:schemeClr val="bg2"/>
                </a:solidFill>
                <a:latin typeface="Verdana"/>
                <a:cs typeface="Verdana"/>
              </a:rPr>
              <a:t>L2A</a:t>
            </a: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 is the same as </a:t>
            </a:r>
            <a:r>
              <a:rPr lang="en-US" sz="1200" b="1" dirty="0">
                <a:solidFill>
                  <a:schemeClr val="bg2"/>
                </a:solidFill>
                <a:latin typeface="Verdana"/>
                <a:cs typeface="Verdana"/>
              </a:rPr>
              <a:t>L1C</a:t>
            </a: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 available on </a:t>
            </a:r>
            <a:r>
              <a:rPr lang="en-US" sz="1200" dirty="0" err="1">
                <a:solidFill>
                  <a:schemeClr val="bg2"/>
                </a:solidFill>
                <a:latin typeface="Verdana"/>
                <a:cs typeface="Verdana"/>
              </a:rPr>
              <a:t>SciHub</a:t>
            </a: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6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6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1"/>
            <a:ext cx="7948800" cy="41319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x-none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9" y="1856096"/>
            <a:ext cx="7947025" cy="58477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3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0539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9119" y="489942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3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172269" y="4908008"/>
            <a:ext cx="6826666" cy="111519"/>
            <a:chOff x="172269" y="6621494"/>
            <a:chExt cx="6826666" cy="111519"/>
          </a:xfrm>
        </p:grpSpPr>
        <p:pic>
          <p:nvPicPr>
            <p:cNvPr id="38" name="Picture 37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104" y="71120"/>
            <a:ext cx="1043482" cy="724531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/>
          <p:cNvSpPr>
            <a:spLocks noChangeShapeType="1"/>
          </p:cNvSpPr>
          <p:nvPr userDrawn="1"/>
        </p:nvSpPr>
        <p:spPr bwMode="gray">
          <a:xfrm>
            <a:off x="811825" y="1156560"/>
            <a:ext cx="0" cy="352929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 rot="16200000">
            <a:off x="-1292286" y="2141150"/>
            <a:ext cx="3348038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en-US" sz="4300" b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7529" y="1115100"/>
            <a:ext cx="3701713" cy="275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EC7405"/>
              </a:buClr>
              <a:buSzPct val="80000"/>
              <a:buFont typeface="Wingdings 2" pitchFamily="18" charset="2"/>
              <a:buChar char=""/>
              <a:defRPr sz="2200" b="1" cap="none" baseline="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1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Titre2</a:t>
            </a:r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5893777" y="4894661"/>
            <a:ext cx="2133600" cy="161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286A57D8-33AA-4C06-B17F-236C7049FB90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2/12/2021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381738" y="4523930"/>
            <a:ext cx="5398477" cy="161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6" y="4894661"/>
            <a:ext cx="432289" cy="161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E116D91-FD69-4C41-9714-0B28D739269F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436" y="1068620"/>
            <a:ext cx="3430813" cy="281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94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24028" y="291108"/>
            <a:ext cx="4444138" cy="55126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67460" y="4731546"/>
            <a:ext cx="4832838" cy="273844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>
              <a:solidFill>
                <a:srgbClr val="1F497D"/>
              </a:solidFill>
              <a:latin typeface="Calibri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5" y="775099"/>
            <a:ext cx="8956675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25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ou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" y="0"/>
            <a:ext cx="633192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92857" y="141480"/>
            <a:ext cx="8193943" cy="54006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95659" y="4839893"/>
            <a:ext cx="432289" cy="161925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E50EEA-1377-4C89-89A2-54B26BE8C071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" y="4496994"/>
            <a:ext cx="1277815" cy="63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442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034" y="141481"/>
            <a:ext cx="8193943" cy="583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539752" y="1221585"/>
            <a:ext cx="8153322" cy="3294460"/>
          </a:xfrm>
        </p:spPr>
        <p:txBody>
          <a:bodyPr/>
          <a:lstStyle>
            <a:lvl2pPr marL="357188" indent="-357188">
              <a:defRPr/>
            </a:lvl2pPr>
            <a:lvl3pPr marL="715963" indent="-358775">
              <a:defRPr sz="1600"/>
            </a:lvl3pPr>
            <a:lvl4pPr marL="901700" indent="-185738">
              <a:defRPr sz="14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6875584" y="4786313"/>
            <a:ext cx="792774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B606F-0197-447E-8589-65D168A4C32E}" type="datetime1">
              <a:rPr lang="fr-FR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12/02/2021</a:t>
            </a:fld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323851" y="4893469"/>
            <a:ext cx="504092" cy="163116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284F0A-A889-44A8-953A-8A72DF2BDC3E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47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contenu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034" y="141481"/>
            <a:ext cx="8193943" cy="583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13592"/>
            <a:ext cx="4114800" cy="3481034"/>
          </a:xfrm>
        </p:spPr>
        <p:txBody>
          <a:bodyPr/>
          <a:lstStyle>
            <a:lvl2pPr marL="450850" indent="-276225">
              <a:defRPr baseline="0"/>
            </a:lvl2pPr>
            <a:lvl3pPr marL="715963" indent="-265113">
              <a:defRPr sz="1800" baseline="0"/>
            </a:lvl3pPr>
            <a:lvl4pPr marL="808038" indent="-269875">
              <a:defRPr sz="1400" baseline="0"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3"/>
          </p:nvPr>
        </p:nvSpPr>
        <p:spPr>
          <a:xfrm>
            <a:off x="4716017" y="1113592"/>
            <a:ext cx="4032448" cy="3481034"/>
          </a:xfrm>
        </p:spPr>
        <p:txBody>
          <a:bodyPr/>
          <a:lstStyle>
            <a:lvl2pPr marL="450850" indent="-276225">
              <a:defRPr baseline="0"/>
            </a:lvl2pPr>
            <a:lvl3pPr marL="715963" indent="-265113">
              <a:defRPr sz="1800" baseline="0"/>
            </a:lvl3pPr>
            <a:lvl4pPr marL="808038" indent="-269875">
              <a:defRPr sz="1400" baseline="0"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6875584" y="4786313"/>
            <a:ext cx="792774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F82D-B553-40DD-A405-AFAE56310EDF}" type="datetime1">
              <a:rPr lang="fr-FR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12/02/2021</a:t>
            </a:fld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827948" y="4893469"/>
            <a:ext cx="4040065" cy="166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  <a:latin typeface="Arial" charset="0"/>
                <a:cs typeface="Arial" charset="0"/>
              </a:rPr>
              <a:t>Titre présentation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323851" y="4893469"/>
            <a:ext cx="504092" cy="163116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1620B2-0885-4214-B11B-14EB87936525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18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- Tex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92857" y="141480"/>
            <a:ext cx="8193943" cy="54006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178696" cy="351829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427985" y="1383618"/>
            <a:ext cx="335476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>
          <a:xfrm>
            <a:off x="899746" y="4839893"/>
            <a:ext cx="4040066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black"/>
                </a:solidFill>
                <a:latin typeface="Arial" charset="0"/>
                <a:cs typeface="Arial" charset="0"/>
              </a:rPr>
              <a:t>Titre présentation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95659" y="4839893"/>
            <a:ext cx="432289" cy="161925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D9FAC4-C5B2-43F2-81E0-404971C06DC2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2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noProof="0" dirty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5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3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1250159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3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4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8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9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2269" y="4908008"/>
            <a:ext cx="6826666" cy="111519"/>
            <a:chOff x="172269" y="6621494"/>
            <a:chExt cx="6826666" cy="111519"/>
          </a:xfrm>
        </p:grpSpPr>
        <p:pic>
          <p:nvPicPr>
            <p:cNvPr id="41" name="Picture 40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Cou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9466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583223" y="4868469"/>
            <a:ext cx="7993674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EC7405"/>
              </a:buClr>
              <a:buSzPct val="80000"/>
              <a:buFont typeface="Wingdings 2" pitchFamily="18" charset="2"/>
              <a:buChar char="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EC7405"/>
              </a:buClr>
              <a:buFont typeface="Wingdings 2" pitchFamily="18" charset="2"/>
              <a:buChar char="è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EC7405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9900"/>
                </a:solidFill>
                <a:latin typeface="Calibri" pitchFamily="34" charset="0"/>
              </a:rPr>
              <a:t>S2B IOCR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133" y="4775599"/>
            <a:ext cx="1143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" y="4496994"/>
            <a:ext cx="1277815" cy="63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5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2370" y="141685"/>
            <a:ext cx="8194431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TITRE DE LA PAGE</a:t>
            </a:r>
            <a:br>
              <a:rPr lang="fr-FR" altLang="en-US"/>
            </a:br>
            <a:endParaRPr lang="fr-FR" altLang="en-US"/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006080"/>
            <a:ext cx="8229600" cy="35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" y="775099"/>
            <a:ext cx="8267700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583223" y="4868469"/>
            <a:ext cx="7993674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EC7405"/>
              </a:buClr>
              <a:buSzPct val="80000"/>
              <a:buFont typeface="Wingdings 2" pitchFamily="18" charset="2"/>
              <a:buChar char="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EC7405"/>
              </a:buClr>
              <a:buFont typeface="Wingdings 2" pitchFamily="18" charset="2"/>
              <a:buChar char="è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EC7405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9900"/>
                </a:solidFill>
                <a:latin typeface="Calibri" pitchFamily="34" charset="0"/>
              </a:rPr>
              <a:t>S2B IOCR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133" y="4775599"/>
            <a:ext cx="11430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" y="4496994"/>
            <a:ext cx="1277815" cy="63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85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560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EC7405"/>
        </a:buClr>
        <a:buSzPct val="80000"/>
        <a:buFont typeface="Wingdings 2" pitchFamily="18" charset="2"/>
        <a:buChar char="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EC7405"/>
        </a:buClr>
        <a:buFont typeface="Wingdings 2" pitchFamily="18" charset="2"/>
        <a:buChar char="è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EC7405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89DB-3534-4B84-8FF0-321F3F499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9" y="-584776"/>
            <a:ext cx="7947025" cy="584776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S2 Cal/Val Overview</a:t>
            </a: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55212"/>
            <a:ext cx="79724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+mj-ea"/>
                <a:cs typeface="Verdana"/>
              </a:rPr>
              <a:t>Sentinel-2 Cal/Val Overview</a:t>
            </a: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GB" sz="28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erdana"/>
              <a:ea typeface="+mj-ea"/>
              <a:cs typeface="Verdana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erdana"/>
              <a:ea typeface="+mj-ea"/>
              <a:cs typeface="Verdana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+mj-ea"/>
                <a:cs typeface="Verdana"/>
              </a:rPr>
              <a:t>Ferran Gascon on behalf of Sentinel-2 Data Quality Team</a:t>
            </a: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erdana"/>
              <a:ea typeface="+mj-ea"/>
              <a:cs typeface="Verdana"/>
            </a:endParaRPr>
          </a:p>
          <a:p>
            <a:pPr>
              <a:defRPr/>
            </a:pPr>
            <a:r>
              <a:rPr lang="en-GB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+mj-ea"/>
                <a:cs typeface="Verdana"/>
              </a:rPr>
              <a:t>Sioux Falls, 13 November 2017</a:t>
            </a:r>
          </a:p>
        </p:txBody>
      </p:sp>
    </p:spTree>
    <p:extLst>
      <p:ext uri="{BB962C8B-B14F-4D97-AF65-F5344CB8AC3E}">
        <p14:creationId xmlns:p14="http://schemas.microsoft.com/office/powerpoint/2010/main" val="1085426964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dirty="0"/>
              <a:t>Data Quality / The Team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5846" y="689387"/>
            <a:ext cx="86653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98DB"/>
              </a:buClr>
              <a:buFont typeface="Wingdings" charset="2"/>
              <a:buChar char="ü"/>
            </a:pPr>
            <a:r>
              <a:rPr lang="en-GB" sz="1400" dirty="0">
                <a:solidFill>
                  <a:schemeClr val="bg2"/>
                </a:solidFill>
              </a:rPr>
              <a:t>Team in charge of all aspects related to data quality (including </a:t>
            </a:r>
            <a:r>
              <a:rPr lang="en-GB" sz="1400" dirty="0" err="1">
                <a:solidFill>
                  <a:schemeClr val="bg2"/>
                </a:solidFill>
              </a:rPr>
              <a:t>algorihtms</a:t>
            </a:r>
            <a:r>
              <a:rPr lang="en-GB" sz="1400" dirty="0">
                <a:solidFill>
                  <a:schemeClr val="bg2"/>
                </a:solidFill>
              </a:rPr>
              <a:t> and products evolution, </a:t>
            </a:r>
            <a:r>
              <a:rPr lang="en-GB" sz="1400" dirty="0" err="1">
                <a:solidFill>
                  <a:schemeClr val="bg2"/>
                </a:solidFill>
              </a:rPr>
              <a:t>cal</a:t>
            </a:r>
            <a:r>
              <a:rPr lang="en-GB" sz="1400" dirty="0">
                <a:solidFill>
                  <a:schemeClr val="bg2"/>
                </a:solidFill>
              </a:rPr>
              <a:t>/</a:t>
            </a:r>
            <a:r>
              <a:rPr lang="en-GB" sz="1400" dirty="0" err="1">
                <a:solidFill>
                  <a:schemeClr val="bg2"/>
                </a:solidFill>
              </a:rPr>
              <a:t>val</a:t>
            </a:r>
            <a:r>
              <a:rPr lang="en-GB" sz="1400" dirty="0">
                <a:solidFill>
                  <a:schemeClr val="bg2"/>
                </a:solidFill>
              </a:rPr>
              <a:t> and quality control)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 bwMode="auto">
          <a:xfrm>
            <a:off x="2800075" y="1285316"/>
            <a:ext cx="3730104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1400" b="1" i="1" dirty="0"/>
              <a:t>S2 MPC </a:t>
            </a:r>
            <a:r>
              <a:rPr lang="en-GB" sz="1400" i="1" dirty="0"/>
              <a:t>(Mission Performance Centre)</a:t>
            </a:r>
          </a:p>
        </p:txBody>
      </p:sp>
      <p:sp>
        <p:nvSpPr>
          <p:cNvPr id="27" name="Right Brac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470131" y="-455475"/>
            <a:ext cx="179994" cy="42601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 descr="Various Satellite company logos">
            <a:extLst>
              <a:ext uri="{FF2B5EF4-FFF2-40B4-BE49-F238E27FC236}">
                <a16:creationId xmlns:a16="http://schemas.microsoft.com/office/drawing/2014/main" id="{ABC165E6-DDD1-4A72-BFBA-23E8822F7029}"/>
              </a:ext>
            </a:extLst>
          </p:cNvPr>
          <p:cNvGrpSpPr/>
          <p:nvPr/>
        </p:nvGrpSpPr>
        <p:grpSpPr>
          <a:xfrm>
            <a:off x="306916" y="1681275"/>
            <a:ext cx="7994395" cy="1024749"/>
            <a:chOff x="306916" y="1681275"/>
            <a:chExt cx="7994395" cy="10247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256AF"/>
                </a:clrFrom>
                <a:clrTo>
                  <a:srgbClr val="4256A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25989" y="1794814"/>
              <a:ext cx="811504" cy="3848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0067" y="2143891"/>
              <a:ext cx="699295" cy="5128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1951" y="2274553"/>
              <a:ext cx="678056" cy="3527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6874" y="2128123"/>
              <a:ext cx="544376" cy="57790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99295" y="1767419"/>
              <a:ext cx="1491657" cy="34714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9F8F9"/>
                </a:clrFrom>
                <a:clrTo>
                  <a:srgbClr val="E9F8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78323" y="1789746"/>
              <a:ext cx="947582" cy="4237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10802" y="2314558"/>
              <a:ext cx="1013753" cy="31560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2C4294"/>
                </a:clrFrom>
                <a:clrTo>
                  <a:srgbClr val="2C429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10018" y="2264557"/>
              <a:ext cx="636156" cy="3131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81532" y="1715109"/>
              <a:ext cx="665989" cy="48622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0532" y="1703919"/>
              <a:ext cx="820779" cy="75306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2C4946"/>
                </a:clrFrom>
                <a:clrTo>
                  <a:srgbClr val="2C494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29736" y="2174712"/>
              <a:ext cx="1020455" cy="29086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06916" y="1681275"/>
              <a:ext cx="1587500" cy="827236"/>
            </a:xfrm>
            <a:prstGeom prst="rect">
              <a:avLst/>
            </a:prstGeom>
          </p:spPr>
        </p:pic>
      </p:grpSp>
      <p:sp>
        <p:nvSpPr>
          <p:cNvPr id="23" name="Espace réservé du contenu 3"/>
          <p:cNvSpPr txBox="1">
            <a:spLocks/>
          </p:cNvSpPr>
          <p:nvPr/>
        </p:nvSpPr>
        <p:spPr bwMode="auto">
          <a:xfrm>
            <a:off x="150918" y="2744531"/>
            <a:ext cx="2170879" cy="66330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900" b="1" dirty="0"/>
              <a:t>Ferran Gascon (ESA)</a:t>
            </a:r>
          </a:p>
          <a:p>
            <a:r>
              <a:rPr lang="en-US" sz="900" b="1" dirty="0"/>
              <a:t>Enrico </a:t>
            </a:r>
            <a:r>
              <a:rPr lang="en-US" sz="900" b="1" dirty="0" err="1"/>
              <a:t>Cadau</a:t>
            </a:r>
            <a:r>
              <a:rPr lang="en-US" sz="900" b="1" dirty="0"/>
              <a:t> (ESA)</a:t>
            </a:r>
          </a:p>
          <a:p>
            <a:r>
              <a:rPr lang="en-US" sz="900" dirty="0"/>
              <a:t>Roberto De </a:t>
            </a:r>
            <a:r>
              <a:rPr lang="en-US" sz="900" dirty="0" err="1"/>
              <a:t>Bonis</a:t>
            </a:r>
            <a:r>
              <a:rPr lang="en-US" sz="900" dirty="0"/>
              <a:t> (ESA)</a:t>
            </a:r>
          </a:p>
          <a:p>
            <a:endParaRPr lang="en-US" sz="9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419382" y="2749233"/>
            <a:ext cx="1911847" cy="1975204"/>
          </a:xfrm>
          <a:solidFill>
            <a:schemeClr val="bg1">
              <a:lumMod val="85000"/>
              <a:alpha val="50000"/>
            </a:schemeClr>
          </a:solidFill>
        </p:spPr>
        <p:txBody>
          <a:bodyPr/>
          <a:lstStyle/>
          <a:p>
            <a:r>
              <a:rPr lang="en-US" sz="900" dirty="0" err="1"/>
              <a:t>Laëtitia</a:t>
            </a:r>
            <a:r>
              <a:rPr lang="en-US" sz="900" dirty="0"/>
              <a:t> </a:t>
            </a:r>
            <a:r>
              <a:rPr lang="en-US" sz="900" dirty="0" err="1"/>
              <a:t>Pessiot</a:t>
            </a:r>
            <a:r>
              <a:rPr lang="en-US" sz="900" dirty="0"/>
              <a:t> (CSSI)</a:t>
            </a:r>
          </a:p>
          <a:p>
            <a:r>
              <a:rPr lang="en-US" sz="900" b="1" dirty="0" err="1"/>
              <a:t>Sébastien</a:t>
            </a:r>
            <a:r>
              <a:rPr lang="en-US" sz="900" b="1" dirty="0"/>
              <a:t> </a:t>
            </a:r>
            <a:r>
              <a:rPr lang="en-US" sz="900" b="1" dirty="0" err="1"/>
              <a:t>Clerc</a:t>
            </a:r>
            <a:r>
              <a:rPr lang="en-US" sz="900" b="1" dirty="0"/>
              <a:t> (ACRI-ST)</a:t>
            </a:r>
          </a:p>
          <a:p>
            <a:r>
              <a:rPr lang="en-US" sz="900" dirty="0"/>
              <a:t>Catherine </a:t>
            </a:r>
            <a:r>
              <a:rPr lang="en-US" sz="900" dirty="0" err="1"/>
              <a:t>Bouzinac</a:t>
            </a:r>
            <a:r>
              <a:rPr lang="en-US" sz="900" dirty="0"/>
              <a:t> (CSSI)</a:t>
            </a:r>
          </a:p>
          <a:p>
            <a:r>
              <a:rPr lang="en-US" sz="900" dirty="0" err="1"/>
              <a:t>Dimitra</a:t>
            </a:r>
            <a:r>
              <a:rPr lang="en-US" sz="900" dirty="0"/>
              <a:t> </a:t>
            </a:r>
            <a:r>
              <a:rPr lang="en-US" sz="900" dirty="0" err="1"/>
              <a:t>Touli-Lebreton</a:t>
            </a:r>
            <a:r>
              <a:rPr lang="en-US" sz="900" dirty="0"/>
              <a:t> (ADS)</a:t>
            </a:r>
          </a:p>
          <a:p>
            <a:r>
              <a:rPr lang="en-US" sz="900" b="1" dirty="0"/>
              <a:t>Bruno </a:t>
            </a:r>
            <a:r>
              <a:rPr lang="en-US" sz="900" b="1" dirty="0" err="1"/>
              <a:t>Lafrance</a:t>
            </a:r>
            <a:r>
              <a:rPr lang="en-US" sz="900" b="1" dirty="0"/>
              <a:t> (CSSI)</a:t>
            </a:r>
          </a:p>
          <a:p>
            <a:r>
              <a:rPr lang="en-US" sz="900" dirty="0" err="1"/>
              <a:t>Stéphane</a:t>
            </a:r>
            <a:r>
              <a:rPr lang="en-US" sz="900" dirty="0"/>
              <a:t> </a:t>
            </a:r>
            <a:r>
              <a:rPr lang="en-US" sz="900" dirty="0" err="1"/>
              <a:t>Massera</a:t>
            </a:r>
            <a:r>
              <a:rPr lang="en-US" sz="900" dirty="0"/>
              <a:t> (IGN)</a:t>
            </a:r>
          </a:p>
          <a:p>
            <a:r>
              <a:rPr lang="en-US" sz="900" dirty="0"/>
              <a:t>Marion </a:t>
            </a:r>
            <a:r>
              <a:rPr lang="en-US" sz="900" dirty="0" err="1"/>
              <a:t>Neveu</a:t>
            </a:r>
            <a:r>
              <a:rPr lang="en-US" sz="900" dirty="0"/>
              <a:t> (TAS)</a:t>
            </a:r>
          </a:p>
          <a:p>
            <a:r>
              <a:rPr lang="en-US" sz="900" dirty="0" err="1"/>
              <a:t>Aude</a:t>
            </a:r>
            <a:r>
              <a:rPr lang="en-US" sz="900" dirty="0"/>
              <a:t> </a:t>
            </a:r>
            <a:r>
              <a:rPr lang="en-US" sz="900" dirty="0" err="1"/>
              <a:t>Espesset</a:t>
            </a:r>
            <a:r>
              <a:rPr lang="en-US" sz="900" dirty="0"/>
              <a:t> (TAS)</a:t>
            </a:r>
          </a:p>
          <a:p>
            <a:r>
              <a:rPr lang="en-US" sz="900" dirty="0" err="1"/>
              <a:t>Bahjat</a:t>
            </a:r>
            <a:r>
              <a:rPr lang="en-US" sz="900" dirty="0"/>
              <a:t> </a:t>
            </a:r>
            <a:r>
              <a:rPr lang="en-US" sz="900" dirty="0" err="1"/>
              <a:t>Alhammoud</a:t>
            </a:r>
            <a:r>
              <a:rPr lang="en-US" sz="900" dirty="0"/>
              <a:t> (ARGANS)</a:t>
            </a:r>
          </a:p>
          <a:p>
            <a:r>
              <a:rPr lang="en-US" sz="900" dirty="0" err="1"/>
              <a:t>Sébastien</a:t>
            </a:r>
            <a:r>
              <a:rPr lang="en-US" sz="900" dirty="0"/>
              <a:t> </a:t>
            </a:r>
            <a:r>
              <a:rPr lang="en-US" sz="900" dirty="0" err="1"/>
              <a:t>Harasse</a:t>
            </a:r>
            <a:r>
              <a:rPr lang="en-US" sz="900" dirty="0"/>
              <a:t> (CSSI)</a:t>
            </a:r>
          </a:p>
          <a:p>
            <a:endParaRPr lang="en-US" sz="900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 bwMode="auto">
          <a:xfrm>
            <a:off x="4474498" y="2772692"/>
            <a:ext cx="2170879" cy="195174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900" dirty="0"/>
              <a:t>Jan Jackson (ARGANS)</a:t>
            </a:r>
          </a:p>
          <a:p>
            <a:r>
              <a:rPr lang="en-US" sz="900" dirty="0" err="1"/>
              <a:t>Dimitra</a:t>
            </a:r>
            <a:r>
              <a:rPr lang="en-US" sz="900" dirty="0"/>
              <a:t> </a:t>
            </a:r>
            <a:r>
              <a:rPr lang="en-US" sz="900" dirty="0" err="1"/>
              <a:t>Tzigkari</a:t>
            </a:r>
            <a:r>
              <a:rPr lang="en-US" sz="900" dirty="0"/>
              <a:t> (ARGANS)</a:t>
            </a:r>
          </a:p>
          <a:p>
            <a:r>
              <a:rPr lang="en-US" sz="900" dirty="0"/>
              <a:t>Alejandro </a:t>
            </a:r>
            <a:r>
              <a:rPr lang="en-US" sz="900" dirty="0" err="1"/>
              <a:t>García</a:t>
            </a:r>
            <a:r>
              <a:rPr lang="en-US" sz="900" dirty="0"/>
              <a:t>-Soto (DEIMOS)</a:t>
            </a:r>
          </a:p>
          <a:p>
            <a:r>
              <a:rPr lang="en-US" sz="900" dirty="0"/>
              <a:t>David </a:t>
            </a:r>
            <a:r>
              <a:rPr lang="en-US" sz="900" dirty="0" err="1"/>
              <a:t>Ros</a:t>
            </a:r>
            <a:r>
              <a:rPr lang="en-US" sz="900" dirty="0"/>
              <a:t> (ACRI-ST)</a:t>
            </a:r>
          </a:p>
          <a:p>
            <a:r>
              <a:rPr lang="en-US" sz="900" dirty="0"/>
              <a:t>Françoise </a:t>
            </a:r>
            <a:r>
              <a:rPr lang="en-US" sz="900" dirty="0" err="1"/>
              <a:t>Viallefont</a:t>
            </a:r>
            <a:r>
              <a:rPr lang="en-US" sz="900" dirty="0"/>
              <a:t> (ONERA)</a:t>
            </a:r>
          </a:p>
          <a:p>
            <a:r>
              <a:rPr lang="en-US" sz="900" dirty="0" err="1"/>
              <a:t>Jérôme</a:t>
            </a:r>
            <a:r>
              <a:rPr lang="en-US" sz="900" dirty="0"/>
              <a:t> Louis (</a:t>
            </a:r>
            <a:r>
              <a:rPr lang="en-US" sz="900" dirty="0" err="1"/>
              <a:t>Telespazio</a:t>
            </a:r>
            <a:r>
              <a:rPr lang="en-US" sz="900" dirty="0"/>
              <a:t>)</a:t>
            </a:r>
          </a:p>
          <a:p>
            <a:r>
              <a:rPr lang="en-US" sz="900" dirty="0"/>
              <a:t>Vincent </a:t>
            </a:r>
            <a:r>
              <a:rPr lang="en-US" sz="900" dirty="0" err="1"/>
              <a:t>Debaecker</a:t>
            </a:r>
            <a:r>
              <a:rPr lang="en-US" sz="900" dirty="0"/>
              <a:t> (</a:t>
            </a:r>
            <a:r>
              <a:rPr lang="en-US" sz="900" dirty="0" err="1"/>
              <a:t>Telespazio</a:t>
            </a:r>
            <a:r>
              <a:rPr lang="en-US" sz="900" dirty="0"/>
              <a:t> F)</a:t>
            </a:r>
          </a:p>
          <a:p>
            <a:r>
              <a:rPr lang="en-US" sz="900" dirty="0" err="1"/>
              <a:t>Bringfried</a:t>
            </a:r>
            <a:r>
              <a:rPr lang="en-US" sz="900" dirty="0"/>
              <a:t> </a:t>
            </a:r>
            <a:r>
              <a:rPr lang="en-US" sz="900" dirty="0" err="1"/>
              <a:t>Pflug</a:t>
            </a:r>
            <a:r>
              <a:rPr lang="en-US" sz="900" dirty="0"/>
              <a:t> (DLR)</a:t>
            </a:r>
          </a:p>
          <a:p>
            <a:r>
              <a:rPr lang="en-US" sz="900" dirty="0"/>
              <a:t>Magdalena Main-</a:t>
            </a:r>
            <a:r>
              <a:rPr lang="en-US" sz="900" dirty="0" err="1"/>
              <a:t>Knorn</a:t>
            </a:r>
            <a:r>
              <a:rPr lang="en-US" sz="900" dirty="0"/>
              <a:t> (DLR)</a:t>
            </a:r>
          </a:p>
          <a:p>
            <a:r>
              <a:rPr lang="en-US" sz="900" dirty="0" err="1"/>
              <a:t>Uwe</a:t>
            </a:r>
            <a:r>
              <a:rPr lang="en-US" sz="900" dirty="0"/>
              <a:t> Müller-</a:t>
            </a:r>
            <a:r>
              <a:rPr lang="en-US" sz="900" dirty="0" err="1"/>
              <a:t>Wilm</a:t>
            </a:r>
            <a:r>
              <a:rPr lang="en-US" sz="900" dirty="0"/>
              <a:t> (</a:t>
            </a:r>
            <a:r>
              <a:rPr lang="en-US" sz="900" dirty="0" err="1"/>
              <a:t>Telespazio</a:t>
            </a:r>
            <a:r>
              <a:rPr lang="en-US" sz="900" dirty="0"/>
              <a:t> D)</a:t>
            </a:r>
          </a:p>
          <a:p>
            <a:endParaRPr lang="en-US" sz="900" dirty="0"/>
          </a:p>
        </p:txBody>
      </p:sp>
      <p:sp>
        <p:nvSpPr>
          <p:cNvPr id="21" name="Espace réservé du contenu 3"/>
          <p:cNvSpPr txBox="1">
            <a:spLocks/>
          </p:cNvSpPr>
          <p:nvPr/>
        </p:nvSpPr>
        <p:spPr bwMode="auto">
          <a:xfrm>
            <a:off x="6762754" y="2765101"/>
            <a:ext cx="2307167" cy="11993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900" dirty="0"/>
              <a:t>Vincent </a:t>
            </a:r>
            <a:r>
              <a:rPr lang="en-US" sz="900" dirty="0" err="1"/>
              <a:t>Lonjou</a:t>
            </a:r>
            <a:r>
              <a:rPr lang="en-US" sz="900" dirty="0"/>
              <a:t> (CNES)</a:t>
            </a:r>
          </a:p>
          <a:p>
            <a:r>
              <a:rPr lang="en-US" sz="900" dirty="0" err="1"/>
              <a:t>Florie</a:t>
            </a:r>
            <a:r>
              <a:rPr lang="en-US" sz="900" dirty="0"/>
              <a:t> </a:t>
            </a:r>
            <a:r>
              <a:rPr lang="en-US" sz="900" dirty="0" err="1"/>
              <a:t>Languille</a:t>
            </a:r>
            <a:r>
              <a:rPr lang="en-US" sz="900" dirty="0"/>
              <a:t> (CNES)</a:t>
            </a:r>
          </a:p>
          <a:p>
            <a:r>
              <a:rPr lang="en-US" sz="900" dirty="0" err="1"/>
              <a:t>Angélique</a:t>
            </a:r>
            <a:r>
              <a:rPr lang="en-US" sz="900" dirty="0"/>
              <a:t> </a:t>
            </a:r>
            <a:r>
              <a:rPr lang="en-US" sz="900" dirty="0" err="1"/>
              <a:t>Gaudel-Vacaresse</a:t>
            </a:r>
            <a:r>
              <a:rPr lang="en-US" sz="900" dirty="0"/>
              <a:t> (CNES)</a:t>
            </a:r>
          </a:p>
          <a:p>
            <a:r>
              <a:rPr lang="en-US" sz="900" dirty="0"/>
              <a:t>Jean-Louis Raynaud (CNES)</a:t>
            </a:r>
          </a:p>
          <a:p>
            <a:r>
              <a:rPr lang="en-US" sz="900" dirty="0"/>
              <a:t>Emmanuel </a:t>
            </a:r>
            <a:r>
              <a:rPr lang="en-US" sz="900" dirty="0" err="1"/>
              <a:t>Lourme</a:t>
            </a:r>
            <a:r>
              <a:rPr lang="en-US" sz="900" dirty="0"/>
              <a:t> (CNES)</a:t>
            </a:r>
          </a:p>
        </p:txBody>
      </p:sp>
    </p:spTree>
    <p:extLst>
      <p:ext uri="{BB962C8B-B14F-4D97-AF65-F5344CB8AC3E}">
        <p14:creationId xmlns:p14="http://schemas.microsoft.com/office/powerpoint/2010/main" val="1630690671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5989-F4E3-492D-8EF8-D586D6140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" y="-430887"/>
            <a:ext cx="7174846" cy="43088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S2 image of a glacier</a:t>
            </a:r>
          </a:p>
        </p:txBody>
      </p:sp>
      <p:pic>
        <p:nvPicPr>
          <p:cNvPr id="5" name="Picture 4" descr="Sentinel image of a glaci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Rectangle 1128"/>
          <p:cNvSpPr>
            <a:spLocks noChangeArrowheads="1"/>
          </p:cNvSpPr>
          <p:nvPr/>
        </p:nvSpPr>
        <p:spPr bwMode="auto">
          <a:xfrm>
            <a:off x="111760" y="4693919"/>
            <a:ext cx="3058160" cy="307777"/>
          </a:xfrm>
          <a:prstGeom prst="rect">
            <a:avLst/>
          </a:prstGeom>
          <a:solidFill>
            <a:schemeClr val="accent2">
              <a:lumMod val="90000"/>
              <a:alpha val="72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bg2"/>
                </a:solidFill>
                <a:ea typeface="ヒラギノ角ゴ ProN W3" charset="0"/>
                <a:cs typeface="ヒラギノ角ゴ ProN W3" charset="0"/>
              </a:rPr>
              <a:t>http://</a:t>
            </a:r>
            <a:r>
              <a:rPr lang="en-GB" sz="1400" dirty="0" err="1">
                <a:solidFill>
                  <a:schemeClr val="bg2"/>
                </a:solidFill>
                <a:ea typeface="ヒラギノ角ゴ ProN W3" charset="0"/>
                <a:cs typeface="ヒラギノ角ゴ ProN W3" charset="0"/>
              </a:rPr>
              <a:t>sentinels.copernicus.eu</a:t>
            </a:r>
            <a:endParaRPr lang="en-GB" sz="1400" dirty="0">
              <a:solidFill>
                <a:schemeClr val="bg2"/>
              </a:solidFill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54118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086" y="98350"/>
            <a:ext cx="7174846" cy="43088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8217" y="4168241"/>
            <a:ext cx="137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Band 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8217" y="4148802"/>
            <a:ext cx="277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B11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07999" y="732744"/>
            <a:ext cx="8026401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1028700" indent="-285750" eaLnBrk="0" hangingPunct="0">
              <a:defRPr sz="1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just">
              <a:spcBef>
                <a:spcPts val="1200"/>
              </a:spcBef>
              <a:spcAft>
                <a:spcPts val="300"/>
              </a:spcAft>
              <a:buFont typeface="Arial"/>
              <a:buChar char="•"/>
              <a:defRPr/>
            </a:pPr>
            <a:endParaRPr lang="en-US" sz="1600" dirty="0">
              <a:solidFill>
                <a:schemeClr val="bg2"/>
              </a:solidFill>
              <a:latin typeface="Verdana"/>
            </a:endParaRPr>
          </a:p>
          <a:p>
            <a:pPr algn="just">
              <a:spcBef>
                <a:spcPts val="120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bg2"/>
                </a:solidFill>
                <a:latin typeface="Verdana"/>
              </a:rPr>
              <a:t>Sentinel-2 Cal/Val Overview (Ferran Gascon)</a:t>
            </a:r>
          </a:p>
          <a:p>
            <a:pPr algn="just">
              <a:spcBef>
                <a:spcPts val="1200"/>
              </a:spcBef>
              <a:spcAft>
                <a:spcPts val="300"/>
              </a:spcAft>
              <a:buFont typeface="Arial"/>
              <a:buChar char="•"/>
              <a:defRPr/>
            </a:pPr>
            <a:endParaRPr lang="en-US" sz="1600" dirty="0">
              <a:solidFill>
                <a:schemeClr val="bg2"/>
              </a:solidFill>
              <a:latin typeface="Verdana"/>
            </a:endParaRPr>
          </a:p>
          <a:p>
            <a:pPr algn="just">
              <a:spcBef>
                <a:spcPts val="120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bg2"/>
                </a:solidFill>
                <a:latin typeface="Verdana"/>
              </a:rPr>
              <a:t>Sentinel-2 Radiometry Cal/Val (Bruno </a:t>
            </a:r>
            <a:r>
              <a:rPr lang="en-US" sz="1600" dirty="0" err="1">
                <a:solidFill>
                  <a:schemeClr val="bg2"/>
                </a:solidFill>
                <a:latin typeface="Verdana"/>
              </a:rPr>
              <a:t>Lafrance</a:t>
            </a:r>
            <a:r>
              <a:rPr lang="en-US" sz="1600" dirty="0">
                <a:solidFill>
                  <a:schemeClr val="bg2"/>
                </a:solidFill>
                <a:latin typeface="Verdana"/>
              </a:rPr>
              <a:t>)</a:t>
            </a:r>
            <a:endParaRPr lang="en-US" sz="1600" dirty="0">
              <a:solidFill>
                <a:schemeClr val="bg2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300"/>
              </a:spcAft>
              <a:defRPr/>
            </a:pPr>
            <a:endParaRPr lang="en-US" sz="1600" dirty="0">
              <a:solidFill>
                <a:schemeClr val="bg2"/>
              </a:solidFill>
              <a:latin typeface="Verdana"/>
            </a:endParaRPr>
          </a:p>
          <a:p>
            <a:pPr algn="just">
              <a:spcBef>
                <a:spcPts val="120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chemeClr val="bg2"/>
                </a:solidFill>
                <a:latin typeface="Verdana"/>
              </a:rPr>
              <a:t>Sentinel-2 Geometry Cal/Val (</a:t>
            </a:r>
            <a:r>
              <a:rPr lang="en-US" sz="1600" dirty="0" err="1">
                <a:solidFill>
                  <a:schemeClr val="bg2"/>
                </a:solidFill>
                <a:latin typeface="Verdana"/>
              </a:rPr>
              <a:t>Sébastien</a:t>
            </a:r>
            <a:r>
              <a:rPr lang="en-US" sz="1600" dirty="0">
                <a:solidFill>
                  <a:schemeClr val="bg2"/>
                </a:solidFill>
                <a:latin typeface="Verdana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Verdana"/>
              </a:rPr>
              <a:t>Clerc</a:t>
            </a:r>
            <a:r>
              <a:rPr lang="en-US" sz="1600" dirty="0">
                <a:solidFill>
                  <a:schemeClr val="bg2"/>
                </a:solidFill>
                <a:latin typeface="Verdana"/>
              </a:rPr>
              <a:t>)</a:t>
            </a:r>
          </a:p>
          <a:p>
            <a:pPr algn="just">
              <a:spcBef>
                <a:spcPts val="1200"/>
              </a:spcBef>
              <a:spcAft>
                <a:spcPts val="300"/>
              </a:spcAft>
              <a:buFont typeface="Arial"/>
              <a:buChar char="•"/>
              <a:defRPr/>
            </a:pPr>
            <a:endParaRPr lang="en-US" sz="1600" dirty="0">
              <a:solidFill>
                <a:schemeClr val="bg2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2512820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086" y="98350"/>
            <a:ext cx="7174846" cy="430887"/>
          </a:xfrm>
        </p:spPr>
        <p:txBody>
          <a:bodyPr/>
          <a:lstStyle/>
          <a:p>
            <a:r>
              <a:rPr lang="en-US" dirty="0"/>
              <a:t>Mission Status / Highlights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8217" y="4168241"/>
            <a:ext cx="137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Band 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8217" y="4148802"/>
            <a:ext cx="277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B11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8748000" cy="38232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GB" dirty="0"/>
              <a:t>Both Sentinel-2A and -2B operational.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GB" dirty="0"/>
              <a:t>Systematic coverage of Europe, Greenland and Africa every 5 days, and rest  of  the  World every 10 days.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GB" dirty="0"/>
              <a:t>Surface reflectance product (Level-2A) over Europe distributed since 2nd May 2017.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GB" dirty="0"/>
              <a:t>Completed reprocessing of Sentinel-2A commissioning phase products.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GB" dirty="0"/>
              <a:t>All products available through Copernicus Open Access Hub:</a:t>
            </a:r>
          </a:p>
          <a:p>
            <a:pPr marL="1095750" lvl="1" indent="-285750" algn="just">
              <a:lnSpc>
                <a:spcPct val="150000"/>
              </a:lnSpc>
              <a:buFont typeface="Courier New"/>
              <a:buChar char="o"/>
            </a:pPr>
            <a:r>
              <a:rPr lang="en-GB" dirty="0"/>
              <a:t> http://</a:t>
            </a:r>
            <a:r>
              <a:rPr lang="en-GB" dirty="0" err="1"/>
              <a:t>scihub.copernicus.eu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103751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98350"/>
            <a:ext cx="7174846" cy="430887"/>
          </a:xfrm>
        </p:spPr>
        <p:txBody>
          <a:bodyPr/>
          <a:lstStyle/>
          <a:p>
            <a:r>
              <a:rPr lang="en-US" dirty="0"/>
              <a:t>Mission Status / Revisit</a:t>
            </a:r>
          </a:p>
        </p:txBody>
      </p:sp>
      <p:pic>
        <p:nvPicPr>
          <p:cNvPr id="5" name="Picture 4" descr="Sentinel 2 mission status/ revis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682676"/>
            <a:ext cx="8412480" cy="393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8358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98350"/>
            <a:ext cx="7174846" cy="430887"/>
          </a:xfrm>
        </p:spPr>
        <p:txBody>
          <a:bodyPr/>
          <a:lstStyle/>
          <a:p>
            <a:r>
              <a:rPr lang="en-US" dirty="0"/>
              <a:t>Mission Status / Surface Reflectance</a:t>
            </a:r>
          </a:p>
        </p:txBody>
      </p:sp>
      <p:pic>
        <p:nvPicPr>
          <p:cNvPr id="4" name="Picture 3" descr="Sentinel 2 Mission Status Surface Reflecta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134" y="761999"/>
            <a:ext cx="5547145" cy="34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96093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086" y="98350"/>
            <a:ext cx="7174846" cy="430887"/>
          </a:xfrm>
        </p:spPr>
        <p:txBody>
          <a:bodyPr/>
          <a:lstStyle/>
          <a:p>
            <a:r>
              <a:rPr lang="en-US" dirty="0"/>
              <a:t>Mission Status / Next Steps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8217" y="4168241"/>
            <a:ext cx="137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Band 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8217" y="4148802"/>
            <a:ext cx="277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B11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8748000" cy="3823200"/>
          </a:xfrm>
        </p:spPr>
        <p:txBody>
          <a:bodyPr/>
          <a:lstStyle/>
          <a:p>
            <a:pPr>
              <a:lnSpc>
                <a:spcPct val="200000"/>
              </a:lnSpc>
              <a:buFont typeface="Arial"/>
              <a:buChar char="•"/>
            </a:pPr>
            <a:r>
              <a:rPr lang="en-GB" dirty="0"/>
              <a:t>Q4 2017: Global 5-day revisit using 4th ground station (Inuvik, Canada) and/or EDRS (European Data Relay System).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GB" dirty="0"/>
              <a:t>29-31 January 2018: 2nd Sentinel-2 Validation Team Meeting.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GB" dirty="0"/>
              <a:t>2018: Completion of the conversion of Sentinel-2 archive into new tile format.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GB" dirty="0"/>
              <a:t>2018: Operational Level-2A global production.</a:t>
            </a:r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en-GB" dirty="0"/>
              <a:t>2019: Start reprocessing of all archived data (~5PB) with geometry-refining (using GRI) and operational L2A processor.</a:t>
            </a:r>
          </a:p>
          <a:p>
            <a:pPr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655423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086" y="98350"/>
            <a:ext cx="7174846" cy="430887"/>
          </a:xfrm>
        </p:spPr>
        <p:txBody>
          <a:bodyPr/>
          <a:lstStyle/>
          <a:p>
            <a:r>
              <a:rPr lang="en-US" dirty="0"/>
              <a:t>Data Quality / Products Evolution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8217" y="4168241"/>
            <a:ext cx="137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Band 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8217" y="4148802"/>
            <a:ext cx="277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B11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8748000" cy="3823200"/>
          </a:xfrm>
        </p:spPr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GB" dirty="0"/>
              <a:t>October 2017: New Processing Baseline 02.06 since end of October. Change of naming convention (product discriminator).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endParaRPr lang="en-GB"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GB" dirty="0"/>
              <a:t>2018: Start of the geometry-refined production using GRI (Global Reference Image) to reach multi-temporal registration of 0.3 pixels CE95.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GB" dirty="0"/>
              <a:t>2018: Usage of better DEM to improve </a:t>
            </a:r>
            <a:r>
              <a:rPr lang="en-GB" dirty="0" err="1"/>
              <a:t>geolocation</a:t>
            </a:r>
            <a:r>
              <a:rPr lang="en-GB" dirty="0"/>
              <a:t> over mountainous regions.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GB" dirty="0"/>
              <a:t>2018: Masks in raster format.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endParaRPr lang="en-GB" dirty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GB" dirty="0"/>
              <a:t>Under assessment: Offset on </a:t>
            </a:r>
            <a:r>
              <a:rPr lang="en-GB" dirty="0" err="1"/>
              <a:t>reflectances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762585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/>
              <a:t>Data Quality / Last Year Events</a:t>
            </a:r>
          </a:p>
        </p:txBody>
      </p:sp>
      <p:grpSp>
        <p:nvGrpSpPr>
          <p:cNvPr id="3" name="Group 2" descr="S2A Routine Operations"/>
          <p:cNvGrpSpPr/>
          <p:nvPr/>
        </p:nvGrpSpPr>
        <p:grpSpPr>
          <a:xfrm>
            <a:off x="0" y="1134944"/>
            <a:ext cx="9052559" cy="395163"/>
            <a:chOff x="227660" y="1702322"/>
            <a:chExt cx="3753993" cy="395163"/>
          </a:xfrm>
        </p:grpSpPr>
        <p:sp>
          <p:nvSpPr>
            <p:cNvPr id="43" name="Pentagon 42"/>
            <p:cNvSpPr/>
            <p:nvPr/>
          </p:nvSpPr>
          <p:spPr>
            <a:xfrm>
              <a:off x="227660" y="1702322"/>
              <a:ext cx="3753993" cy="395163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bg2"/>
                </a:solidFill>
                <a:latin typeface="Verdana"/>
                <a:cs typeface="Verdan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3731" y="1702322"/>
              <a:ext cx="339654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bg2"/>
                  </a:solidFill>
                  <a:latin typeface="Verdana"/>
                  <a:cs typeface="Verdana"/>
                </a:rPr>
                <a:t>S2A Routine Operations</a:t>
              </a:r>
            </a:p>
          </p:txBody>
        </p:sp>
      </p:grpSp>
      <p:cxnSp>
        <p:nvCxnSpPr>
          <p:cNvPr id="34" name="Straight Connector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430001" y="2110600"/>
            <a:ext cx="0" cy="1778853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Pentagon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1120" y="2020333"/>
            <a:ext cx="2621280" cy="39516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bg2"/>
              </a:solidFill>
              <a:latin typeface="Verdana"/>
              <a:cs typeface="Verdana"/>
            </a:endParaRPr>
          </a:p>
        </p:txBody>
      </p:sp>
      <p:cxnSp>
        <p:nvCxnSpPr>
          <p:cNvPr id="33" name="Straight Connector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510692" y="2139462"/>
            <a:ext cx="19148" cy="1751818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Pentagon 53"/>
          <p:cNvSpPr/>
          <p:nvPr/>
        </p:nvSpPr>
        <p:spPr>
          <a:xfrm>
            <a:off x="0" y="2919878"/>
            <a:ext cx="3901439" cy="280698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/>
                </a:solidFill>
                <a:latin typeface="Verdana"/>
                <a:cs typeface="Verdana"/>
              </a:rPr>
              <a:t>S2A  02.04</a:t>
            </a:r>
          </a:p>
        </p:txBody>
      </p:sp>
      <p:cxnSp>
        <p:nvCxnSpPr>
          <p:cNvPr id="46" name="Straight Arrow Connector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0" y="3907692"/>
            <a:ext cx="9056077" cy="1953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9106" y="3943163"/>
            <a:ext cx="1141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15 Jun 17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753327" y="3928192"/>
            <a:ext cx="129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7 Mar 17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S2B Launch</a:t>
            </a:r>
          </a:p>
        </p:txBody>
      </p:sp>
      <p:sp>
        <p:nvSpPr>
          <p:cNvPr id="31" name="Pentagon 30"/>
          <p:cNvSpPr/>
          <p:nvPr/>
        </p:nvSpPr>
        <p:spPr>
          <a:xfrm>
            <a:off x="3904215" y="2922942"/>
            <a:ext cx="3593865" cy="280698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/>
                </a:solidFill>
                <a:latin typeface="Verdana"/>
                <a:cs typeface="Verdana"/>
              </a:rPr>
              <a:t>S2A  02.05</a:t>
            </a:r>
          </a:p>
        </p:txBody>
      </p:sp>
      <p:cxnSp>
        <p:nvCxnSpPr>
          <p:cNvPr id="38" name="Straight Connector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3895595" y="2930769"/>
            <a:ext cx="2328" cy="968844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62127" y="3920321"/>
            <a:ext cx="1280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19 Apr 17</a:t>
            </a:r>
          </a:p>
        </p:txBody>
      </p:sp>
      <p:sp>
        <p:nvSpPr>
          <p:cNvPr id="36" name="Pentagon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0447" y="2019467"/>
            <a:ext cx="3898399" cy="395163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64" name="Pentagon 63"/>
          <p:cNvSpPr/>
          <p:nvPr/>
        </p:nvSpPr>
        <p:spPr>
          <a:xfrm>
            <a:off x="5122574" y="3387405"/>
            <a:ext cx="2375506" cy="280698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/>
                </a:solidFill>
                <a:latin typeface="Verdana"/>
                <a:cs typeface="Verdana"/>
              </a:rPr>
              <a:t>S2B  02.05</a:t>
            </a:r>
          </a:p>
        </p:txBody>
      </p:sp>
      <p:cxnSp>
        <p:nvCxnSpPr>
          <p:cNvPr id="65" name="Straight Connector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119905" y="3124033"/>
            <a:ext cx="0" cy="786855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508001" y="3916947"/>
            <a:ext cx="1280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30 May 17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70373" y="644533"/>
            <a:ext cx="1494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2"/>
                </a:solidFill>
                <a:latin typeface="Verdana"/>
                <a:cs typeface="Verdana"/>
              </a:rPr>
              <a:t>Decontamination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2"/>
                </a:solidFill>
                <a:latin typeface="Verdana"/>
                <a:cs typeface="Verdana"/>
              </a:rPr>
              <a:t>Jan 2017</a:t>
            </a:r>
            <a:endParaRPr lang="en-US" sz="12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14" name="Pentagon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375592" y="1187828"/>
            <a:ext cx="480900" cy="203656"/>
          </a:xfrm>
          <a:prstGeom prst="homePlate">
            <a:avLst/>
          </a:prstGeom>
          <a:solidFill>
            <a:srgbClr val="D010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72" name="Pentagon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890936" y="2101659"/>
            <a:ext cx="480900" cy="203656"/>
          </a:xfrm>
          <a:prstGeom prst="homePlate">
            <a:avLst/>
          </a:prstGeom>
          <a:solidFill>
            <a:srgbClr val="D010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4710" y="2097619"/>
            <a:ext cx="3674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/>
                </a:solidFill>
                <a:latin typeface="Verdana"/>
                <a:cs typeface="Verdana"/>
              </a:rPr>
              <a:t>S2B Commissioning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369508" y="1561941"/>
            <a:ext cx="1494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2"/>
                </a:solidFill>
                <a:latin typeface="Verdana"/>
                <a:cs typeface="Verdana"/>
              </a:rPr>
              <a:t>Decontamination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2"/>
                </a:solidFill>
                <a:latin typeface="Verdana"/>
                <a:cs typeface="Verdana"/>
              </a:rPr>
              <a:t>May 2017</a:t>
            </a:r>
            <a:endParaRPr lang="en-US" sz="12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cxnSp>
        <p:nvCxnSpPr>
          <p:cNvPr id="77" name="Straight Connector 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22308" y="2930769"/>
            <a:ext cx="411" cy="997919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467232" y="2075487"/>
            <a:ext cx="2189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/>
                </a:solidFill>
                <a:latin typeface="Verdana"/>
                <a:cs typeface="Verdana"/>
              </a:rPr>
              <a:t>S2B  Routine Ops</a:t>
            </a:r>
          </a:p>
        </p:txBody>
      </p:sp>
      <p:sp>
        <p:nvSpPr>
          <p:cNvPr id="80" name="Pentagon 79"/>
          <p:cNvSpPr/>
          <p:nvPr/>
        </p:nvSpPr>
        <p:spPr>
          <a:xfrm>
            <a:off x="2520767" y="3389965"/>
            <a:ext cx="2601807" cy="278138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/>
                </a:solidFill>
                <a:latin typeface="Verdana"/>
                <a:cs typeface="Verdana"/>
              </a:rPr>
              <a:t>S2B  01.01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7231" y="3947667"/>
            <a:ext cx="151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6 Dec 16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Compact </a:t>
            </a:r>
          </a:p>
          <a:p>
            <a:pPr algn="ctr"/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naming</a:t>
            </a:r>
          </a:p>
        </p:txBody>
      </p:sp>
      <p:cxnSp>
        <p:nvCxnSpPr>
          <p:cNvPr id="39" name="Straight Connector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8728" y="1569182"/>
            <a:ext cx="964" cy="234828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Pentagon 39"/>
          <p:cNvSpPr/>
          <p:nvPr/>
        </p:nvSpPr>
        <p:spPr>
          <a:xfrm>
            <a:off x="7518400" y="3387405"/>
            <a:ext cx="1547446" cy="280698"/>
          </a:xfrm>
          <a:prstGeom prst="homePlat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/>
                </a:solidFill>
                <a:latin typeface="Verdana"/>
                <a:cs typeface="Verdana"/>
              </a:rPr>
              <a:t>S2B  02.06</a:t>
            </a:r>
          </a:p>
        </p:txBody>
      </p:sp>
      <p:sp>
        <p:nvSpPr>
          <p:cNvPr id="42" name="Pentagon 41"/>
          <p:cNvSpPr/>
          <p:nvPr/>
        </p:nvSpPr>
        <p:spPr>
          <a:xfrm>
            <a:off x="7518400" y="2920045"/>
            <a:ext cx="1527908" cy="280698"/>
          </a:xfrm>
          <a:prstGeom prst="homePlat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/>
                </a:solidFill>
                <a:latin typeface="Verdana"/>
                <a:cs typeface="Verdana"/>
              </a:rPr>
              <a:t>S2A 02.06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56561" y="3937267"/>
            <a:ext cx="1280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2"/>
                </a:solidFill>
                <a:latin typeface="Verdana"/>
                <a:cs typeface="Verdana"/>
              </a:rPr>
              <a:t>23 Oct 17</a:t>
            </a:r>
          </a:p>
        </p:txBody>
      </p:sp>
      <p:sp>
        <p:nvSpPr>
          <p:cNvPr id="47" name="Pentagon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432456" y="2111428"/>
            <a:ext cx="480900" cy="203656"/>
          </a:xfrm>
          <a:prstGeom prst="homePlate">
            <a:avLst/>
          </a:prstGeom>
          <a:solidFill>
            <a:srgbClr val="D010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00462" y="1562332"/>
            <a:ext cx="1543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2"/>
                </a:solidFill>
                <a:latin typeface="Verdana"/>
                <a:cs typeface="Verdana"/>
              </a:rPr>
              <a:t>Decontamination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2"/>
                </a:solidFill>
                <a:latin typeface="Verdana"/>
                <a:cs typeface="Verdana"/>
              </a:rPr>
              <a:t>Nov 2017</a:t>
            </a:r>
            <a:endParaRPr lang="en-US" sz="12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49" name="Pentagon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6526712" y="1187828"/>
            <a:ext cx="480900" cy="203656"/>
          </a:xfrm>
          <a:prstGeom prst="homePlate">
            <a:avLst/>
          </a:prstGeom>
          <a:solidFill>
            <a:srgbClr val="D010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70693" y="634373"/>
            <a:ext cx="1494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2"/>
                </a:solidFill>
                <a:latin typeface="Verdana"/>
                <a:cs typeface="Verdana"/>
              </a:rPr>
              <a:t>Decontamination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2"/>
                </a:solidFill>
                <a:latin typeface="Verdana"/>
                <a:cs typeface="Verdana"/>
              </a:rPr>
              <a:t>Jul 2017</a:t>
            </a:r>
            <a:endParaRPr lang="en-US" sz="12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39125297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086" y="98350"/>
            <a:ext cx="7174846" cy="430887"/>
          </a:xfrm>
        </p:spPr>
        <p:txBody>
          <a:bodyPr/>
          <a:lstStyle/>
          <a:p>
            <a:r>
              <a:rPr lang="en-US" dirty="0"/>
              <a:t>Data Quality / L1C Product Performances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8217" y="4168241"/>
            <a:ext cx="137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Band 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8217" y="4148802"/>
            <a:ext cx="277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B11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8748000" cy="3823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GB" dirty="0"/>
              <a:t>Next two presentations...</a:t>
            </a:r>
          </a:p>
          <a:p>
            <a:pPr>
              <a:buFont typeface="Arial"/>
              <a:buChar char="•"/>
            </a:pPr>
            <a:endParaRPr lang="en-GB" dirty="0"/>
          </a:p>
          <a:p>
            <a:pPr>
              <a:buFont typeface="Arial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8" name="Picture 7" descr="Sentinel 2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1" y="1284655"/>
            <a:ext cx="5617307" cy="315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19050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ESA Mac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Masque-PowerpointCNES_2pages">
  <a:themeElements>
    <a:clrScheme name="CN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191"/>
      </a:accent1>
      <a:accent2>
        <a:srgbClr val="EC740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xte">
  <a:themeElements>
    <a:clrScheme name="CN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191"/>
      </a:accent1>
      <a:accent2>
        <a:srgbClr val="EC740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f2760952-b3bb-408f-ace6-eb1e07642b86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Mac Presentation 16-9.potx</Template>
  <TotalTime>23382</TotalTime>
  <Words>632</Words>
  <Application>Microsoft Office PowerPoint</Application>
  <PresentationFormat>On-screen Show (16:9)</PresentationFormat>
  <Paragraphs>117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Courier New</vt:lpstr>
      <vt:lpstr>Verdana</vt:lpstr>
      <vt:lpstr>Wingdings</vt:lpstr>
      <vt:lpstr>Wingdings 2</vt:lpstr>
      <vt:lpstr>ESA Mac Presentation 16-9</vt:lpstr>
      <vt:lpstr>Masque-PowerpointCNES_2pages</vt:lpstr>
      <vt:lpstr>Texte</vt:lpstr>
      <vt:lpstr>S2 Cal/Val Overview</vt:lpstr>
      <vt:lpstr>Outline</vt:lpstr>
      <vt:lpstr>Mission Status / Highlights</vt:lpstr>
      <vt:lpstr>Mission Status / Revisit</vt:lpstr>
      <vt:lpstr>Mission Status / Surface Reflectance</vt:lpstr>
      <vt:lpstr>Mission Status / Next Steps</vt:lpstr>
      <vt:lpstr>Data Quality / Products Evolution</vt:lpstr>
      <vt:lpstr>Data Quality / Last Year Events</vt:lpstr>
      <vt:lpstr>Data Quality / L1C Product Performances</vt:lpstr>
      <vt:lpstr>Data Quality / The Team</vt:lpstr>
      <vt:lpstr>S2 image of a glacier</vt:lpstr>
    </vt:vector>
  </TitlesOfParts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template</dc:title>
  <dc:subject>ESA template</dc:subject>
  <dc:creator>F. Gascon</dc:creator>
  <cp:lastModifiedBy>Owen, Linda (Contractor)</cp:lastModifiedBy>
  <cp:revision>1252</cp:revision>
  <cp:lastPrinted>2008-08-26T16:26:23Z</cp:lastPrinted>
  <dcterms:created xsi:type="dcterms:W3CDTF">2009-03-03T09:28:14Z</dcterms:created>
  <dcterms:modified xsi:type="dcterms:W3CDTF">2021-02-12T21:20:24Z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