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20"/>
  </p:notesMasterIdLst>
  <p:sldIdLst>
    <p:sldId id="264" r:id="rId3"/>
    <p:sldId id="27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1" r:id="rId14"/>
    <p:sldId id="275" r:id="rId15"/>
    <p:sldId id="276" r:id="rId16"/>
    <p:sldId id="279" r:id="rId17"/>
    <p:sldId id="277" r:id="rId18"/>
    <p:sldId id="28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 autoAdjust="0"/>
    <p:restoredTop sz="95078" autoAdjust="0"/>
  </p:normalViewPr>
  <p:slideViewPr>
    <p:cSldViewPr snapToGrid="0" snapToObjects="1">
      <p:cViewPr varScale="1">
        <p:scale>
          <a:sx n="105" d="100"/>
          <a:sy n="105" d="100"/>
        </p:scale>
        <p:origin x="638" y="749"/>
      </p:cViewPr>
      <p:guideLst/>
    </p:cSldViewPr>
  </p:slideViewPr>
  <p:outlineViewPr>
    <p:cViewPr>
      <p:scale>
        <a:sx n="33" d="100"/>
        <a:sy n="33" d="100"/>
      </p:scale>
      <p:origin x="0" y="-6811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599" y="1997588"/>
            <a:ext cx="8686801" cy="2386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itchFamily="2" charset="2"/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/>
              <a:t>Date</a:t>
            </a:r>
          </a:p>
          <a:p>
            <a:r>
              <a:rPr lang="en-US" sz="2400" dirty="0"/>
              <a:t>Presented By:</a:t>
            </a:r>
          </a:p>
          <a:p>
            <a:endParaRPr lang="en-US" dirty="0"/>
          </a:p>
          <a:p>
            <a:r>
              <a:rPr lang="en-US" sz="2400" dirty="0"/>
              <a:t>Name</a:t>
            </a:r>
          </a:p>
          <a:p>
            <a:r>
              <a:rPr lang="en-US" dirty="0"/>
              <a:t>Position, Organization</a:t>
            </a:r>
          </a:p>
          <a:p>
            <a:r>
              <a:rPr lang="en-US" dirty="0"/>
              <a:t>Email, Phone #</a:t>
            </a:r>
          </a:p>
        </p:txBody>
      </p:sp>
      <p:sp>
        <p:nvSpPr>
          <p:cNvPr id="4" name="Tit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28599" y="1054100"/>
            <a:ext cx="8686801" cy="80378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4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4562520"/>
            <a:ext cx="1562099" cy="571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9144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  <p15:guide id="3" pos="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622"/>
            <a:ext cx="9144000" cy="688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56651"/>
            <a:ext cx="8686800" cy="63976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796413"/>
            <a:ext cx="8686800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1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599" y="973394"/>
            <a:ext cx="8686801" cy="3218122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buFont typeface="Arial" charset="0"/>
              <a:buChar char="•"/>
              <a:defRPr sz="2400" b="1" i="0" baseline="0">
                <a:latin typeface="Arial" charset="0"/>
                <a:ea typeface="Arial" charset="0"/>
                <a:cs typeface="Arial" charset="0"/>
              </a:defRPr>
            </a:lvl1pPr>
            <a:lvl3pPr marL="1257300" indent="-342900">
              <a:buFont typeface="Arial" charset="0"/>
              <a:buChar char="•"/>
              <a:defRPr/>
            </a:lvl3pPr>
          </a:lstStyle>
          <a:p>
            <a:r>
              <a:rPr lang="en-US" dirty="0"/>
              <a:t>Bullet 1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60973" y="4724102"/>
            <a:ext cx="54077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Font typeface="Arial" charset="0"/>
              <a:buNone/>
            </a:pPr>
            <a:fld id="{B52AD97E-B368-4B44-8F72-BB483235256D}" type="slidenum">
              <a:rPr lang="en-US" sz="1000" b="0" i="0" smtClean="0">
                <a:latin typeface="Arial" charset="0"/>
                <a:ea typeface="Arial" charset="0"/>
                <a:cs typeface="Arial" charset="0"/>
              </a:rPr>
              <a:pPr marL="0" indent="0" algn="ctr">
                <a:buFont typeface="Arial" charset="0"/>
                <a:buNone/>
              </a:pPr>
              <a:t>‹#›</a:t>
            </a:fld>
            <a:endParaRPr lang="en-US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38471"/>
            <a:ext cx="843886" cy="2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667000"/>
            <a:ext cx="8534400" cy="463154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600200"/>
            <a:ext cx="8534400" cy="85725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638"/>
            <a:ext cx="9184005" cy="69186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195730" y="4798067"/>
            <a:ext cx="482951" cy="1154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defTabSz="685800">
              <a:buFont typeface="Arial" charset="0"/>
              <a:buNone/>
            </a:pPr>
            <a:fld id="{B52AD97E-B368-4B44-8F72-BB483235256D}" type="slidenum">
              <a:rPr lang="en-US" sz="750" smtClean="0">
                <a:solidFill>
                  <a:srgbClr val="000000"/>
                </a:solidFill>
                <a:ea typeface="Arial" charset="0"/>
                <a:cs typeface="Arial" charset="0"/>
              </a:rPr>
              <a:pPr algn="ctr" defTabSz="685800">
                <a:buFont typeface="Arial" charset="0"/>
                <a:buNone/>
              </a:pPr>
              <a:t>‹#›</a:t>
            </a:fld>
            <a:endParaRPr lang="en-US" sz="75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4703801"/>
            <a:ext cx="847579" cy="2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748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1933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4455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7910" y="823913"/>
            <a:ext cx="4065984" cy="3498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52950" y="823913"/>
            <a:ext cx="3729038" cy="3498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548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3856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638"/>
            <a:ext cx="9184005" cy="691862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57250"/>
            <a:ext cx="8382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3350"/>
            <a:ext cx="8382000" cy="49768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6576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457200" y="742950"/>
            <a:ext cx="7772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95730" y="4798067"/>
            <a:ext cx="482951" cy="1154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defTabSz="685800">
              <a:buFont typeface="Arial" charset="0"/>
              <a:buNone/>
            </a:pPr>
            <a:fld id="{B52AD97E-B368-4B44-8F72-BB483235256D}" type="slidenum">
              <a:rPr lang="en-US" sz="750" smtClean="0">
                <a:solidFill>
                  <a:srgbClr val="000000"/>
                </a:solidFill>
                <a:ea typeface="Arial" charset="0"/>
                <a:cs typeface="Arial" charset="0"/>
              </a:rPr>
              <a:pPr algn="ctr" defTabSz="685800">
                <a:buFont typeface="Arial" charset="0"/>
                <a:buNone/>
              </a:pPr>
              <a:t>‹#›</a:t>
            </a:fld>
            <a:endParaRPr lang="en-US" sz="75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4703801"/>
            <a:ext cx="847579" cy="2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transition/>
  <p:txStyles>
    <p:titleStyle>
      <a:lvl1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13122" indent="-213122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678090"/>
        </a:buClr>
        <a:buSzPct val="70000"/>
        <a:buFont typeface="Wingdings" pitchFamily="2" charset="2"/>
        <a:buChar char="u"/>
        <a:defRPr sz="165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678090"/>
        </a:buClr>
        <a:buSzPct val="70000"/>
        <a:buFont typeface="Wingdings" pitchFamily="2" charset="2"/>
        <a:buChar char="u"/>
        <a:defRPr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ECCOE</a:t>
            </a:r>
            <a:r>
              <a:rPr lang="en-US" baseline="0" dirty="0"/>
              <a:t> workshop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65000"/>
              </a:lnSpc>
            </a:pPr>
            <a:r>
              <a:rPr lang="en-US" sz="2800" dirty="0"/>
              <a:t>Date</a:t>
            </a:r>
          </a:p>
          <a:p>
            <a:pPr>
              <a:lnSpc>
                <a:spcPct val="65000"/>
              </a:lnSpc>
            </a:pPr>
            <a:endParaRPr lang="en-US" sz="1200" dirty="0"/>
          </a:p>
          <a:p>
            <a:pPr>
              <a:lnSpc>
                <a:spcPct val="65000"/>
              </a:lnSpc>
            </a:pPr>
            <a:r>
              <a:rPr lang="en-US" sz="2400" dirty="0"/>
              <a:t>Presented By:</a:t>
            </a:r>
          </a:p>
          <a:p>
            <a:pPr>
              <a:lnSpc>
                <a:spcPct val="65000"/>
              </a:lnSpc>
            </a:pPr>
            <a:endParaRPr lang="en-US" sz="1200" dirty="0"/>
          </a:p>
          <a:p>
            <a:r>
              <a:rPr lang="en-US" sz="2400" dirty="0"/>
              <a:t>Name</a:t>
            </a:r>
          </a:p>
          <a:p>
            <a:pPr>
              <a:spcBef>
                <a:spcPct val="10000"/>
              </a:spcBef>
            </a:pPr>
            <a:r>
              <a:rPr lang="en-US" dirty="0"/>
              <a:t>Position, Organization</a:t>
            </a:r>
          </a:p>
          <a:p>
            <a:pPr>
              <a:spcBef>
                <a:spcPct val="10000"/>
              </a:spcBef>
            </a:pPr>
            <a:r>
              <a:rPr lang="en-US" u="sng" dirty="0">
                <a:solidFill>
                  <a:schemeClr val="hlink"/>
                </a:solidFill>
              </a:rPr>
              <a:t>Email</a:t>
            </a:r>
            <a:r>
              <a:rPr lang="en-US" dirty="0"/>
              <a:t>, Phone #</a:t>
            </a:r>
          </a:p>
          <a:p>
            <a:endParaRPr lang="en-US" dirty="0"/>
          </a:p>
        </p:txBody>
      </p:sp>
      <p:pic>
        <p:nvPicPr>
          <p:cNvPr id="4" name="Picture 3" descr="EROS CalVal Center of Excellence (ECCOE)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7485"/>
            <a:ext cx="9144000" cy="2013177"/>
          </a:xfrm>
          <a:prstGeom prst="rect">
            <a:avLst/>
          </a:prstGeom>
        </p:spPr>
      </p:pic>
      <p:pic>
        <p:nvPicPr>
          <p:cNvPr id="5" name="Picture 4" descr="PECORA 20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0662"/>
            <a:ext cx="9144000" cy="2172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7266" y="4294496"/>
            <a:ext cx="5658134" cy="6771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What is this all about?</a:t>
            </a:r>
          </a:p>
        </p:txBody>
      </p:sp>
    </p:spTree>
    <p:extLst>
      <p:ext uri="{BB962C8B-B14F-4D97-AF65-F5344CB8AC3E}">
        <p14:creationId xmlns:p14="http://schemas.microsoft.com/office/powerpoint/2010/main" val="13181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6" grpId="2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Workshop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88"/>
          <a:stretch/>
        </p:blipFill>
        <p:spPr>
          <a:xfrm>
            <a:off x="1334553" y="0"/>
            <a:ext cx="5870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4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08B8-0C83-4981-9166-5E7BD3FFF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</a:t>
            </a:r>
            <a:r>
              <a:rPr lang="en-US" baseline="0" dirty="0"/>
              <a:t> Workshop</a:t>
            </a:r>
            <a:endParaRPr lang="en-US" dirty="0"/>
          </a:p>
        </p:txBody>
      </p:sp>
      <p:pic>
        <p:nvPicPr>
          <p:cNvPr id="5" name="Picture 4" descr="ECCOE WORKSHOP AGEN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ECCOE WORKSHOP AGEN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48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6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Workshop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88"/>
          <a:stretch/>
        </p:blipFill>
        <p:spPr>
          <a:xfrm>
            <a:off x="1334553" y="0"/>
            <a:ext cx="5870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1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DA955B-7467-4234-AACB-746474BF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Workshop</a:t>
            </a:r>
          </a:p>
        </p:txBody>
      </p:sp>
      <p:pic>
        <p:nvPicPr>
          <p:cNvPr id="5" name="Picture 4" descr="KEY QUESTIONS OF THE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KEY QUESTIONS OF THE WORKSHO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987" y="1192303"/>
            <a:ext cx="5441529" cy="375487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Key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well do we know the radiometric and geometric calibration of Landsat 8 OLI and Sentinel 2ab?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well do we know the cross-calibration between these sensors?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does the cross-calibration of these sensors affect interoperability of the data products derived from them?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What are our recommendations for future calibration efforts to improve the interoperability of data and data products?</a:t>
            </a:r>
          </a:p>
        </p:txBody>
      </p:sp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2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82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11788-DA18-4D61-9E00-CA1E9ED8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639762"/>
            <a:ext cx="8686800" cy="639762"/>
          </a:xfrm>
        </p:spPr>
        <p:txBody>
          <a:bodyPr lIns="0" tIns="0" rIns="0" bIns="0" anchor="b"/>
          <a:lstStyle/>
          <a:p>
            <a:r>
              <a:rPr lang="en-US" dirty="0"/>
              <a:t>ECCOE Workshop</a:t>
            </a:r>
          </a:p>
        </p:txBody>
      </p:sp>
      <p:pic>
        <p:nvPicPr>
          <p:cNvPr id="5" name="Picture 4" descr="CHARGE TO THE PANEL MEMBERS OF THE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HARGE TO THE PANEL MEMBERS OF THE WORKSHO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987" y="1178857"/>
            <a:ext cx="5441529" cy="38779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Charge to the Panel Members:</a:t>
            </a:r>
            <a:endParaRPr lang="en-US" sz="2400" dirty="0"/>
          </a:p>
          <a:p>
            <a:pPr marL="457200" indent="-457200" fontAlgn="ctr">
              <a:buFont typeface="+mj-lt"/>
              <a:buAutoNum type="arabicPeriod"/>
            </a:pPr>
            <a:r>
              <a:rPr lang="en-US" sz="1900" dirty="0"/>
              <a:t>Please carefully review the Concept, Key Questions, Agenda, and Outcomes for the workshop.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dirty="0"/>
              <a:t>Prepare a 25 minute presentation that addresses your specific area of expertise and addresses the  key questions of the workshop.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dirty="0"/>
              <a:t>Be ready to discuss key aspects of cross-calibration of Landsat and Sentinel 2 as they relate to data interoperability.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dirty="0"/>
              <a:t>Prior to the meeting, consider specific recommendations that you'd like to see come out of this workshop.</a:t>
            </a:r>
          </a:p>
        </p:txBody>
      </p:sp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2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4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5CB84E1-B25B-442F-84C7-F90443F5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639762"/>
            <a:ext cx="8686800" cy="639762"/>
          </a:xfrm>
        </p:spPr>
        <p:txBody>
          <a:bodyPr lIns="0" tIns="0" rIns="0" bIns="0" anchor="b"/>
          <a:lstStyle/>
          <a:p>
            <a:r>
              <a:rPr lang="en-US" dirty="0"/>
              <a:t>ECCOE Workshop</a:t>
            </a:r>
          </a:p>
        </p:txBody>
      </p:sp>
      <p:pic>
        <p:nvPicPr>
          <p:cNvPr id="5" name="Picture 4" descr="WHO ARE THE ECCOE PANEL MEMBERS?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WHO ARE THE ECCOE PANEL MEMBERS?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sp>
        <p:nvSpPr>
          <p:cNvPr id="3" name="Rectangle 2" descr="WHO ARE THE ECCOE PANEL MEMBERS? "/>
          <p:cNvSpPr/>
          <p:nvPr/>
        </p:nvSpPr>
        <p:spPr>
          <a:xfrm>
            <a:off x="654008" y="1289849"/>
            <a:ext cx="3627321" cy="3724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988" y="1105183"/>
            <a:ext cx="544152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Who are the Panel Members?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103" y="1546462"/>
            <a:ext cx="1876529" cy="16619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u="sng" dirty="0"/>
              <a:t>Landsat Calibration Team</a:t>
            </a:r>
          </a:p>
          <a:p>
            <a:endParaRPr lang="en-US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Brian Markham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Ron Morfitt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Jim </a:t>
            </a:r>
            <a:r>
              <a:rPr lang="en-US" dirty="0" err="1"/>
              <a:t>Storey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5204" y="1544464"/>
            <a:ext cx="1713743" cy="22159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u="sng" dirty="0"/>
              <a:t>Sentinel 2 Calibration Team</a:t>
            </a:r>
          </a:p>
          <a:p>
            <a:endParaRPr lang="en-US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Sebastien </a:t>
            </a:r>
            <a:r>
              <a:rPr lang="en-US" dirty="0" err="1"/>
              <a:t>Clerc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Ferran</a:t>
            </a:r>
            <a:r>
              <a:rPr lang="en-US" dirty="0"/>
              <a:t> </a:t>
            </a:r>
            <a:r>
              <a:rPr lang="en-US" dirty="0" err="1"/>
              <a:t>Gascon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Bruno LaFrance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9466" y="1546462"/>
            <a:ext cx="1713743" cy="22159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u="sng" dirty="0"/>
              <a:t>Applications Scientists</a:t>
            </a:r>
          </a:p>
          <a:p>
            <a:endParaRPr lang="en-US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Adam Lewis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Jeff </a:t>
            </a:r>
            <a:r>
              <a:rPr lang="en-US" dirty="0" err="1"/>
              <a:t>Masek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Nima</a:t>
            </a:r>
            <a:r>
              <a:rPr lang="en-US" dirty="0"/>
              <a:t> </a:t>
            </a:r>
            <a:r>
              <a:rPr lang="en-US" dirty="0" err="1"/>
              <a:t>Pahlevan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David Roy</a:t>
            </a:r>
          </a:p>
        </p:txBody>
      </p:sp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2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C5CF26-9234-4D9E-BA35-E8501B84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639762"/>
            <a:ext cx="8686800" cy="639762"/>
          </a:xfrm>
        </p:spPr>
        <p:txBody>
          <a:bodyPr lIns="0" tIns="0" rIns="0" bIns="0" anchor="b"/>
          <a:lstStyle/>
          <a:p>
            <a:r>
              <a:rPr lang="en-US" dirty="0"/>
              <a:t>ECCOE Workshop</a:t>
            </a:r>
          </a:p>
        </p:txBody>
      </p:sp>
      <p:pic>
        <p:nvPicPr>
          <p:cNvPr id="5" name="Picture 4" descr="ECCOE WORKSHOP EXPECTED OUTCOM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ECCOE WORKSHOP EXPECTED OUTCOM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sp>
        <p:nvSpPr>
          <p:cNvPr id="3" name="Rectangle 2" descr="ECCOE WORKSHOP EXPECTED OUTCOMES"/>
          <p:cNvSpPr/>
          <p:nvPr/>
        </p:nvSpPr>
        <p:spPr>
          <a:xfrm>
            <a:off x="75969" y="4085981"/>
            <a:ext cx="3922060" cy="895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987" y="1178857"/>
            <a:ext cx="5441529" cy="36933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/>
              <a:t>Outcomes: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Better understanding of the cross-calibration of Landsat and Sentinel 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Recommendations for further cross-calibration of these sensors to improve data interoperability.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Recommendations for cross-calibration of other optical remote sensors to improve data interoperability.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Publication of workshop results.</a:t>
            </a:r>
          </a:p>
        </p:txBody>
      </p:sp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2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3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A992C-04DE-4E35-8CC1-62357A231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639762"/>
            <a:ext cx="8686800" cy="639762"/>
          </a:xfrm>
        </p:spPr>
        <p:txBody>
          <a:bodyPr lIns="0" tIns="0" rIns="0" bIns="0" anchor="b"/>
          <a:lstStyle/>
          <a:p>
            <a:r>
              <a:rPr lang="en-US" dirty="0"/>
              <a:t>ECCOE Workshop</a:t>
            </a:r>
          </a:p>
        </p:txBody>
      </p:sp>
      <p:pic>
        <p:nvPicPr>
          <p:cNvPr id="5" name="Picture 4" descr="ECCOE WORKSHOP AGENDA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ECCOE WORKSHOP AGENDA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" y="71947"/>
            <a:ext cx="5495548" cy="4988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978" y="1178857"/>
            <a:ext cx="5441529" cy="33239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7200" b="1" dirty="0"/>
          </a:p>
          <a:p>
            <a:r>
              <a:rPr lang="en-US" sz="7200" b="1" dirty="0"/>
              <a:t> LET’S BEGIN!</a:t>
            </a:r>
          </a:p>
          <a:p>
            <a:endParaRPr lang="en-US" sz="7200" dirty="0"/>
          </a:p>
        </p:txBody>
      </p:sp>
      <p:sp>
        <p:nvSpPr>
          <p:cNvPr id="3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987" y="4133512"/>
            <a:ext cx="3922060" cy="895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CCO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2" y="4533825"/>
            <a:ext cx="2223719" cy="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3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4" y="0"/>
            <a:ext cx="8822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EROS Calibration Center of Excellence (ECCOE) is recognized nationally and internationally as a leading organization for effectively improving the accuracy, precision, and efficiency of radiometric, geometric, and spatial characterization, calibration, and cross-calibration of optical remote sensing systems to achieve the highest degree of interoperability of remote sensing data products."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1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Mission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Develop advanced methods to perform radiometric/geometric/spatial characterization and calibration of optical remote sensing systems to improve the accuracy and precision of all derived data products.</a:t>
            </a:r>
          </a:p>
          <a:p>
            <a:r>
              <a:rPr lang="en-US" dirty="0"/>
              <a:t>Develop new and improved methods for the cross-calibration of optical remote sensing systems for continuous improvement of the interoperability of remote sensing data products.</a:t>
            </a:r>
          </a:p>
          <a:p>
            <a:r>
              <a:rPr lang="en-US" dirty="0"/>
              <a:t>Provide the expertise and advocacy necessary for the acquisition of new measurements that continue to improve optical remote sensing data quality, coverage, and expanded usefulness for science applications.</a:t>
            </a:r>
          </a:p>
          <a:p>
            <a:r>
              <a:rPr lang="en-US" dirty="0"/>
              <a:t>Develop mutually beneficial partnerships within USGS/DOI, across other government agencies, and throughout the industry.</a:t>
            </a:r>
          </a:p>
        </p:txBody>
      </p:sp>
    </p:spTree>
    <p:extLst>
      <p:ext uri="{BB962C8B-B14F-4D97-AF65-F5344CB8AC3E}">
        <p14:creationId xmlns:p14="http://schemas.microsoft.com/office/powerpoint/2010/main" val="162565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ECCOE Structure</a:t>
            </a:r>
          </a:p>
        </p:txBody>
      </p:sp>
      <p:pic>
        <p:nvPicPr>
          <p:cNvPr id="31" name="Picture 30" descr="GENERIC ECCOE STRU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" y="840008"/>
            <a:ext cx="9022976" cy="37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Structure – Current </a:t>
            </a:r>
          </a:p>
        </p:txBody>
      </p:sp>
      <p:pic>
        <p:nvPicPr>
          <p:cNvPr id="5" name="Picture 4" descr="CURRENT ECCOE STRU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4" y="900141"/>
            <a:ext cx="8139953" cy="35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7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ECCOE Structure &amp; Personnel – USGS EROS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73394"/>
            <a:ext cx="3503762" cy="347783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Director – </a:t>
            </a:r>
            <a:r>
              <a:rPr lang="en-US" b="0" dirty="0"/>
              <a:t>Dennis </a:t>
            </a:r>
            <a:r>
              <a:rPr lang="en-US" b="0" dirty="0" err="1"/>
              <a:t>Helder</a:t>
            </a:r>
            <a:endParaRPr lang="en-US" b="0" dirty="0"/>
          </a:p>
          <a:p>
            <a:pPr lvl="1"/>
            <a:r>
              <a:rPr lang="en-US" b="1" dirty="0"/>
              <a:t>Subject Matter Experts</a:t>
            </a:r>
          </a:p>
          <a:p>
            <a:pPr lvl="2"/>
            <a:r>
              <a:rPr lang="en-US" dirty="0"/>
              <a:t>Cody Anderson</a:t>
            </a:r>
          </a:p>
          <a:p>
            <a:pPr lvl="2"/>
            <a:r>
              <a:rPr lang="en-US" dirty="0"/>
              <a:t>Mike Choate</a:t>
            </a:r>
          </a:p>
          <a:p>
            <a:pPr lvl="2"/>
            <a:r>
              <a:rPr lang="en-US" dirty="0"/>
              <a:t>Jon </a:t>
            </a:r>
            <a:r>
              <a:rPr lang="en-US" dirty="0" err="1"/>
              <a:t>Christopherson</a:t>
            </a:r>
            <a:endParaRPr lang="en-US" dirty="0"/>
          </a:p>
          <a:p>
            <a:pPr lvl="2"/>
            <a:r>
              <a:rPr lang="en-US" dirty="0" err="1"/>
              <a:t>Obaidul</a:t>
            </a:r>
            <a:r>
              <a:rPr lang="en-US" dirty="0"/>
              <a:t> </a:t>
            </a:r>
            <a:r>
              <a:rPr lang="en-US" dirty="0" err="1"/>
              <a:t>Haque</a:t>
            </a:r>
            <a:endParaRPr lang="en-US" dirty="0"/>
          </a:p>
          <a:p>
            <a:pPr lvl="2"/>
            <a:r>
              <a:rPr lang="en-US" dirty="0" err="1"/>
              <a:t>Minsu</a:t>
            </a:r>
            <a:r>
              <a:rPr lang="en-US" dirty="0"/>
              <a:t> Kim</a:t>
            </a:r>
          </a:p>
          <a:p>
            <a:pPr lvl="2"/>
            <a:r>
              <a:rPr lang="en-US" dirty="0"/>
              <a:t>Mark Lubke</a:t>
            </a:r>
          </a:p>
          <a:p>
            <a:pPr lvl="2"/>
            <a:r>
              <a:rPr lang="en-US" dirty="0" err="1"/>
              <a:t>Esad</a:t>
            </a:r>
            <a:r>
              <a:rPr lang="en-US" dirty="0"/>
              <a:t> </a:t>
            </a:r>
            <a:r>
              <a:rPr lang="en-US" dirty="0" err="1"/>
              <a:t>Micijevic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Tom Stone, USGS Flagstaff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Web/PR/Admin. Support</a:t>
            </a:r>
          </a:p>
          <a:p>
            <a:pPr lvl="2"/>
            <a:r>
              <a:rPr lang="en-US" dirty="0"/>
              <a:t>Anya </a:t>
            </a:r>
            <a:r>
              <a:rPr lang="en-US" dirty="0" err="1"/>
              <a:t>Hartpence</a:t>
            </a:r>
            <a:endParaRPr lang="en-US" dirty="0"/>
          </a:p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46177" y="928570"/>
            <a:ext cx="3366248" cy="32181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kern="0" dirty="0"/>
          </a:p>
          <a:p>
            <a:r>
              <a:rPr lang="en-US" sz="1600" b="0" dirty="0">
                <a:latin typeface="+mn-lt"/>
              </a:rPr>
              <a:t>Ron Morfitt</a:t>
            </a:r>
          </a:p>
          <a:p>
            <a:r>
              <a:rPr lang="en-US" sz="1600" b="0" dirty="0" err="1">
                <a:latin typeface="+mn-lt"/>
              </a:rPr>
              <a:t>Rajagopalan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b="0" dirty="0" err="1">
                <a:latin typeface="+mn-lt"/>
              </a:rPr>
              <a:t>Rengarajan</a:t>
            </a:r>
            <a:endParaRPr lang="en-US" sz="1600" b="0" dirty="0">
              <a:latin typeface="+mn-lt"/>
            </a:endParaRPr>
          </a:p>
          <a:p>
            <a:r>
              <a:rPr lang="en-US" sz="1600" b="0" dirty="0" err="1">
                <a:latin typeface="+mn-lt"/>
              </a:rPr>
              <a:t>Aparajithan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b="0" dirty="0" err="1">
                <a:latin typeface="+mn-lt"/>
              </a:rPr>
              <a:t>Sampath</a:t>
            </a:r>
            <a:endParaRPr lang="en-US" sz="1600" b="0" dirty="0">
              <a:latin typeface="+mn-lt"/>
            </a:endParaRPr>
          </a:p>
          <a:p>
            <a:r>
              <a:rPr lang="en-US" sz="1600" b="0" kern="0" dirty="0">
                <a:latin typeface="+mn-lt"/>
              </a:rPr>
              <a:t>Pat </a:t>
            </a:r>
            <a:r>
              <a:rPr lang="en-US" sz="1600" b="0" kern="0" dirty="0" err="1">
                <a:latin typeface="+mn-lt"/>
              </a:rPr>
              <a:t>Scaramuzza</a:t>
            </a:r>
            <a:endParaRPr lang="en-US" sz="1600" b="0" kern="0" dirty="0">
              <a:latin typeface="+mn-lt"/>
            </a:endParaRPr>
          </a:p>
          <a:p>
            <a:r>
              <a:rPr lang="en-US" sz="1600" b="0" kern="0" dirty="0">
                <a:latin typeface="+mn-lt"/>
              </a:rPr>
              <a:t>Greg </a:t>
            </a:r>
            <a:r>
              <a:rPr lang="en-US" sz="1600" b="0" kern="0" dirty="0" err="1">
                <a:latin typeface="+mn-lt"/>
              </a:rPr>
              <a:t>Stensaas</a:t>
            </a:r>
            <a:endParaRPr lang="en-US" sz="1600" b="0" kern="0" dirty="0">
              <a:latin typeface="+mn-lt"/>
            </a:endParaRPr>
          </a:p>
          <a:p>
            <a:r>
              <a:rPr lang="en-US" sz="1600" b="0" dirty="0">
                <a:latin typeface="+mn-lt"/>
              </a:rPr>
              <a:t>Jim </a:t>
            </a:r>
            <a:r>
              <a:rPr lang="en-US" sz="1600" b="0" dirty="0" err="1">
                <a:latin typeface="+mn-lt"/>
              </a:rPr>
              <a:t>Storey</a:t>
            </a:r>
            <a:endParaRPr lang="en-US" sz="1600" b="0" dirty="0">
              <a:latin typeface="+mn-lt"/>
            </a:endParaRPr>
          </a:p>
          <a:p>
            <a:pPr lvl="2"/>
            <a:endParaRPr lang="en-US" dirty="0"/>
          </a:p>
          <a:p>
            <a:r>
              <a:rPr lang="en-US" sz="1400" b="0" dirty="0"/>
              <a:t>Chris Crawford, Science liaison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4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ECCOE Structure &amp; Personnel – Affiliates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55464"/>
            <a:ext cx="3935507" cy="3218122"/>
          </a:xfrm>
        </p:spPr>
        <p:txBody>
          <a:bodyPr>
            <a:normAutofit fontScale="85000" lnSpcReduction="20000"/>
          </a:bodyPr>
          <a:lstStyle/>
          <a:p>
            <a:pPr marL="284163" lvl="0" indent="-284163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University of Arizona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Nik Anderson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Stu </a:t>
            </a:r>
            <a:r>
              <a:rPr lang="en-US" sz="2200" kern="0" dirty="0" err="1">
                <a:solidFill>
                  <a:srgbClr val="000000"/>
                </a:solidFill>
                <a:latin typeface="Arial"/>
              </a:rPr>
              <a:t>Biggar</a:t>
            </a:r>
            <a:endParaRPr lang="en-US" sz="22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Jeff </a:t>
            </a:r>
            <a:r>
              <a:rPr lang="en-US" sz="2200" kern="0" dirty="0" err="1">
                <a:solidFill>
                  <a:srgbClr val="000000"/>
                </a:solidFill>
                <a:latin typeface="Arial"/>
              </a:rPr>
              <a:t>Czapla</a:t>
            </a:r>
            <a:r>
              <a:rPr lang="en-US" sz="2200" kern="0" dirty="0">
                <a:solidFill>
                  <a:srgbClr val="000000"/>
                </a:solidFill>
                <a:latin typeface="Arial"/>
              </a:rPr>
              <a:t>-Myers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Arial" panose="020B0604020202020204" pitchFamily="34" charset="0"/>
              <a:buChar char="+"/>
            </a:pPr>
            <a:r>
              <a:rPr lang="en-US" sz="2200" i="1" kern="0" dirty="0">
                <a:solidFill>
                  <a:srgbClr val="000000"/>
                </a:solidFill>
                <a:latin typeface="Arial"/>
              </a:rPr>
              <a:t>Students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Arial" panose="020B0604020202020204" pitchFamily="34" charset="0"/>
              <a:buChar char="+"/>
            </a:pPr>
            <a:endParaRPr lang="en-US" sz="2200" i="1" kern="0" dirty="0">
              <a:solidFill>
                <a:srgbClr val="000000"/>
              </a:solidFill>
              <a:latin typeface="Arial"/>
            </a:endParaRPr>
          </a:p>
          <a:p>
            <a:pPr marL="284163" lvl="0" indent="-284163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n-US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South Dakota State University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Larry Leigh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 err="1">
                <a:solidFill>
                  <a:srgbClr val="000000"/>
                </a:solidFill>
                <a:latin typeface="Arial"/>
              </a:rPr>
              <a:t>Morakot</a:t>
            </a:r>
            <a:r>
              <a:rPr lang="en-US" sz="2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Arial"/>
              </a:rPr>
              <a:t>Kaewmanee</a:t>
            </a:r>
            <a:endParaRPr lang="en-US" sz="22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</a:pPr>
            <a:r>
              <a:rPr lang="en-US" sz="2200" kern="0" dirty="0" err="1">
                <a:solidFill>
                  <a:srgbClr val="000000"/>
                </a:solidFill>
                <a:latin typeface="Arial"/>
              </a:rPr>
              <a:t>Cibele</a:t>
            </a:r>
            <a:r>
              <a:rPr lang="en-US" sz="2200" kern="0" dirty="0">
                <a:solidFill>
                  <a:srgbClr val="000000"/>
                </a:solidFill>
                <a:latin typeface="Arial"/>
              </a:rPr>
              <a:t> Teixeira Pinto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Arial" panose="020B0604020202020204" pitchFamily="34" charset="0"/>
              <a:buChar char="+"/>
            </a:pPr>
            <a:r>
              <a:rPr lang="en-US" sz="2200" i="1" kern="0" dirty="0">
                <a:solidFill>
                  <a:srgbClr val="000000"/>
                </a:solidFill>
                <a:latin typeface="Arial"/>
              </a:rPr>
              <a:t>students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55459" y="955464"/>
            <a:ext cx="3935507" cy="3218122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29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Rochester Institute of Technology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Aaron </a:t>
            </a:r>
            <a:r>
              <a:rPr lang="en-US" sz="2700" kern="0" dirty="0" err="1">
                <a:solidFill>
                  <a:srgbClr val="000000"/>
                </a:solidFill>
                <a:latin typeface="Arial"/>
              </a:rPr>
              <a:t>Gerace</a:t>
            </a:r>
            <a:endParaRPr lang="en-US" sz="27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Matt </a:t>
            </a:r>
            <a:r>
              <a:rPr lang="en-US" sz="2700" kern="0" dirty="0" err="1">
                <a:solidFill>
                  <a:srgbClr val="000000"/>
                </a:solidFill>
                <a:latin typeface="Arial"/>
              </a:rPr>
              <a:t>Montanero</a:t>
            </a:r>
            <a:endParaRPr lang="en-US" sz="27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John Schott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Nina </a:t>
            </a:r>
            <a:r>
              <a:rPr lang="en-US" sz="2700" kern="0" dirty="0" err="1">
                <a:solidFill>
                  <a:srgbClr val="000000"/>
                </a:solidFill>
                <a:latin typeface="Arial"/>
              </a:rPr>
              <a:t>Requeno</a:t>
            </a:r>
            <a:endParaRPr lang="en-US" sz="27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Emmett </a:t>
            </a:r>
            <a:r>
              <a:rPr lang="en-US" sz="2700" kern="0" dirty="0" err="1">
                <a:solidFill>
                  <a:srgbClr val="000000"/>
                </a:solidFill>
                <a:latin typeface="Arial"/>
              </a:rPr>
              <a:t>Ientilucci</a:t>
            </a:r>
            <a:endParaRPr lang="en-US" sz="2700" kern="0" dirty="0">
              <a:solidFill>
                <a:srgbClr val="000000"/>
              </a:solidFill>
              <a:latin typeface="Arial"/>
            </a:endParaRP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Arial" panose="020B0604020202020204" pitchFamily="34" charset="0"/>
              <a:buChar char="+"/>
            </a:pPr>
            <a:r>
              <a:rPr lang="en-US" sz="2700" kern="0" dirty="0">
                <a:solidFill>
                  <a:srgbClr val="000000"/>
                </a:solidFill>
                <a:latin typeface="Arial"/>
              </a:rPr>
              <a:t>students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endParaRPr lang="en-US" sz="2900" b="1" kern="0" dirty="0">
              <a:solidFill>
                <a:srgbClr val="000000"/>
              </a:solidFill>
              <a:latin typeface="Arial"/>
            </a:endParaRPr>
          </a:p>
          <a:p>
            <a:pPr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29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Jet Propulsion Laboratory</a:t>
            </a:r>
          </a:p>
          <a:p>
            <a:pPr lvl="1" defTabSz="91440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</a:pPr>
            <a:r>
              <a:rPr lang="en-US" sz="2900" b="1" kern="0" dirty="0">
                <a:solidFill>
                  <a:srgbClr val="000000"/>
                </a:solidFill>
                <a:latin typeface="Arial"/>
              </a:rPr>
              <a:t>Simon Hook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ECCOE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ECCOE supports calibration conferences</a:t>
            </a:r>
          </a:p>
          <a:p>
            <a:pPr lvl="1"/>
            <a:r>
              <a:rPr lang="en-US" dirty="0"/>
              <a:t>Sessions at CALCON, IGARSS, JACIE, </a:t>
            </a:r>
            <a:r>
              <a:rPr lang="en-US" dirty="0" err="1"/>
              <a:t>Pecora</a:t>
            </a:r>
            <a:r>
              <a:rPr lang="en-US" dirty="0"/>
              <a:t>, SPIE</a:t>
            </a:r>
          </a:p>
          <a:p>
            <a:endParaRPr lang="en-US" dirty="0"/>
          </a:p>
          <a:p>
            <a:r>
              <a:rPr lang="en-US" dirty="0"/>
              <a:t>ECCOE Workshop</a:t>
            </a:r>
          </a:p>
          <a:p>
            <a:pPr lvl="1"/>
            <a:r>
              <a:rPr lang="en-US" dirty="0"/>
              <a:t>Annual event</a:t>
            </a:r>
          </a:p>
          <a:p>
            <a:pPr lvl="1"/>
            <a:r>
              <a:rPr lang="en-US" dirty="0"/>
              <a:t>Topical focus</a:t>
            </a:r>
          </a:p>
          <a:p>
            <a:pPr lvl="1"/>
            <a:r>
              <a:rPr lang="en-US" dirty="0"/>
              <a:t>Develops recommended practices</a:t>
            </a:r>
          </a:p>
          <a:p>
            <a:pPr lvl="1"/>
            <a:r>
              <a:rPr lang="en-US" dirty="0"/>
              <a:t>Publishes proceedings</a:t>
            </a:r>
          </a:p>
          <a:p>
            <a:pPr lvl="1"/>
            <a:r>
              <a:rPr lang="en-US" dirty="0"/>
              <a:t>Conducts </a:t>
            </a:r>
            <a:r>
              <a:rPr lang="en-US" dirty="0" err="1"/>
              <a:t>CalVal</a:t>
            </a:r>
            <a:r>
              <a:rPr lang="en-US" dirty="0"/>
              <a:t> Future Directions session each year</a:t>
            </a:r>
          </a:p>
          <a:p>
            <a:pPr lvl="1"/>
            <a:r>
              <a:rPr lang="en-US" dirty="0"/>
              <a:t>Venue:  JACIE or </a:t>
            </a:r>
            <a:r>
              <a:rPr lang="en-US" dirty="0" err="1"/>
              <a:t>Pecora</a:t>
            </a:r>
            <a:endParaRPr lang="en-US" dirty="0"/>
          </a:p>
          <a:p>
            <a:endParaRPr lang="en-US" dirty="0"/>
          </a:p>
        </p:txBody>
      </p:sp>
      <p:sp>
        <p:nvSpPr>
          <p:cNvPr id="4" name="Rounded Rectangle 3" descr="ECCOE WORKSHOP AGENDAS"/>
          <p:cNvSpPr/>
          <p:nvPr/>
        </p:nvSpPr>
        <p:spPr>
          <a:xfrm>
            <a:off x="467360" y="1706880"/>
            <a:ext cx="6563360" cy="2616200"/>
          </a:xfrm>
          <a:prstGeom prst="roundRect">
            <a:avLst/>
          </a:prstGeom>
          <a:solidFill>
            <a:srgbClr val="00B0F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marL="342900" indent="-342900">
          <a:buFont typeface="Arial" charset="0"/>
          <a:buChar char="•"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st_L8_Template.potx" id="{239FB516-B63F-4E5C-A248-DD56D1C5A722}" vid="{6E78D389-B691-41F3-8FDB-115F0FD051B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592</Words>
  <Application>Microsoft Office PowerPoint</Application>
  <PresentationFormat>On-screen Show (16:9)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Microsoft Office 98</vt:lpstr>
      <vt:lpstr>ECCOE workshop</vt:lpstr>
      <vt:lpstr>ECCOE Workshop</vt:lpstr>
      <vt:lpstr>ECCOE Vision</vt:lpstr>
      <vt:lpstr>ECCOE Mission</vt:lpstr>
      <vt:lpstr>Generic ECCOE Structure</vt:lpstr>
      <vt:lpstr>ECCOE Structure – Current </vt:lpstr>
      <vt:lpstr>ECCOE Structure &amp; Personnel – USGS EROS</vt:lpstr>
      <vt:lpstr>ECCOE Structure &amp; Personnel – Affiliates</vt:lpstr>
      <vt:lpstr>ECCOE Events</vt:lpstr>
      <vt:lpstr>ECCOE Workshop</vt:lpstr>
      <vt:lpstr>ECCOE Workshop</vt:lpstr>
      <vt:lpstr>ECCOE Workshop</vt:lpstr>
      <vt:lpstr>ECCOE Workshop</vt:lpstr>
      <vt:lpstr>ECCOE Workshop</vt:lpstr>
      <vt:lpstr>ECCOE Workshop</vt:lpstr>
      <vt:lpstr>ECCOE Workshop</vt:lpstr>
      <vt:lpstr>ECCOE Workshop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Owen, Linda (Contractor)</cp:lastModifiedBy>
  <cp:revision>55</cp:revision>
  <dcterms:created xsi:type="dcterms:W3CDTF">2015-03-10T12:14:06Z</dcterms:created>
  <dcterms:modified xsi:type="dcterms:W3CDTF">2021-02-12T21:14:34Z</dcterms:modified>
</cp:coreProperties>
</file>