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40" r:id="rId5"/>
    <p:sldMasterId id="2147483944" r:id="rId6"/>
  </p:sldMasterIdLst>
  <p:notesMasterIdLst>
    <p:notesMasterId r:id="rId27"/>
  </p:notesMasterIdLst>
  <p:handoutMasterIdLst>
    <p:handoutMasterId r:id="rId28"/>
  </p:handoutMasterIdLst>
  <p:sldIdLst>
    <p:sldId id="331" r:id="rId7"/>
    <p:sldId id="355" r:id="rId8"/>
    <p:sldId id="334" r:id="rId9"/>
    <p:sldId id="356" r:id="rId10"/>
    <p:sldId id="336" r:id="rId11"/>
    <p:sldId id="337" r:id="rId12"/>
    <p:sldId id="338" r:id="rId13"/>
    <p:sldId id="360" r:id="rId14"/>
    <p:sldId id="342" r:id="rId15"/>
    <p:sldId id="340" r:id="rId16"/>
    <p:sldId id="345" r:id="rId17"/>
    <p:sldId id="354" r:id="rId18"/>
    <p:sldId id="346" r:id="rId19"/>
    <p:sldId id="348" r:id="rId20"/>
    <p:sldId id="349" r:id="rId21"/>
    <p:sldId id="347" r:id="rId22"/>
    <p:sldId id="350" r:id="rId23"/>
    <p:sldId id="352" r:id="rId24"/>
    <p:sldId id="353" r:id="rId25"/>
    <p:sldId id="335" r:id="rId26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9E7800"/>
    <a:srgbClr val="DEA900"/>
    <a:srgbClr val="CC9B00"/>
    <a:srgbClr val="9FE795"/>
    <a:srgbClr val="80DF73"/>
    <a:srgbClr val="5BD64A"/>
    <a:srgbClr val="EAB200"/>
    <a:srgbClr val="F7A493"/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53" autoAdjust="0"/>
    <p:restoredTop sz="95634" autoAdjust="0"/>
  </p:normalViewPr>
  <p:slideViewPr>
    <p:cSldViewPr snapToGrid="0">
      <p:cViewPr varScale="1">
        <p:scale>
          <a:sx n="115" d="100"/>
          <a:sy n="115" d="100"/>
        </p:scale>
        <p:origin x="1104" y="102"/>
      </p:cViewPr>
      <p:guideLst>
        <p:guide orient="horz" pos="1620"/>
        <p:guide pos="2880"/>
        <p:guide orient="horz" pos="1555"/>
      </p:guideLst>
    </p:cSldViewPr>
  </p:slideViewPr>
  <p:outlineViewPr>
    <p:cViewPr>
      <p:scale>
        <a:sx n="33" d="100"/>
        <a:sy n="33" d="100"/>
      </p:scale>
      <p:origin x="0" y="-13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hjat:Documents:Argans:Worky:Docsy:Mpc_S2:Intercom_sen2sen:avg_all_PICS_MSI_OLI_201707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hjat:Documents:Argans:Worky:Docsy:Mpc_S2:Intercom_sen2sen:avg_all_PICS_MSIB_MSIA_2017082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hjat:Documents:Argans:Worky:Docsy:Mpc_S2:RRV_src_data:Workdir:RadCaTS_Sentinel_2A_FINAL_VERSION_BA201706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hjat:Idl_pro:S2_x_mission:Tempo:multi_sensor_PICS_noG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79423703521201"/>
          <c:y val="6.5905500055486704E-2"/>
          <c:w val="0.63462305254367202"/>
          <c:h val="0.68720235742895897"/>
        </c:manualLayout>
      </c:layout>
      <c:lineChart>
        <c:grouping val="standard"/>
        <c:varyColors val="0"/>
        <c:ser>
          <c:idx val="0"/>
          <c:order val="0"/>
          <c:tx>
            <c:v>Avg-All</c:v>
          </c:tx>
          <c:cat>
            <c:numRef>
              <c:f>All_avg!$A$2:$A$8</c:f>
              <c:numCache>
                <c:formatCode>General</c:formatCode>
                <c:ptCount val="7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865</c:v>
                </c:pt>
                <c:pt idx="5">
                  <c:v>1610</c:v>
                </c:pt>
                <c:pt idx="6">
                  <c:v>2190</c:v>
                </c:pt>
              </c:numCache>
            </c:numRef>
          </c:cat>
          <c:val>
            <c:numRef>
              <c:f>All_avg!$I$2:$I$8</c:f>
              <c:numCache>
                <c:formatCode>0.0000</c:formatCode>
                <c:ptCount val="7"/>
                <c:pt idx="0">
                  <c:v>1.035227627494099</c:v>
                </c:pt>
                <c:pt idx="1">
                  <c:v>1.0376090854436211</c:v>
                </c:pt>
                <c:pt idx="2">
                  <c:v>0.99874212023091402</c:v>
                </c:pt>
                <c:pt idx="3">
                  <c:v>1.0411786434303889</c:v>
                </c:pt>
                <c:pt idx="4">
                  <c:v>1.015046450715144</c:v>
                </c:pt>
                <c:pt idx="5">
                  <c:v>1.017152261868346</c:v>
                </c:pt>
                <c:pt idx="6">
                  <c:v>1.014981403876265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7F-48C0-97FB-A88AB53E485A}"/>
            </c:ext>
          </c:extLst>
        </c:ser>
        <c:ser>
          <c:idx val="1"/>
          <c:order val="1"/>
          <c:tx>
            <c:v>Alg3</c:v>
          </c:tx>
          <c:spPr>
            <a:ln>
              <a:noFill/>
            </a:ln>
          </c:spPr>
          <c:marker>
            <c:symbol val="x"/>
            <c:size val="9"/>
            <c:spPr>
              <a:ln w="22225">
                <a:solidFill>
                  <a:srgbClr val="FF0000"/>
                </a:solidFill>
              </a:ln>
            </c:spPr>
          </c:marker>
          <c:cat>
            <c:numRef>
              <c:f>All_avg!$A$2:$A$8</c:f>
              <c:numCache>
                <c:formatCode>General</c:formatCode>
                <c:ptCount val="7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865</c:v>
                </c:pt>
                <c:pt idx="5">
                  <c:v>1610</c:v>
                </c:pt>
                <c:pt idx="6">
                  <c:v>2190</c:v>
                </c:pt>
              </c:numCache>
            </c:numRef>
          </c:cat>
          <c:val>
            <c:numRef>
              <c:f>All_avg!$B$2:$B$8</c:f>
              <c:numCache>
                <c:formatCode>0.0000</c:formatCode>
                <c:ptCount val="7"/>
                <c:pt idx="0">
                  <c:v>1.015343427505033</c:v>
                </c:pt>
                <c:pt idx="1">
                  <c:v>1.025456764336284</c:v>
                </c:pt>
                <c:pt idx="2">
                  <c:v>0.98771952159571497</c:v>
                </c:pt>
                <c:pt idx="3">
                  <c:v>1.0343994987358021</c:v>
                </c:pt>
                <c:pt idx="4">
                  <c:v>1.009349560255991</c:v>
                </c:pt>
                <c:pt idx="5">
                  <c:v>1.00680523088386</c:v>
                </c:pt>
                <c:pt idx="6">
                  <c:v>0.99468886730966199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7F-48C0-97FB-A88AB53E485A}"/>
            </c:ext>
          </c:extLst>
        </c:ser>
        <c:ser>
          <c:idx val="2"/>
          <c:order val="2"/>
          <c:tx>
            <c:v>Alg5</c:v>
          </c:tx>
          <c:spPr>
            <a:ln>
              <a:noFill/>
            </a:ln>
          </c:spPr>
          <c:marker>
            <c:spPr>
              <a:solidFill>
                <a:srgbClr val="FDC82F"/>
              </a:solidFill>
              <a:ln>
                <a:solidFill>
                  <a:srgbClr val="FDC82F"/>
                </a:solidFill>
              </a:ln>
            </c:spPr>
          </c:marker>
          <c:cat>
            <c:numRef>
              <c:f>All_avg!$A$2:$A$8</c:f>
              <c:numCache>
                <c:formatCode>General</c:formatCode>
                <c:ptCount val="7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865</c:v>
                </c:pt>
                <c:pt idx="5">
                  <c:v>1610</c:v>
                </c:pt>
                <c:pt idx="6">
                  <c:v>2190</c:v>
                </c:pt>
              </c:numCache>
            </c:numRef>
          </c:cat>
          <c:val>
            <c:numRef>
              <c:f>All_avg!$C$2:$C$8</c:f>
              <c:numCache>
                <c:formatCode>0.0000</c:formatCode>
                <c:ptCount val="7"/>
                <c:pt idx="0">
                  <c:v>1.0136557465612259</c:v>
                </c:pt>
                <c:pt idx="1">
                  <c:v>1.019084775565682</c:v>
                </c:pt>
                <c:pt idx="2">
                  <c:v>0.99317174146708298</c:v>
                </c:pt>
                <c:pt idx="3">
                  <c:v>1.0506684725690161</c:v>
                </c:pt>
                <c:pt idx="4">
                  <c:v>1.0185890503152679</c:v>
                </c:pt>
                <c:pt idx="5">
                  <c:v>1.026376776918646</c:v>
                </c:pt>
                <c:pt idx="6">
                  <c:v>1.0173183074279479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7F-48C0-97FB-A88AB53E485A}"/>
            </c:ext>
          </c:extLst>
        </c:ser>
        <c:ser>
          <c:idx val="3"/>
          <c:order val="3"/>
          <c:tx>
            <c:v>Lib1</c:v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All_avg!$A$2:$A$8</c:f>
              <c:numCache>
                <c:formatCode>General</c:formatCode>
                <c:ptCount val="7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865</c:v>
                </c:pt>
                <c:pt idx="5">
                  <c:v>1610</c:v>
                </c:pt>
                <c:pt idx="6">
                  <c:v>2190</c:v>
                </c:pt>
              </c:numCache>
            </c:numRef>
          </c:cat>
          <c:val>
            <c:numRef>
              <c:f>All_avg!$D$2:$D$8</c:f>
              <c:numCache>
                <c:formatCode>0.0000</c:formatCode>
                <c:ptCount val="7"/>
                <c:pt idx="0">
                  <c:v>1.020504182414083</c:v>
                </c:pt>
                <c:pt idx="1">
                  <c:v>1.038275337732891</c:v>
                </c:pt>
                <c:pt idx="2">
                  <c:v>0.99114772887088498</c:v>
                </c:pt>
                <c:pt idx="3">
                  <c:v>1.032604981615947</c:v>
                </c:pt>
                <c:pt idx="4">
                  <c:v>1.0084528609577039</c:v>
                </c:pt>
                <c:pt idx="5">
                  <c:v>1.0077454465645159</c:v>
                </c:pt>
                <c:pt idx="6">
                  <c:v>0.99209996678850998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7F-48C0-97FB-A88AB53E485A}"/>
            </c:ext>
          </c:extLst>
        </c:ser>
        <c:ser>
          <c:idx val="4"/>
          <c:order val="4"/>
          <c:tx>
            <c:v>Lib4</c:v>
          </c:tx>
          <c:spPr>
            <a:ln>
              <a:noFill/>
            </a:ln>
          </c:spPr>
          <c:marker>
            <c:spPr>
              <a:ln w="22225">
                <a:solidFill>
                  <a:srgbClr val="0000FF"/>
                </a:solidFill>
              </a:ln>
            </c:spPr>
          </c:marker>
          <c:cat>
            <c:numRef>
              <c:f>All_avg!$A$2:$A$8</c:f>
              <c:numCache>
                <c:formatCode>General</c:formatCode>
                <c:ptCount val="7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865</c:v>
                </c:pt>
                <c:pt idx="5">
                  <c:v>1610</c:v>
                </c:pt>
                <c:pt idx="6">
                  <c:v>2190</c:v>
                </c:pt>
              </c:numCache>
            </c:numRef>
          </c:cat>
          <c:val>
            <c:numRef>
              <c:f>All_avg!$E$2:$E$8</c:f>
              <c:numCache>
                <c:formatCode>0.0000</c:formatCode>
                <c:ptCount val="7"/>
                <c:pt idx="0">
                  <c:v>1.05560386426539</c:v>
                </c:pt>
                <c:pt idx="1">
                  <c:v>1.0603088488552059</c:v>
                </c:pt>
                <c:pt idx="2">
                  <c:v>1.0133766453468871</c:v>
                </c:pt>
                <c:pt idx="3">
                  <c:v>1.04214873849379</c:v>
                </c:pt>
                <c:pt idx="4">
                  <c:v>1.0123726918236631</c:v>
                </c:pt>
                <c:pt idx="5">
                  <c:v>1.011912682381233</c:v>
                </c:pt>
                <c:pt idx="6">
                  <c:v>1.0136358213601171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7F-48C0-97FB-A88AB53E485A}"/>
            </c:ext>
          </c:extLst>
        </c:ser>
        <c:ser>
          <c:idx val="5"/>
          <c:order val="5"/>
          <c:tx>
            <c:v>RRV</c:v>
          </c:tx>
          <c:spPr>
            <a:ln>
              <a:noFill/>
            </a:ln>
          </c:spPr>
          <c:marker>
            <c:spPr>
              <a:noFill/>
              <a:ln w="22225">
                <a:solidFill>
                  <a:srgbClr val="008542"/>
                </a:solidFill>
              </a:ln>
            </c:spPr>
          </c:marker>
          <c:cat>
            <c:numRef>
              <c:f>All_avg!$A$2:$A$8</c:f>
              <c:numCache>
                <c:formatCode>General</c:formatCode>
                <c:ptCount val="7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865</c:v>
                </c:pt>
                <c:pt idx="5">
                  <c:v>1610</c:v>
                </c:pt>
                <c:pt idx="6">
                  <c:v>2190</c:v>
                </c:pt>
              </c:numCache>
            </c:numRef>
          </c:cat>
          <c:val>
            <c:numRef>
              <c:f>All_avg!$H$2:$H$8</c:f>
              <c:numCache>
                <c:formatCode>0.0000</c:formatCode>
                <c:ptCount val="7"/>
                <c:pt idx="0">
                  <c:v>1.050832671994437</c:v>
                </c:pt>
                <c:pt idx="1">
                  <c:v>1.036728209683162</c:v>
                </c:pt>
                <c:pt idx="2">
                  <c:v>1.0188898650350851</c:v>
                </c:pt>
                <c:pt idx="3">
                  <c:v>1.045812404031802</c:v>
                </c:pt>
                <c:pt idx="4">
                  <c:v>1.030457614155915</c:v>
                </c:pt>
                <c:pt idx="5">
                  <c:v>1.039035653036497</c:v>
                </c:pt>
                <c:pt idx="6">
                  <c:v>1.0436378700563951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57F-48C0-97FB-A88AB53E485A}"/>
            </c:ext>
          </c:extLst>
        </c:ser>
        <c:ser>
          <c:idx val="6"/>
          <c:order val="6"/>
          <c:tx>
            <c:v>MAU1</c:v>
          </c:tx>
          <c:spPr>
            <a:ln>
              <a:noFill/>
            </a:ln>
          </c:spPr>
          <c:marker>
            <c:symbol val="square"/>
            <c:size val="9"/>
            <c:spPr>
              <a:noFill/>
              <a:ln w="15875">
                <a:solidFill>
                  <a:srgbClr val="FF6600"/>
                </a:solidFill>
              </a:ln>
            </c:spPr>
          </c:marker>
          <c:cat>
            <c:numRef>
              <c:f>All_avg!$A$2:$A$8</c:f>
              <c:numCache>
                <c:formatCode>General</c:formatCode>
                <c:ptCount val="7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865</c:v>
                </c:pt>
                <c:pt idx="5">
                  <c:v>1610</c:v>
                </c:pt>
                <c:pt idx="6">
                  <c:v>2190</c:v>
                </c:pt>
              </c:numCache>
            </c:numRef>
          </c:cat>
          <c:val>
            <c:numRef>
              <c:f>All_avg!$F$2:$F$8</c:f>
              <c:numCache>
                <c:formatCode>0.0000</c:formatCode>
                <c:ptCount val="7"/>
                <c:pt idx="0">
                  <c:v>1.0465044705322799</c:v>
                </c:pt>
                <c:pt idx="1">
                  <c:v>1.042168043523493</c:v>
                </c:pt>
                <c:pt idx="2">
                  <c:v>0.99112210710362803</c:v>
                </c:pt>
                <c:pt idx="3">
                  <c:v>1.0322936350245171</c:v>
                </c:pt>
                <c:pt idx="4">
                  <c:v>1.0033500955463079</c:v>
                </c:pt>
                <c:pt idx="5">
                  <c:v>1.0043644760060111</c:v>
                </c:pt>
                <c:pt idx="6">
                  <c:v>1.0150576458396949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57F-48C0-97FB-A88AB53E485A}"/>
            </c:ext>
          </c:extLst>
        </c:ser>
        <c:ser>
          <c:idx val="7"/>
          <c:order val="7"/>
          <c:tx>
            <c:v>MAU2</c:v>
          </c:tx>
          <c:spPr>
            <a:ln>
              <a:noFill/>
            </a:ln>
          </c:spPr>
          <c:marker>
            <c:symbol val="triangle"/>
            <c:size val="12"/>
            <c:spPr>
              <a:noFill/>
              <a:ln w="15875">
                <a:solidFill>
                  <a:srgbClr val="800000"/>
                </a:solidFill>
              </a:ln>
            </c:spPr>
          </c:marker>
          <c:cat>
            <c:numRef>
              <c:f>All_avg!$A$2:$A$8</c:f>
              <c:numCache>
                <c:formatCode>General</c:formatCode>
                <c:ptCount val="7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865</c:v>
                </c:pt>
                <c:pt idx="5">
                  <c:v>1610</c:v>
                </c:pt>
                <c:pt idx="6">
                  <c:v>2190</c:v>
                </c:pt>
              </c:numCache>
            </c:numRef>
          </c:cat>
          <c:val>
            <c:numRef>
              <c:f>All_avg!$G$2:$G$8</c:f>
              <c:numCache>
                <c:formatCode>0.0000</c:formatCode>
                <c:ptCount val="7"/>
                <c:pt idx="0">
                  <c:v>1.044149029186247</c:v>
                </c:pt>
                <c:pt idx="1">
                  <c:v>1.0412416184086259</c:v>
                </c:pt>
                <c:pt idx="2">
                  <c:v>0.99576723219711205</c:v>
                </c:pt>
                <c:pt idx="3">
                  <c:v>1.050322773541847</c:v>
                </c:pt>
                <c:pt idx="4">
                  <c:v>1.022753281951158</c:v>
                </c:pt>
                <c:pt idx="5">
                  <c:v>1.0238255672876591</c:v>
                </c:pt>
                <c:pt idx="6">
                  <c:v>1.0284313483515271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57F-48C0-97FB-A88AB53E4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75115136"/>
        <c:axId val="75129600"/>
      </c:lineChart>
      <c:catAx>
        <c:axId val="7511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fr-FR" b="0" dirty="0" err="1"/>
                  <a:t>Wavelength</a:t>
                </a:r>
                <a:r>
                  <a:rPr lang="fr-FR" b="0" dirty="0"/>
                  <a:t> (nm)</a:t>
                </a:r>
              </a:p>
            </c:rich>
          </c:tx>
          <c:layout>
            <c:manualLayout>
              <c:xMode val="edge"/>
              <c:yMode val="edge"/>
              <c:x val="0.35784211952652401"/>
              <c:y val="0.685607874241553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5129600"/>
        <c:crosses val="autoZero"/>
        <c:auto val="1"/>
        <c:lblAlgn val="ctr"/>
        <c:lblOffset val="100"/>
        <c:noMultiLvlLbl val="0"/>
      </c:catAx>
      <c:valAx>
        <c:axId val="75129600"/>
        <c:scaling>
          <c:orientation val="minMax"/>
          <c:max val="1.1000000000000001"/>
          <c:min val="0.9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fr-FR" b="0" dirty="0"/>
                  <a:t>Ratio </a:t>
                </a:r>
                <a:r>
                  <a:rPr lang="fr-FR" b="0" dirty="0" err="1"/>
                  <a:t>TOA_Ref</a:t>
                </a:r>
                <a:r>
                  <a:rPr lang="fr-FR" b="0" baseline="0" dirty="0"/>
                  <a:t> </a:t>
                </a:r>
                <a:r>
                  <a:rPr lang="fr-FR" b="0" dirty="0"/>
                  <a:t> S2A/LS8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crossAx val="75115136"/>
        <c:crosses val="autoZero"/>
        <c:crossBetween val="between"/>
      </c:valAx>
      <c:spPr>
        <a:ln>
          <a:solidFill>
            <a:srgbClr val="0098DB"/>
          </a:solidFill>
        </a:ln>
      </c:spPr>
    </c:plotArea>
    <c:legend>
      <c:legendPos val="r"/>
      <c:layout>
        <c:manualLayout>
          <c:xMode val="edge"/>
          <c:yMode val="edge"/>
          <c:x val="0.81700071189967705"/>
          <c:y val="6.86035937858019E-2"/>
          <c:w val="0.16126581238705401"/>
          <c:h val="0.7411211200182670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691385503738"/>
          <c:y val="5.8985974290251202E-2"/>
          <c:w val="0.65265797818494897"/>
          <c:h val="0.70230388975444302"/>
        </c:manualLayout>
      </c:layout>
      <c:lineChart>
        <c:grouping val="standard"/>
        <c:varyColors val="0"/>
        <c:ser>
          <c:idx val="0"/>
          <c:order val="0"/>
          <c:tx>
            <c:v>Avg-All</c:v>
          </c:tx>
          <c:cat>
            <c:numRef>
              <c:f>All_avg!$A$2:$A$14</c:f>
              <c:numCache>
                <c:formatCode>General</c:formatCode>
                <c:ptCount val="13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705</c:v>
                </c:pt>
                <c:pt idx="5">
                  <c:v>740</c:v>
                </c:pt>
                <c:pt idx="6">
                  <c:v>783</c:v>
                </c:pt>
                <c:pt idx="7">
                  <c:v>842</c:v>
                </c:pt>
                <c:pt idx="8">
                  <c:v>865</c:v>
                </c:pt>
                <c:pt idx="9">
                  <c:v>945</c:v>
                </c:pt>
                <c:pt idx="10">
                  <c:v>1370</c:v>
                </c:pt>
                <c:pt idx="11">
                  <c:v>1610</c:v>
                </c:pt>
                <c:pt idx="12">
                  <c:v>2190</c:v>
                </c:pt>
              </c:numCache>
            </c:numRef>
          </c:cat>
          <c:val>
            <c:numRef>
              <c:f>All_avg!$I$2:$I$14</c:f>
              <c:numCache>
                <c:formatCode>0.0000</c:formatCode>
                <c:ptCount val="13"/>
                <c:pt idx="0">
                  <c:v>0.98862205050750696</c:v>
                </c:pt>
                <c:pt idx="1">
                  <c:v>0.99437325984508995</c:v>
                </c:pt>
                <c:pt idx="2">
                  <c:v>0.99156354998659302</c:v>
                </c:pt>
                <c:pt idx="3">
                  <c:v>0.99738396742074698</c:v>
                </c:pt>
                <c:pt idx="4">
                  <c:v>0.99125572524942396</c:v>
                </c:pt>
                <c:pt idx="5">
                  <c:v>0.98337139001231799</c:v>
                </c:pt>
                <c:pt idx="6">
                  <c:v>0.98623953331334402</c:v>
                </c:pt>
                <c:pt idx="7">
                  <c:v>0.99756751690894796</c:v>
                </c:pt>
                <c:pt idx="8">
                  <c:v>0.990161688018246</c:v>
                </c:pt>
                <c:pt idx="11">
                  <c:v>0.99228277820560296</c:v>
                </c:pt>
                <c:pt idx="12">
                  <c:v>1.0241338084524061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37-418D-BADC-9F40C70B65AC}"/>
            </c:ext>
          </c:extLst>
        </c:ser>
        <c:ser>
          <c:idx val="1"/>
          <c:order val="1"/>
          <c:tx>
            <c:v>Alg3</c:v>
          </c:tx>
          <c:spPr>
            <a:ln>
              <a:noFill/>
            </a:ln>
          </c:spPr>
          <c:marker>
            <c:symbol val="x"/>
            <c:size val="10"/>
            <c:spPr>
              <a:ln w="19050">
                <a:solidFill>
                  <a:srgbClr val="FF0000"/>
                </a:solidFill>
              </a:ln>
            </c:spPr>
          </c:marker>
          <c:cat>
            <c:numRef>
              <c:f>All_avg!$A$2:$A$14</c:f>
              <c:numCache>
                <c:formatCode>General</c:formatCode>
                <c:ptCount val="13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705</c:v>
                </c:pt>
                <c:pt idx="5">
                  <c:v>740</c:v>
                </c:pt>
                <c:pt idx="6">
                  <c:v>783</c:v>
                </c:pt>
                <c:pt idx="7">
                  <c:v>842</c:v>
                </c:pt>
                <c:pt idx="8">
                  <c:v>865</c:v>
                </c:pt>
                <c:pt idx="9">
                  <c:v>945</c:v>
                </c:pt>
                <c:pt idx="10">
                  <c:v>1370</c:v>
                </c:pt>
                <c:pt idx="11">
                  <c:v>1610</c:v>
                </c:pt>
                <c:pt idx="12">
                  <c:v>2190</c:v>
                </c:pt>
              </c:numCache>
            </c:numRef>
          </c:cat>
          <c:val>
            <c:numRef>
              <c:f>All_avg!$B$2:$B$14</c:f>
              <c:numCache>
                <c:formatCode>General</c:formatCode>
                <c:ptCount val="13"/>
                <c:pt idx="0">
                  <c:v>0.98298188378366702</c:v>
                </c:pt>
                <c:pt idx="1">
                  <c:v>0.99115847440114802</c:v>
                </c:pt>
                <c:pt idx="2">
                  <c:v>0.99035762932657301</c:v>
                </c:pt>
                <c:pt idx="3">
                  <c:v>0.997790190417706</c:v>
                </c:pt>
                <c:pt idx="4">
                  <c:v>0.98965720249334599</c:v>
                </c:pt>
                <c:pt idx="5">
                  <c:v>0.98179197393962703</c:v>
                </c:pt>
                <c:pt idx="6">
                  <c:v>0.985857225231489</c:v>
                </c:pt>
                <c:pt idx="7">
                  <c:v>0.99438761748765603</c:v>
                </c:pt>
                <c:pt idx="8">
                  <c:v>0.98992689680844004</c:v>
                </c:pt>
                <c:pt idx="11">
                  <c:v>0.98805682441723897</c:v>
                </c:pt>
                <c:pt idx="12">
                  <c:v>1.0249661744744789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37-418D-BADC-9F40C70B65AC}"/>
            </c:ext>
          </c:extLst>
        </c:ser>
        <c:ser>
          <c:idx val="2"/>
          <c:order val="2"/>
          <c:tx>
            <c:v>Alg5</c:v>
          </c:tx>
          <c:spPr>
            <a:ln>
              <a:noFill/>
            </a:ln>
          </c:spPr>
          <c:marker>
            <c:spPr>
              <a:solidFill>
                <a:srgbClr val="FDC82F"/>
              </a:solidFill>
              <a:ln>
                <a:solidFill>
                  <a:srgbClr val="FDC82F"/>
                </a:solidFill>
              </a:ln>
            </c:spPr>
          </c:marker>
          <c:cat>
            <c:numRef>
              <c:f>All_avg!$A$2:$A$14</c:f>
              <c:numCache>
                <c:formatCode>General</c:formatCode>
                <c:ptCount val="13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705</c:v>
                </c:pt>
                <c:pt idx="5">
                  <c:v>740</c:v>
                </c:pt>
                <c:pt idx="6">
                  <c:v>783</c:v>
                </c:pt>
                <c:pt idx="7">
                  <c:v>842</c:v>
                </c:pt>
                <c:pt idx="8">
                  <c:v>865</c:v>
                </c:pt>
                <c:pt idx="9">
                  <c:v>945</c:v>
                </c:pt>
                <c:pt idx="10">
                  <c:v>1370</c:v>
                </c:pt>
                <c:pt idx="11">
                  <c:v>1610</c:v>
                </c:pt>
                <c:pt idx="12">
                  <c:v>2190</c:v>
                </c:pt>
              </c:numCache>
            </c:numRef>
          </c:cat>
          <c:val>
            <c:numRef>
              <c:f>All_avg!$C$2:$C$14</c:f>
              <c:numCache>
                <c:formatCode>General</c:formatCode>
                <c:ptCount val="13"/>
                <c:pt idx="0">
                  <c:v>0.98825780167088295</c:v>
                </c:pt>
                <c:pt idx="1">
                  <c:v>0.99804208274593897</c:v>
                </c:pt>
                <c:pt idx="2">
                  <c:v>0.99684652263811502</c:v>
                </c:pt>
                <c:pt idx="3">
                  <c:v>1.0019364204036201</c:v>
                </c:pt>
                <c:pt idx="4">
                  <c:v>0.99622593947077898</c:v>
                </c:pt>
                <c:pt idx="5">
                  <c:v>0.98961400073829597</c:v>
                </c:pt>
                <c:pt idx="6">
                  <c:v>0.99040413537664695</c:v>
                </c:pt>
                <c:pt idx="7">
                  <c:v>1.0048799681591341</c:v>
                </c:pt>
                <c:pt idx="8">
                  <c:v>0.99305526135849098</c:v>
                </c:pt>
                <c:pt idx="11">
                  <c:v>0.99042695882550802</c:v>
                </c:pt>
                <c:pt idx="12">
                  <c:v>1.0172501363025941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37-418D-BADC-9F40C70B65AC}"/>
            </c:ext>
          </c:extLst>
        </c:ser>
        <c:ser>
          <c:idx val="3"/>
          <c:order val="3"/>
          <c:tx>
            <c:v>Lib1</c:v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All_avg!$A$2:$A$14</c:f>
              <c:numCache>
                <c:formatCode>General</c:formatCode>
                <c:ptCount val="13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705</c:v>
                </c:pt>
                <c:pt idx="5">
                  <c:v>740</c:v>
                </c:pt>
                <c:pt idx="6">
                  <c:v>783</c:v>
                </c:pt>
                <c:pt idx="7">
                  <c:v>842</c:v>
                </c:pt>
                <c:pt idx="8">
                  <c:v>865</c:v>
                </c:pt>
                <c:pt idx="9">
                  <c:v>945</c:v>
                </c:pt>
                <c:pt idx="10">
                  <c:v>1370</c:v>
                </c:pt>
                <c:pt idx="11">
                  <c:v>1610</c:v>
                </c:pt>
                <c:pt idx="12">
                  <c:v>2190</c:v>
                </c:pt>
              </c:numCache>
            </c:numRef>
          </c:cat>
          <c:val>
            <c:numRef>
              <c:f>All_avg!$D$2:$D$14</c:f>
              <c:numCache>
                <c:formatCode>General</c:formatCode>
                <c:ptCount val="13"/>
                <c:pt idx="0">
                  <c:v>0.99813801540570801</c:v>
                </c:pt>
                <c:pt idx="1">
                  <c:v>1.001246157779333</c:v>
                </c:pt>
                <c:pt idx="2">
                  <c:v>0.99232259081858698</c:v>
                </c:pt>
                <c:pt idx="3">
                  <c:v>1.002639658691483</c:v>
                </c:pt>
                <c:pt idx="4">
                  <c:v>0.98916637162088095</c:v>
                </c:pt>
                <c:pt idx="5">
                  <c:v>0.98328272262818195</c:v>
                </c:pt>
                <c:pt idx="6">
                  <c:v>0.985297453543588</c:v>
                </c:pt>
                <c:pt idx="7">
                  <c:v>0.99548161521268197</c:v>
                </c:pt>
                <c:pt idx="8">
                  <c:v>0.98937972070743196</c:v>
                </c:pt>
                <c:pt idx="11">
                  <c:v>0.99565324876291605</c:v>
                </c:pt>
                <c:pt idx="12">
                  <c:v>1.02859090588033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37-418D-BADC-9F40C70B65AC}"/>
            </c:ext>
          </c:extLst>
        </c:ser>
        <c:ser>
          <c:idx val="4"/>
          <c:order val="4"/>
          <c:tx>
            <c:v>Lib4</c:v>
          </c:tx>
          <c:spPr>
            <a:ln>
              <a:noFill/>
            </a:ln>
          </c:spPr>
          <c:marker>
            <c:spPr>
              <a:ln w="19050">
                <a:solidFill>
                  <a:srgbClr val="0000FF"/>
                </a:solidFill>
              </a:ln>
            </c:spPr>
          </c:marker>
          <c:cat>
            <c:numRef>
              <c:f>All_avg!$A$2:$A$14</c:f>
              <c:numCache>
                <c:formatCode>General</c:formatCode>
                <c:ptCount val="13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705</c:v>
                </c:pt>
                <c:pt idx="5">
                  <c:v>740</c:v>
                </c:pt>
                <c:pt idx="6">
                  <c:v>783</c:v>
                </c:pt>
                <c:pt idx="7">
                  <c:v>842</c:v>
                </c:pt>
                <c:pt idx="8">
                  <c:v>865</c:v>
                </c:pt>
                <c:pt idx="9">
                  <c:v>945</c:v>
                </c:pt>
                <c:pt idx="10">
                  <c:v>1370</c:v>
                </c:pt>
                <c:pt idx="11">
                  <c:v>1610</c:v>
                </c:pt>
                <c:pt idx="12">
                  <c:v>2190</c:v>
                </c:pt>
              </c:numCache>
            </c:numRef>
          </c:cat>
          <c:val>
            <c:numRef>
              <c:f>All_avg!$E$2:$E$14</c:f>
              <c:numCache>
                <c:formatCode>General</c:formatCode>
                <c:ptCount val="13"/>
                <c:pt idx="0">
                  <c:v>0.98713439792330104</c:v>
                </c:pt>
                <c:pt idx="1">
                  <c:v>0.989058214801119</c:v>
                </c:pt>
                <c:pt idx="2">
                  <c:v>0.98457488371595003</c:v>
                </c:pt>
                <c:pt idx="3">
                  <c:v>0.99045250890201497</c:v>
                </c:pt>
                <c:pt idx="4">
                  <c:v>0.98312052154623297</c:v>
                </c:pt>
                <c:pt idx="5">
                  <c:v>0.97310754071329797</c:v>
                </c:pt>
                <c:pt idx="6">
                  <c:v>0.98152279363253703</c:v>
                </c:pt>
                <c:pt idx="7">
                  <c:v>0.99002810136036601</c:v>
                </c:pt>
                <c:pt idx="8">
                  <c:v>0.98706244610362304</c:v>
                </c:pt>
                <c:pt idx="11">
                  <c:v>0.994657909804888</c:v>
                </c:pt>
                <c:pt idx="12">
                  <c:v>1.0100155836103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37-418D-BADC-9F40C70B65AC}"/>
            </c:ext>
          </c:extLst>
        </c:ser>
        <c:ser>
          <c:idx val="5"/>
          <c:order val="5"/>
          <c:tx>
            <c:v>RRV</c:v>
          </c:tx>
          <c:spPr>
            <a:ln>
              <a:noFill/>
            </a:ln>
          </c:spPr>
          <c:marker>
            <c:spPr>
              <a:noFill/>
              <a:ln w="19050">
                <a:solidFill>
                  <a:srgbClr val="008000"/>
                </a:solidFill>
              </a:ln>
            </c:spPr>
          </c:marker>
          <c:cat>
            <c:numRef>
              <c:f>All_avg!$A$2:$A$14</c:f>
              <c:numCache>
                <c:formatCode>General</c:formatCode>
                <c:ptCount val="13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705</c:v>
                </c:pt>
                <c:pt idx="5">
                  <c:v>740</c:v>
                </c:pt>
                <c:pt idx="6">
                  <c:v>783</c:v>
                </c:pt>
                <c:pt idx="7">
                  <c:v>842</c:v>
                </c:pt>
                <c:pt idx="8">
                  <c:v>865</c:v>
                </c:pt>
                <c:pt idx="9">
                  <c:v>945</c:v>
                </c:pt>
                <c:pt idx="10">
                  <c:v>1370</c:v>
                </c:pt>
                <c:pt idx="11">
                  <c:v>1610</c:v>
                </c:pt>
                <c:pt idx="12">
                  <c:v>2190</c:v>
                </c:pt>
              </c:numCache>
            </c:numRef>
          </c:cat>
          <c:val>
            <c:numRef>
              <c:f>All_avg!$H$2:$H$14</c:f>
              <c:numCache>
                <c:formatCode>General</c:formatCode>
                <c:ptCount val="13"/>
                <c:pt idx="0">
                  <c:v>0.98659815375397597</c:v>
                </c:pt>
                <c:pt idx="1">
                  <c:v>0.99236136949790898</c:v>
                </c:pt>
                <c:pt idx="2">
                  <c:v>0.99371612343374105</c:v>
                </c:pt>
                <c:pt idx="3">
                  <c:v>0.99410105868891296</c:v>
                </c:pt>
                <c:pt idx="4">
                  <c:v>0.99810859111587902</c:v>
                </c:pt>
                <c:pt idx="5">
                  <c:v>0.98906071204218904</c:v>
                </c:pt>
                <c:pt idx="6">
                  <c:v>0.98811605878246001</c:v>
                </c:pt>
                <c:pt idx="7">
                  <c:v>1.003060282324902</c:v>
                </c:pt>
                <c:pt idx="8">
                  <c:v>0.99138411511324598</c:v>
                </c:pt>
                <c:pt idx="11">
                  <c:v>0.99261894921746596</c:v>
                </c:pt>
                <c:pt idx="12">
                  <c:v>1.0398462419943291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37-418D-BADC-9F40C70B6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75498624"/>
        <c:axId val="75500544"/>
      </c:lineChart>
      <c:catAx>
        <c:axId val="75498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fr-FR" sz="1050" b="0" dirty="0" err="1"/>
                  <a:t>Wavelength</a:t>
                </a:r>
                <a:r>
                  <a:rPr lang="fr-FR" sz="1050" b="0" dirty="0"/>
                  <a:t> (nm)</a:t>
                </a:r>
              </a:p>
            </c:rich>
          </c:tx>
          <c:layout>
            <c:manualLayout>
              <c:xMode val="edge"/>
              <c:yMode val="edge"/>
              <c:x val="0.37381327334083297"/>
              <c:y val="0.6975225859550450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5500544"/>
        <c:crosses val="autoZero"/>
        <c:auto val="1"/>
        <c:lblAlgn val="ctr"/>
        <c:lblOffset val="100"/>
        <c:noMultiLvlLbl val="0"/>
      </c:catAx>
      <c:valAx>
        <c:axId val="75500544"/>
        <c:scaling>
          <c:orientation val="minMax"/>
          <c:max val="1.1000000000000001"/>
          <c:min val="0.9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fr-FR" sz="1100" b="0" dirty="0"/>
                  <a:t>TOA MSI_B/MSI_A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5498624"/>
        <c:crosses val="autoZero"/>
        <c:crossBetween val="between"/>
        <c:majorUnit val="0.05"/>
        <c:minorUnit val="0.01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82882556052575795"/>
          <c:y val="0.10999680171173901"/>
          <c:w val="0.17117448921179801"/>
          <c:h val="0.439466773135337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98DB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MPC</c:v>
          </c:tx>
          <c:spPr>
            <a:ln>
              <a:noFill/>
            </a:ln>
          </c:spPr>
          <c:marker>
            <c:symbol val="square"/>
            <c:size val="8"/>
            <c:spPr>
              <a:solidFill>
                <a:srgbClr val="69B967"/>
              </a:solidFill>
              <a:ln>
                <a:solidFill>
                  <a:schemeClr val="accent6"/>
                </a:solidFill>
              </a:ln>
            </c:spPr>
          </c:marker>
          <c:errBars>
            <c:errDir val="y"/>
            <c:errBarType val="both"/>
            <c:errValType val="percentage"/>
            <c:noEndCap val="0"/>
            <c:val val="4"/>
            <c:spPr>
              <a:ln w="3175">
                <a:solidFill>
                  <a:srgbClr val="69B967"/>
                </a:solidFill>
              </a:ln>
            </c:spPr>
          </c:errBars>
          <c:cat>
            <c:strRef>
              <c:f>'MSI Bands'!$E$2:$E$14</c:f>
              <c:strCache>
                <c:ptCount val="13"/>
                <c:pt idx="0">
                  <c:v>B01</c:v>
                </c:pt>
                <c:pt idx="1">
                  <c:v>B02</c:v>
                </c:pt>
                <c:pt idx="2">
                  <c:v>B03</c:v>
                </c:pt>
                <c:pt idx="3">
                  <c:v>B04</c:v>
                </c:pt>
                <c:pt idx="4">
                  <c:v>B05</c:v>
                </c:pt>
                <c:pt idx="5">
                  <c:v>B06</c:v>
                </c:pt>
                <c:pt idx="6">
                  <c:v>B07</c:v>
                </c:pt>
                <c:pt idx="7">
                  <c:v>B08</c:v>
                </c:pt>
                <c:pt idx="8">
                  <c:v>B8A</c:v>
                </c:pt>
                <c:pt idx="9">
                  <c:v>B09</c:v>
                </c:pt>
                <c:pt idx="10">
                  <c:v>B10</c:v>
                </c:pt>
                <c:pt idx="11">
                  <c:v>B11</c:v>
                </c:pt>
                <c:pt idx="12">
                  <c:v>B12</c:v>
                </c:pt>
              </c:strCache>
            </c:strRef>
          </c:cat>
          <c:val>
            <c:numRef>
              <c:f>'All TOA Refl Data'!$CJ$4:$CV$4</c:f>
              <c:numCache>
                <c:formatCode>0.000</c:formatCode>
                <c:ptCount val="13"/>
                <c:pt idx="0">
                  <c:v>0.997828516624647</c:v>
                </c:pt>
                <c:pt idx="1">
                  <c:v>0.99482874869908</c:v>
                </c:pt>
                <c:pt idx="2">
                  <c:v>1.00417151924284</c:v>
                </c:pt>
                <c:pt idx="3">
                  <c:v>1.0285152602001431</c:v>
                </c:pt>
                <c:pt idx="4">
                  <c:v>1.017462232018489</c:v>
                </c:pt>
                <c:pt idx="5">
                  <c:v>1.008896343592663</c:v>
                </c:pt>
                <c:pt idx="6">
                  <c:v>1.0133094326527889</c:v>
                </c:pt>
                <c:pt idx="7">
                  <c:v>0.99980805238598303</c:v>
                </c:pt>
                <c:pt idx="8">
                  <c:v>1.0099676057458931</c:v>
                </c:pt>
                <c:pt idx="9">
                  <c:v>0.94852715355012795</c:v>
                </c:pt>
                <c:pt idx="11">
                  <c:v>1.017557656370637</c:v>
                </c:pt>
                <c:pt idx="12">
                  <c:v>0.996125066231768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D3-443B-AA8A-945736F7A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38016"/>
        <c:axId val="75240192"/>
      </c:lineChart>
      <c:catAx>
        <c:axId val="75238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="0" i="0" baseline="0">
                    <a:effectLst/>
                  </a:rPr>
                  <a:t>Sentinel-2A MSI Band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40192"/>
        <c:crosses val="autoZero"/>
        <c:auto val="1"/>
        <c:lblAlgn val="ctr"/>
        <c:lblOffset val="100"/>
        <c:noMultiLvlLbl val="0"/>
      </c:catAx>
      <c:valAx>
        <c:axId val="75240192"/>
        <c:scaling>
          <c:orientation val="minMax"/>
          <c:max val="1.1499999999999999"/>
          <c:min val="0.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algn="ctr">
                  <a:defRPr sz="1000"/>
                </a:pPr>
                <a:r>
                  <a:rPr lang="en-US" sz="1000" b="0" i="0" baseline="0" dirty="0">
                    <a:effectLst/>
                  </a:rPr>
                  <a:t>Ratio of TOA Reflectance</a:t>
                </a:r>
                <a:endParaRPr lang="en-US" sz="1000" dirty="0">
                  <a:effectLst/>
                </a:endParaRPr>
              </a:p>
              <a:p>
                <a:pPr algn="ctr">
                  <a:defRPr sz="1000"/>
                </a:pPr>
                <a:r>
                  <a:rPr lang="en-US" sz="1000" b="0" i="0" baseline="0" dirty="0">
                    <a:effectLst/>
                  </a:rPr>
                  <a:t>(MSI/</a:t>
                </a:r>
                <a:r>
                  <a:rPr lang="en-US" sz="1000" b="0" i="0" baseline="0" dirty="0" err="1">
                    <a:effectLst/>
                  </a:rPr>
                  <a:t>RadCaTS</a:t>
                </a:r>
                <a:r>
                  <a:rPr lang="en-US" sz="1000" b="0" i="0" baseline="0" dirty="0">
                    <a:effectLst/>
                  </a:rPr>
                  <a:t>)</a:t>
                </a:r>
                <a:endParaRPr lang="en-US" sz="1000" dirty="0">
                  <a:effectLst/>
                </a:endParaRPr>
              </a:p>
            </c:rich>
          </c:tx>
          <c:overlay val="0"/>
        </c:title>
        <c:numFmt formatCode="0.00" sourceLinked="0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38016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748501451252"/>
          <c:y val="4.9137262353283202E-2"/>
          <c:w val="0.72295226656893496"/>
          <c:h val="0.72495482324021299"/>
        </c:manualLayout>
      </c:layout>
      <c:scatterChart>
        <c:scatterStyle val="lineMarker"/>
        <c:varyColors val="0"/>
        <c:ser>
          <c:idx val="2"/>
          <c:order val="0"/>
          <c:tx>
            <c:v>MSI_A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xVal>
            <c:numRef>
              <c:f>S2MSI!$C$2:$C$10</c:f>
              <c:numCache>
                <c:formatCode>General</c:formatCode>
                <c:ptCount val="9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705</c:v>
                </c:pt>
                <c:pt idx="5">
                  <c:v>740</c:v>
                </c:pt>
                <c:pt idx="6">
                  <c:v>784</c:v>
                </c:pt>
                <c:pt idx="7">
                  <c:v>842</c:v>
                </c:pt>
                <c:pt idx="8">
                  <c:v>865</c:v>
                </c:pt>
              </c:numCache>
            </c:numRef>
          </c:xVal>
          <c:yVal>
            <c:numRef>
              <c:f>S2MSI!$D$2:$D$10</c:f>
              <c:numCache>
                <c:formatCode>General</c:formatCode>
                <c:ptCount val="9"/>
                <c:pt idx="0">
                  <c:v>0.98826069000000005</c:v>
                </c:pt>
                <c:pt idx="1">
                  <c:v>0.98135930999999998</c:v>
                </c:pt>
                <c:pt idx="2">
                  <c:v>1.0091246</c:v>
                </c:pt>
                <c:pt idx="3">
                  <c:v>1.0030182000000001</c:v>
                </c:pt>
                <c:pt idx="5">
                  <c:v>1.0130565</c:v>
                </c:pt>
                <c:pt idx="6">
                  <c:v>1.004724299999999</c:v>
                </c:pt>
                <c:pt idx="7">
                  <c:v>0.98726767999999998</c:v>
                </c:pt>
                <c:pt idx="8">
                  <c:v>0.99952333999999998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D7-4E7A-AC96-AD925847DCA6}"/>
            </c:ext>
          </c:extLst>
        </c:ser>
        <c:ser>
          <c:idx val="3"/>
          <c:order val="1"/>
          <c:tx>
            <c:v>MSI_B</c:v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 w="19050">
                <a:solidFill>
                  <a:srgbClr val="008000"/>
                </a:solidFill>
              </a:ln>
            </c:spPr>
          </c:marker>
          <c:xVal>
            <c:numRef>
              <c:f>MSI_B!$C$2:$C$10</c:f>
              <c:numCache>
                <c:formatCode>General</c:formatCode>
                <c:ptCount val="9"/>
                <c:pt idx="0">
                  <c:v>443</c:v>
                </c:pt>
                <c:pt idx="1">
                  <c:v>490</c:v>
                </c:pt>
                <c:pt idx="2">
                  <c:v>560</c:v>
                </c:pt>
                <c:pt idx="3">
                  <c:v>665</c:v>
                </c:pt>
                <c:pt idx="4">
                  <c:v>705</c:v>
                </c:pt>
                <c:pt idx="5">
                  <c:v>740</c:v>
                </c:pt>
                <c:pt idx="6">
                  <c:v>784</c:v>
                </c:pt>
                <c:pt idx="7">
                  <c:v>842</c:v>
                </c:pt>
                <c:pt idx="8">
                  <c:v>865</c:v>
                </c:pt>
              </c:numCache>
            </c:numRef>
          </c:xVal>
          <c:yVal>
            <c:numRef>
              <c:f>MSI_B!$D$2:$D$10</c:f>
              <c:numCache>
                <c:formatCode>General</c:formatCode>
                <c:ptCount val="9"/>
                <c:pt idx="0">
                  <c:v>0.97731215000000005</c:v>
                </c:pt>
                <c:pt idx="1">
                  <c:v>0.97841639999999996</c:v>
                </c:pt>
                <c:pt idx="2">
                  <c:v>0.98547289000000005</c:v>
                </c:pt>
                <c:pt idx="3">
                  <c:v>0.98517405999999996</c:v>
                </c:pt>
                <c:pt idx="5">
                  <c:v>0.99350426999999997</c:v>
                </c:pt>
                <c:pt idx="6">
                  <c:v>0.98931537000000003</c:v>
                </c:pt>
                <c:pt idx="7">
                  <c:v>0.97143416999999999</c:v>
                </c:pt>
                <c:pt idx="8">
                  <c:v>0.99076777999999999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D7-4E7A-AC96-AD925847DCA6}"/>
            </c:ext>
          </c:extLst>
        </c:ser>
        <c:ser>
          <c:idx val="5"/>
          <c:order val="2"/>
          <c:tx>
            <c:v>OLI</c:v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OLI!$C$2:$C$7</c:f>
              <c:numCache>
                <c:formatCode>General</c:formatCode>
                <c:ptCount val="6"/>
                <c:pt idx="0">
                  <c:v>443</c:v>
                </c:pt>
                <c:pt idx="1">
                  <c:v>483</c:v>
                </c:pt>
                <c:pt idx="2">
                  <c:v>565</c:v>
                </c:pt>
                <c:pt idx="3">
                  <c:v>665</c:v>
                </c:pt>
                <c:pt idx="4">
                  <c:v>865</c:v>
                </c:pt>
                <c:pt idx="5">
                  <c:v>865</c:v>
                </c:pt>
              </c:numCache>
            </c:numRef>
          </c:xVal>
          <c:yVal>
            <c:numRef>
              <c:f>OLI!$D$2:$D$7</c:f>
              <c:numCache>
                <c:formatCode>General</c:formatCode>
                <c:ptCount val="6"/>
                <c:pt idx="0">
                  <c:v>0.95808179000000004</c:v>
                </c:pt>
                <c:pt idx="1">
                  <c:v>0.98428990999999999</c:v>
                </c:pt>
                <c:pt idx="2">
                  <c:v>0.99389053999999999</c:v>
                </c:pt>
                <c:pt idx="3">
                  <c:v>1.0052311</c:v>
                </c:pt>
                <c:pt idx="4">
                  <c:v>0.99116475999999998</c:v>
                </c:pt>
                <c:pt idx="5">
                  <c:v>0.99116475999999998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0D7-4E7A-AC96-AD925847D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356416"/>
        <c:axId val="75363072"/>
      </c:scatterChart>
      <c:valAx>
        <c:axId val="75356416"/>
        <c:scaling>
          <c:orientation val="minMax"/>
          <c:max val="9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fr-FR" sz="1400" b="0"/>
                  <a:t>Wavelength (nm)</a:t>
                </a:r>
              </a:p>
            </c:rich>
          </c:tx>
          <c:layout>
            <c:manualLayout>
              <c:xMode val="edge"/>
              <c:yMode val="edge"/>
              <c:x val="0.45272002586243898"/>
              <c:y val="0.6967125806079720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363072"/>
        <c:crosses val="autoZero"/>
        <c:crossBetween val="midCat"/>
      </c:valAx>
      <c:valAx>
        <c:axId val="75363072"/>
        <c:scaling>
          <c:orientation val="minMax"/>
          <c:max val="1.1000000000000001"/>
          <c:min val="0.9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fr-FR" sz="1400" b="0"/>
                  <a:t>TOA-Sat/TOA-sim reflectance (dl)</a:t>
                </a:r>
              </a:p>
            </c:rich>
          </c:tx>
          <c:overlay val="0"/>
        </c:title>
        <c:numFmt formatCode="#,##0.0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356416"/>
        <c:crosses val="autoZero"/>
        <c:crossBetween val="midCat"/>
        <c:majorUnit val="0.02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23991409435415101"/>
          <c:y val="6.8795143050862997E-2"/>
          <c:w val="0.503164880881808"/>
          <c:h val="0.13999300010924201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8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1"/>
            <a:ext cx="5033721" cy="44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8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5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1"/>
            <a:ext cx="7948800" cy="41319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9" y="1856096"/>
            <a:ext cx="7947025" cy="58477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3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0539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8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 userDrawn="1"/>
        </p:nvSpPr>
        <p:spPr bwMode="gray">
          <a:xfrm>
            <a:off x="811825" y="1156560"/>
            <a:ext cx="0" cy="352929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 rot="16200000">
            <a:off x="-1292286" y="2141150"/>
            <a:ext cx="334803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sz="43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7529" y="1115100"/>
            <a:ext cx="3701713" cy="275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C7405"/>
              </a:buClr>
              <a:buSzPct val="80000"/>
              <a:buFont typeface="Wingdings 2" pitchFamily="18" charset="2"/>
              <a:buChar char=""/>
              <a:defRPr sz="2200" b="1" cap="none" baseline="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Titre2</a:t>
            </a:r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5893777" y="4894661"/>
            <a:ext cx="2133600" cy="161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86A57D8-33AA-4C06-B17F-236C7049FB9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1/19/2021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381738" y="4523930"/>
            <a:ext cx="5398477" cy="161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6" y="4894661"/>
            <a:ext cx="432289" cy="161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E116D91-FD69-4C41-9714-0B28D739269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436" y="1068620"/>
            <a:ext cx="3430813" cy="281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4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24028" y="291108"/>
            <a:ext cx="4444138" cy="5512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67460" y="4731546"/>
            <a:ext cx="4832838" cy="273844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>
              <a:solidFill>
                <a:srgbClr val="1F497D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5" y="775099"/>
            <a:ext cx="8956675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5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ou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" y="0"/>
            <a:ext cx="633192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92857" y="141480"/>
            <a:ext cx="8193943" cy="5400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95659" y="4839893"/>
            <a:ext cx="432289" cy="161925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E50EEA-1377-4C89-89A2-54B26BE8C071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" y="4496994"/>
            <a:ext cx="1277815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44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034" y="141481"/>
            <a:ext cx="8193943" cy="583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539752" y="1221585"/>
            <a:ext cx="8153322" cy="3294460"/>
          </a:xfrm>
        </p:spPr>
        <p:txBody>
          <a:bodyPr/>
          <a:lstStyle>
            <a:lvl2pPr marL="357188" indent="-357188">
              <a:defRPr/>
            </a:lvl2pPr>
            <a:lvl3pPr marL="715963" indent="-358775">
              <a:defRPr sz="1600"/>
            </a:lvl3pPr>
            <a:lvl4pPr marL="901700" indent="-185738">
              <a:defRPr sz="14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6875584" y="4786313"/>
            <a:ext cx="792774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606F-0197-447E-8589-65D168A4C32E}" type="datetime1"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19/01/2021</a:t>
            </a:fld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323851" y="4893469"/>
            <a:ext cx="504092" cy="163116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284F0A-A889-44A8-953A-8A72DF2BDC3E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4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contenu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034" y="141481"/>
            <a:ext cx="8193943" cy="583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3592"/>
            <a:ext cx="4114800" cy="3481034"/>
          </a:xfrm>
        </p:spPr>
        <p:txBody>
          <a:bodyPr/>
          <a:lstStyle>
            <a:lvl2pPr marL="450850" indent="-276225">
              <a:defRPr baseline="0"/>
            </a:lvl2pPr>
            <a:lvl3pPr marL="715963" indent="-265113">
              <a:defRPr sz="1800" baseline="0"/>
            </a:lvl3pPr>
            <a:lvl4pPr marL="808038" indent="-269875">
              <a:defRPr sz="1400" baseline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>
          <a:xfrm>
            <a:off x="4716017" y="1113592"/>
            <a:ext cx="4032448" cy="3481034"/>
          </a:xfrm>
        </p:spPr>
        <p:txBody>
          <a:bodyPr/>
          <a:lstStyle>
            <a:lvl2pPr marL="450850" indent="-276225">
              <a:defRPr baseline="0"/>
            </a:lvl2pPr>
            <a:lvl3pPr marL="715963" indent="-265113">
              <a:defRPr sz="1800" baseline="0"/>
            </a:lvl3pPr>
            <a:lvl4pPr marL="808038" indent="-269875">
              <a:defRPr sz="1400" baseline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6875584" y="4786313"/>
            <a:ext cx="792774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F82D-B553-40DD-A405-AFAE56310EDF}" type="datetime1"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19/01/2021</a:t>
            </a:fld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827948" y="4893469"/>
            <a:ext cx="4040065" cy="166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t>Titre présentation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323851" y="4893469"/>
            <a:ext cx="504092" cy="163116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1620B2-0885-4214-B11B-14EB8793652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1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Tex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92857" y="141480"/>
            <a:ext cx="8193943" cy="5400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178696" cy="35182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427985" y="1383618"/>
            <a:ext cx="335476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899746" y="4839893"/>
            <a:ext cx="4040066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t>Titre présentation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95659" y="4839893"/>
            <a:ext cx="432289" cy="161925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D9FAC4-C5B2-43F2-81E0-404971C06DC2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5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1250159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3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4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8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9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8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Cou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466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583223" y="4868469"/>
            <a:ext cx="7993674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EC7405"/>
              </a:buClr>
              <a:buSzPct val="80000"/>
              <a:buFont typeface="Wingdings 2" pitchFamily="18" charset="2"/>
              <a:buChar char="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EC7405"/>
              </a:buClr>
              <a:buFont typeface="Wingdings 2" pitchFamily="18" charset="2"/>
              <a:buChar char="è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EC7405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9900"/>
                </a:solidFill>
                <a:latin typeface="Calibri" pitchFamily="34" charset="0"/>
              </a:rPr>
              <a:t>S2B IOCR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33" y="4775599"/>
            <a:ext cx="1143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" y="4496994"/>
            <a:ext cx="1277815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5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2370" y="141685"/>
            <a:ext cx="819443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TITRE DE LA PAGE</a:t>
            </a:r>
            <a:br>
              <a:rPr lang="fr-FR" altLang="en-US"/>
            </a:br>
            <a:endParaRPr lang="fr-FR" altLang="en-US"/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006080"/>
            <a:ext cx="8229600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775099"/>
            <a:ext cx="8267700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583223" y="4868469"/>
            <a:ext cx="7993674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EC7405"/>
              </a:buClr>
              <a:buSzPct val="80000"/>
              <a:buFont typeface="Wingdings 2" pitchFamily="18" charset="2"/>
              <a:buChar char="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EC7405"/>
              </a:buClr>
              <a:buFont typeface="Wingdings 2" pitchFamily="18" charset="2"/>
              <a:buChar char="è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EC7405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9900"/>
                </a:solidFill>
                <a:latin typeface="Calibri" pitchFamily="34" charset="0"/>
              </a:rPr>
              <a:t>S2B IOCR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33" y="4775599"/>
            <a:ext cx="1143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" y="4496994"/>
            <a:ext cx="1277815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8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560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SzPct val="80000"/>
        <a:buFont typeface="Wingdings 2" pitchFamily="18" charset="2"/>
        <a:buChar char="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Font typeface="Wingdings 2" pitchFamily="18" charset="2"/>
        <a:buChar char="è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0.png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02149" y="1061172"/>
            <a:ext cx="8619213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3200" dirty="0"/>
              <a:t>Sentinel-2 </a:t>
            </a:r>
            <a:r>
              <a:rPr lang="fr-FR" sz="3200" dirty="0" err="1"/>
              <a:t>Radiometry</a:t>
            </a:r>
            <a:r>
              <a:rPr lang="fr-FR" sz="3200" dirty="0"/>
              <a:t> Cal/Val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fr-FR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>
              <a:defRPr/>
            </a:pPr>
            <a:r>
              <a:rPr lang="en-GB" dirty="0">
                <a:latin typeface="Verdana"/>
                <a:ea typeface="+mj-ea"/>
                <a:cs typeface="Verdana"/>
              </a:rPr>
              <a:t>	</a:t>
            </a:r>
            <a:r>
              <a:rPr lang="en-GB" sz="2400" dirty="0">
                <a:latin typeface="Verdana"/>
                <a:ea typeface="+mj-ea"/>
                <a:cs typeface="Verdana"/>
              </a:rPr>
              <a:t>Bruno </a:t>
            </a:r>
            <a:r>
              <a:rPr lang="en-GB" sz="2400" dirty="0" err="1">
                <a:latin typeface="Verdana"/>
                <a:ea typeface="+mj-ea"/>
                <a:cs typeface="Verdana"/>
              </a:rPr>
              <a:t>Lafrance</a:t>
            </a:r>
            <a:r>
              <a:rPr lang="en-GB" sz="2000" dirty="0">
                <a:latin typeface="Verdana"/>
                <a:ea typeface="+mj-ea"/>
                <a:cs typeface="Verdana"/>
              </a:rPr>
              <a:t>	</a:t>
            </a:r>
            <a:r>
              <a:rPr lang="en-GB" dirty="0">
                <a:latin typeface="Verdana"/>
                <a:cs typeface="Verdana"/>
              </a:rPr>
              <a:t>with contributions from MPC Team</a:t>
            </a:r>
            <a:endParaRPr lang="en-GB" sz="2000" dirty="0">
              <a:latin typeface="Verdana"/>
              <a:cs typeface="Verdana"/>
            </a:endParaRPr>
          </a:p>
          <a:p>
            <a:pPr>
              <a:defRPr/>
            </a:pPr>
            <a:r>
              <a:rPr lang="fr-FR" sz="1600" dirty="0">
                <a:latin typeface="Verdana"/>
                <a:cs typeface="Verdana"/>
              </a:rPr>
              <a:t>				</a:t>
            </a:r>
            <a:r>
              <a:rPr lang="fr-FR" sz="1600" dirty="0" err="1">
                <a:latin typeface="Verdana"/>
                <a:cs typeface="Verdana"/>
              </a:rPr>
              <a:t>Bahjat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err="1">
                <a:latin typeface="Verdana"/>
                <a:cs typeface="Verdana"/>
              </a:rPr>
              <a:t>Alhammoud</a:t>
            </a:r>
            <a:r>
              <a:rPr lang="fr-FR" sz="1600" dirty="0">
                <a:latin typeface="Verdana"/>
                <a:cs typeface="Verdana"/>
              </a:rPr>
              <a:t> </a:t>
            </a:r>
          </a:p>
          <a:p>
            <a:pPr>
              <a:defRPr/>
            </a:pPr>
            <a:r>
              <a:rPr lang="fr-FR" sz="1600" dirty="0">
                <a:latin typeface="Verdana"/>
                <a:ea typeface="+mj-ea"/>
                <a:cs typeface="Verdana"/>
              </a:rPr>
              <a:t>				</a:t>
            </a:r>
            <a:r>
              <a:rPr lang="fr-FR" sz="1600" dirty="0" err="1">
                <a:latin typeface="Verdana"/>
                <a:ea typeface="+mj-ea"/>
                <a:cs typeface="Verdana"/>
              </a:rPr>
              <a:t>Dimitra</a:t>
            </a:r>
            <a:r>
              <a:rPr lang="fr-FR" sz="1600" dirty="0">
                <a:latin typeface="Verdana"/>
                <a:ea typeface="+mj-ea"/>
                <a:cs typeface="Verdana"/>
              </a:rPr>
              <a:t> </a:t>
            </a:r>
            <a:r>
              <a:rPr lang="fr-FR" sz="1600" dirty="0" err="1">
                <a:latin typeface="Verdana"/>
                <a:ea typeface="+mj-ea"/>
                <a:cs typeface="Verdana"/>
              </a:rPr>
              <a:t>Touli</a:t>
            </a:r>
            <a:r>
              <a:rPr lang="fr-FR" sz="1600" dirty="0">
                <a:latin typeface="Verdana"/>
                <a:ea typeface="+mj-ea"/>
                <a:cs typeface="Verdana"/>
              </a:rPr>
              <a:t> </a:t>
            </a:r>
            <a:r>
              <a:rPr lang="fr-FR" sz="1600" dirty="0" err="1">
                <a:latin typeface="Verdana"/>
                <a:ea typeface="+mj-ea"/>
                <a:cs typeface="Verdana"/>
              </a:rPr>
              <a:t>Lebreton</a:t>
            </a:r>
            <a:endParaRPr lang="fr-FR" sz="1600" dirty="0"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fr-FR" sz="1600" dirty="0">
              <a:latin typeface="Verdana"/>
              <a:ea typeface="+mj-ea"/>
              <a:cs typeface="Verdana"/>
            </a:endParaRPr>
          </a:p>
          <a:p>
            <a:pPr>
              <a:defRPr/>
            </a:pPr>
            <a:r>
              <a:rPr lang="fr-FR" sz="1600" dirty="0">
                <a:latin typeface="Verdana"/>
                <a:ea typeface="+mj-ea"/>
                <a:cs typeface="Verdana"/>
              </a:rPr>
              <a:t>				and </a:t>
            </a:r>
            <a:r>
              <a:rPr lang="fr-FR" sz="1600" dirty="0" err="1">
                <a:latin typeface="Verdana"/>
                <a:ea typeface="+mj-ea"/>
                <a:cs typeface="Verdana"/>
              </a:rPr>
              <a:t>from</a:t>
            </a:r>
            <a:r>
              <a:rPr lang="fr-FR" sz="1600" dirty="0">
                <a:latin typeface="Verdana"/>
                <a:ea typeface="+mj-ea"/>
                <a:cs typeface="Verdana"/>
              </a:rPr>
              <a:t> Vincent </a:t>
            </a:r>
            <a:r>
              <a:rPr lang="fr-FR" sz="1600" dirty="0" err="1">
                <a:latin typeface="Verdana"/>
                <a:ea typeface="+mj-ea"/>
                <a:cs typeface="Verdana"/>
              </a:rPr>
              <a:t>Lonjou</a:t>
            </a:r>
            <a:r>
              <a:rPr lang="fr-FR" sz="1600" dirty="0">
                <a:latin typeface="Verdana"/>
                <a:ea typeface="+mj-ea"/>
                <a:cs typeface="Verdana"/>
              </a:rPr>
              <a:t> (CNES)	</a:t>
            </a:r>
          </a:p>
          <a:p>
            <a:pPr>
              <a:defRPr/>
            </a:pPr>
            <a:endParaRPr lang="fr-FR" sz="1600" dirty="0">
              <a:latin typeface="Verdana"/>
              <a:ea typeface="+mj-ea"/>
              <a:cs typeface="Verdana"/>
            </a:endParaRPr>
          </a:p>
          <a:p>
            <a:pPr>
              <a:defRPr/>
            </a:pPr>
            <a:r>
              <a:rPr lang="fr-FR" sz="1600" dirty="0">
                <a:latin typeface="Verdana"/>
                <a:ea typeface="+mj-ea"/>
                <a:cs typeface="Verdana"/>
              </a:rPr>
              <a:t>ECCOE, </a:t>
            </a:r>
            <a:r>
              <a:rPr lang="en-GB" sz="1600" dirty="0">
                <a:latin typeface="Verdana"/>
                <a:cs typeface="Verdana"/>
              </a:rPr>
              <a:t>Sioux Falls, 2017 Nov. 13</a:t>
            </a:r>
            <a:r>
              <a:rPr lang="en-GB" sz="1600" baseline="30000" dirty="0">
                <a:latin typeface="Verdana"/>
                <a:cs typeface="Verdana"/>
              </a:rPr>
              <a:t>th</a:t>
            </a:r>
            <a:r>
              <a:rPr lang="en-GB" sz="1600" dirty="0">
                <a:latin typeface="Verdana"/>
                <a:cs typeface="Verdana"/>
              </a:rPr>
              <a:t> &amp; 14</a:t>
            </a:r>
            <a:r>
              <a:rPr lang="en-GB" sz="1600" baseline="30000" dirty="0">
                <a:latin typeface="Verdana"/>
                <a:cs typeface="Verdana"/>
              </a:rPr>
              <a:t>th</a:t>
            </a:r>
            <a:r>
              <a:rPr lang="en-GB" sz="1600" dirty="0">
                <a:latin typeface="Verdana"/>
                <a:cs typeface="Verdana"/>
              </a:rPr>
              <a:t> </a:t>
            </a:r>
            <a:endParaRPr lang="en-GB" sz="1600" dirty="0"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dirty="0">
              <a:latin typeface="Verdana"/>
              <a:ea typeface="+mj-ea"/>
              <a:cs typeface="Verdan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7555B-35B7-4B56-8ADD-44063E9E8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3" y="-957903"/>
            <a:ext cx="7505704" cy="584775"/>
          </a:xfrm>
        </p:spPr>
        <p:txBody>
          <a:bodyPr/>
          <a:lstStyle/>
          <a:p>
            <a:r>
              <a:rPr lang="en-US" dirty="0">
                <a:solidFill>
                  <a:srgbClr val="E6E6E6"/>
                </a:solidFill>
              </a:rPr>
              <a:t>Sentinel-2 Radiometry Cal/Val</a:t>
            </a:r>
          </a:p>
        </p:txBody>
      </p:sp>
    </p:spTree>
    <p:extLst>
      <p:ext uri="{BB962C8B-B14F-4D97-AF65-F5344CB8AC3E}">
        <p14:creationId xmlns:p14="http://schemas.microsoft.com/office/powerpoint/2010/main" val="1085426964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validation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6" y="727200"/>
            <a:ext cx="4562648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Validation by vicarious calibration methods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12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US" sz="1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Absolute calibration method</a:t>
            </a: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b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Rayleigh signal over ocean / simulation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12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US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Interband</a:t>
            </a: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calibration method:</a:t>
            </a:r>
            <a:b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Sun-glint signal over ocean </a:t>
            </a: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(not applied)</a:t>
            </a:r>
            <a:b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geometric design avoid the sun-glint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12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fr-FR" sz="1200" b="1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Desert (PICS) calibration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:</a:t>
            </a:r>
            <a:b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Comparison TOA reflectance / simulation</a:t>
            </a:r>
            <a:endParaRPr lang="fr-FR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685800" lvl="1" indent="-228600" fontAlgn="auto">
              <a:lnSpc>
                <a:spcPct val="150000"/>
              </a:lnSpc>
              <a:spcBef>
                <a:spcPts val="12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US" sz="1200" b="1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Inter-sensor calibration method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:</a:t>
            </a:r>
            <a:b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Comparison TOA reflectance of sensors</a:t>
            </a:r>
            <a:endParaRPr 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095750" lvl="1" indent="-285750">
              <a:buFont typeface="Arial"/>
              <a:buChar char="•"/>
            </a:pPr>
            <a:endParaRPr lang="en-US" sz="1400" dirty="0">
              <a:solidFill>
                <a:srgbClr val="00854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1026" name="Picture 2" descr="Overview of the VC methods in the DIMITRI Tool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22" y="1025719"/>
            <a:ext cx="5072572" cy="359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00432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Vicarious CalVal Ocean Sites (Yellow)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29" b="10368"/>
          <a:stretch/>
        </p:blipFill>
        <p:spPr>
          <a:xfrm>
            <a:off x="7" y="909597"/>
            <a:ext cx="3553862" cy="226313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validation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6" y="727200"/>
            <a:ext cx="4993703" cy="184455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Focus on </a:t>
            </a:r>
            <a:r>
              <a:rPr lang="en-US" sz="1400" b="1" dirty="0"/>
              <a:t>Rayleigh calibration </a:t>
            </a:r>
            <a:r>
              <a:rPr lang="en-US" sz="1400" dirty="0"/>
              <a:t>results over </a:t>
            </a:r>
            <a:r>
              <a:rPr lang="en-US" sz="1400" b="1" dirty="0"/>
              <a:t>S2A</a:t>
            </a:r>
          </a:p>
          <a:p>
            <a:pPr indent="0"/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923634" y="2797600"/>
            <a:ext cx="17066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Vicarious </a:t>
            </a:r>
            <a:r>
              <a:rPr lang="en-GB" sz="1050" dirty="0" err="1"/>
              <a:t>CalVal</a:t>
            </a:r>
            <a:r>
              <a:rPr lang="en-GB" sz="1050" dirty="0"/>
              <a:t> Ocean sites (yellow) </a:t>
            </a:r>
          </a:p>
        </p:txBody>
      </p:sp>
      <p:pic>
        <p:nvPicPr>
          <p:cNvPr id="9" name="Image 8" descr="Sentinel 2A / MSI Band 4 plo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36" y="803429"/>
            <a:ext cx="3775004" cy="2013336"/>
          </a:xfrm>
          <a:prstGeom prst="rect">
            <a:avLst/>
          </a:prstGeom>
        </p:spPr>
      </p:pic>
      <p:pic>
        <p:nvPicPr>
          <p:cNvPr id="10" name="Image 9" descr="Sentinel 2A / MSI Rayleigh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19" y="2759518"/>
            <a:ext cx="3707789" cy="197748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37096" y="2385474"/>
            <a:ext cx="18840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TOA observation</a:t>
            </a:r>
            <a:endParaRPr lang="en-GB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Average value : </a:t>
            </a:r>
            <a:b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0.1° x 0.1°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Aerosol filtering </a:t>
            </a:r>
            <a:b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(NIR threshold)</a:t>
            </a:r>
            <a:endParaRPr lang="en-GB" sz="1100" baseline="30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3141" y="3370898"/>
            <a:ext cx="2574744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Simulation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Solar irradiance : </a:t>
            </a:r>
            <a:r>
              <a:rPr lang="en-GB" sz="11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Thuiller</a:t>
            </a:r>
            <a: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2003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Water leaving radiance : </a:t>
            </a:r>
            <a:b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Morel and </a:t>
            </a:r>
            <a:r>
              <a:rPr lang="en-GB" sz="11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Maritorena</a:t>
            </a:r>
            <a: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(2001)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LibRadtran</a:t>
            </a:r>
            <a:r>
              <a:rPr lang="en-GB" sz="11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code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12889" y="3782837"/>
                <a:ext cx="1041118" cy="405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/>
                            <m:sup>
                              <m:r>
                                <a:rPr lang="fr-FR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𝑇𝑂𝐴</m:t>
                              </m:r>
                            </m:sup>
                          </m:sSubSup>
                        </m:e>
                        <m:sub>
                          <m:r>
                            <a:rPr lang="fr-FR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𝑜𝑏𝑠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889" y="3782837"/>
                <a:ext cx="1041118" cy="405176"/>
              </a:xfrm>
              <a:prstGeom prst="rect">
                <a:avLst/>
              </a:prstGeom>
              <a:blipFill rotWithShape="1"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65167" y="4313978"/>
                <a:ext cx="1056571" cy="405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/>
                            <m:sup>
                              <m:r>
                                <a:rPr lang="fr-FR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𝑇𝑂𝐴</m:t>
                              </m:r>
                            </m:sup>
                          </m:sSubSup>
                        </m:e>
                        <m:sub>
                          <m:r>
                            <a:rPr lang="fr-FR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67" y="4313978"/>
                <a:ext cx="1056571" cy="405239"/>
              </a:xfrm>
              <a:prstGeom prst="rect">
                <a:avLst/>
              </a:prstGeom>
              <a:blipFill rotWithShape="1"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 descr="Top of Atmosphere observation "/>
          <p:cNvSpPr/>
          <p:nvPr/>
        </p:nvSpPr>
        <p:spPr>
          <a:xfrm>
            <a:off x="3437095" y="2388248"/>
            <a:ext cx="1604025" cy="19134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 descr="Simulation"/>
          <p:cNvSpPr/>
          <p:nvPr/>
        </p:nvSpPr>
        <p:spPr>
          <a:xfrm>
            <a:off x="523141" y="3352447"/>
            <a:ext cx="2574744" cy="138455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04424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earth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29" b="10368"/>
          <a:stretch/>
        </p:blipFill>
        <p:spPr>
          <a:xfrm>
            <a:off x="7" y="909597"/>
            <a:ext cx="3553862" cy="226313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validation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4932255" cy="363806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Focus on </a:t>
            </a:r>
            <a:r>
              <a:rPr lang="en-US" sz="1400" b="1" dirty="0"/>
              <a:t>Rayleigh calibration </a:t>
            </a:r>
            <a:r>
              <a:rPr lang="en-US" sz="1400" dirty="0"/>
              <a:t>results over </a:t>
            </a:r>
            <a:r>
              <a:rPr lang="en-US" sz="1400" b="1" dirty="0"/>
              <a:t>S2B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indent="0"/>
            <a:endParaRPr lang="en-US" sz="1400" dirty="0"/>
          </a:p>
          <a:p>
            <a:pPr marL="685800" lvl="1" indent="-228600" fontAlgn="auto">
              <a:lnSpc>
                <a:spcPct val="150000"/>
              </a:lnSpc>
              <a:spcBef>
                <a:spcPts val="24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Preliminary results</a:t>
            </a:r>
            <a:endParaRPr lang="en-GB" sz="1200" kern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144800" lvl="2" indent="-228600" fontAlgn="auto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over 4 months</a:t>
            </a:r>
          </a:p>
          <a:p>
            <a:pPr marL="1144800" lvl="2" indent="-228600" fontAlgn="auto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8 acquisitions </a:t>
            </a:r>
          </a:p>
          <a:p>
            <a:pPr indent="0"/>
            <a:endParaRPr lang="en-US" sz="1400" dirty="0"/>
          </a:p>
          <a:p>
            <a:pPr indent="0"/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71" y="793190"/>
            <a:ext cx="3779486" cy="2015726"/>
          </a:xfrm>
          <a:prstGeom prst="rect">
            <a:avLst/>
          </a:prstGeom>
        </p:spPr>
      </p:pic>
      <p:pic>
        <p:nvPicPr>
          <p:cNvPr id="6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39" y="2782040"/>
            <a:ext cx="3727918" cy="19569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23634" y="2797600"/>
            <a:ext cx="17066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Vicarious </a:t>
            </a:r>
            <a:r>
              <a:rPr lang="en-GB" sz="1050" dirty="0" err="1"/>
              <a:t>CalVal</a:t>
            </a:r>
            <a:r>
              <a:rPr lang="en-GB" sz="1050" dirty="0"/>
              <a:t> Ocean sites (yellow) </a:t>
            </a:r>
          </a:p>
        </p:txBody>
      </p:sp>
    </p:spTree>
    <p:extLst>
      <p:ext uri="{BB962C8B-B14F-4D97-AF65-F5344CB8AC3E}">
        <p14:creationId xmlns:p14="http://schemas.microsoft.com/office/powerpoint/2010/main" val="49565354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validation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6" y="727200"/>
            <a:ext cx="4071886" cy="282639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b="1" dirty="0"/>
              <a:t>Desert sites calibration over 6 CEOS-PICS</a:t>
            </a:r>
            <a:r>
              <a:rPr lang="en-US" sz="1400" dirty="0"/>
              <a:t>: Sub-region used for S2A, S2B and LANDSAT</a:t>
            </a:r>
          </a:p>
          <a:p>
            <a:pPr indent="0"/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grpSp>
        <p:nvGrpSpPr>
          <p:cNvPr id="3" name="Group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8374" y="1659027"/>
            <a:ext cx="6934178" cy="3061883"/>
            <a:chOff x="1122414" y="1659027"/>
            <a:chExt cx="7061350" cy="3061883"/>
          </a:xfrm>
        </p:grpSpPr>
        <p:pic>
          <p:nvPicPr>
            <p:cNvPr id="7" name="Image 6" descr="dimis_PICS_sites_calval_s2mpc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14" y="1659027"/>
              <a:ext cx="7061350" cy="3061883"/>
            </a:xfrm>
            <a:prstGeom prst="rect">
              <a:avLst/>
            </a:prstGeom>
            <a:ln>
              <a:solidFill>
                <a:srgbClr val="0098DB"/>
              </a:solidFill>
            </a:ln>
          </p:spPr>
        </p:pic>
        <p:grpSp>
          <p:nvGrpSpPr>
            <p:cNvPr id="10" name="Grouper 9"/>
            <p:cNvGrpSpPr/>
            <p:nvPr/>
          </p:nvGrpSpPr>
          <p:grpSpPr>
            <a:xfrm>
              <a:off x="1596421" y="2396374"/>
              <a:ext cx="6157158" cy="2015069"/>
              <a:chOff x="971600" y="3501008"/>
              <a:chExt cx="7194701" cy="2251993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2771800" y="3501008"/>
                <a:ext cx="1017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376092"/>
                    </a:solidFill>
                  </a:rPr>
                  <a:t>Algeria-5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067944" y="3707740"/>
                <a:ext cx="1017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376092"/>
                    </a:solidFill>
                  </a:rPr>
                  <a:t>Algeria-3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399136" y="5034662"/>
                <a:ext cx="8515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376092"/>
                    </a:solidFill>
                  </a:rPr>
                  <a:t>Libya-1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7314773" y="4089311"/>
                <a:ext cx="8515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376092"/>
                    </a:solidFill>
                  </a:rPr>
                  <a:t>Libya-4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971600" y="5445224"/>
                <a:ext cx="13282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376092"/>
                    </a:solidFill>
                  </a:rPr>
                  <a:t>Mauritania-1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115616" y="5085184"/>
                <a:ext cx="13282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376092"/>
                    </a:solidFill>
                  </a:rPr>
                  <a:t>Mauritania-2</a:t>
                </a:r>
              </a:p>
            </p:txBody>
          </p:sp>
        </p:grpSp>
      </p:grpSp>
      <p:pic>
        <p:nvPicPr>
          <p:cNvPr id="17" name="Image 16" descr="Sentinel 2 Radiometric Validation over CEOS-PICS desert sit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35" y="655419"/>
            <a:ext cx="1718212" cy="1401126"/>
          </a:xfrm>
          <a:prstGeom prst="rect">
            <a:avLst/>
          </a:prstGeom>
          <a:ln w="28575" cmpd="sng">
            <a:solidFill>
              <a:srgbClr val="5B9BD5"/>
            </a:solidFill>
          </a:ln>
        </p:spPr>
      </p:pic>
      <p:pic>
        <p:nvPicPr>
          <p:cNvPr id="18" name="Image 17" descr="Sentinel 2 Radiometric Validation over CEOS-PICS desert sit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41" y="632866"/>
            <a:ext cx="1782196" cy="1423678"/>
          </a:xfrm>
          <a:prstGeom prst="rect">
            <a:avLst/>
          </a:prstGeom>
          <a:ln w="28575" cmpd="sng">
            <a:solidFill>
              <a:srgbClr val="5B9BD5"/>
            </a:solidFill>
          </a:ln>
        </p:spPr>
      </p:pic>
      <p:cxnSp>
        <p:nvCxnSpPr>
          <p:cNvPr id="19" name="Connecteur droit avec flèch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8" idx="2"/>
          </p:cNvCxnSpPr>
          <p:nvPr/>
        </p:nvCxnSpPr>
        <p:spPr>
          <a:xfrm flipH="1" flipV="1">
            <a:off x="5141739" y="2056544"/>
            <a:ext cx="594066" cy="140488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7" idx="2"/>
          </p:cNvCxnSpPr>
          <p:nvPr/>
        </p:nvCxnSpPr>
        <p:spPr>
          <a:xfrm flipH="1" flipV="1">
            <a:off x="7007141" y="2056545"/>
            <a:ext cx="367466" cy="64705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1054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validation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496649" cy="184455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Focus on </a:t>
            </a:r>
            <a:r>
              <a:rPr lang="en-US" sz="1400" b="1" dirty="0"/>
              <a:t>desert sites calibration over S2A &amp; S2B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indent="0"/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10" name="Image 9" descr="Sentinel 2 Radiometric Validation over CEOS-PICS desert sites plots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206313"/>
            <a:ext cx="4526280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64382" y="-7585"/>
            <a:ext cx="3079618" cy="11849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100" b="1" i="1" dirty="0">
                <a:solidFill>
                  <a:schemeClr val="bg2"/>
                </a:solidFill>
                <a:latin typeface="Verdana"/>
                <a:cs typeface="Verdana"/>
              </a:rPr>
              <a:t>Bouvet 2014 method</a:t>
            </a:r>
            <a:r>
              <a:rPr lang="en-GB" sz="1100" dirty="0">
                <a:solidFill>
                  <a:schemeClr val="bg2"/>
                </a:solidFill>
                <a:latin typeface="Verdana"/>
                <a:cs typeface="Verdana"/>
              </a:rPr>
              <a:t>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/>
                </a:solidFill>
                <a:latin typeface="Verdana"/>
                <a:cs typeface="Verdana"/>
              </a:rPr>
              <a:t>BOA BRDF built from MERIS data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/>
                </a:solidFill>
                <a:latin typeface="Verdana"/>
                <a:cs typeface="Verdana"/>
              </a:rPr>
              <a:t>Simulation of the TOA observation for</a:t>
            </a:r>
          </a:p>
          <a:p>
            <a:r>
              <a:rPr lang="en-GB" sz="1100" dirty="0">
                <a:solidFill>
                  <a:schemeClr val="bg2"/>
                </a:solidFill>
                <a:latin typeface="Verdana"/>
                <a:cs typeface="Verdana"/>
              </a:rPr>
              <a:t>    - MSI acquisition geometry </a:t>
            </a:r>
          </a:p>
          <a:p>
            <a:r>
              <a:rPr lang="en-GB" sz="1100" dirty="0">
                <a:solidFill>
                  <a:schemeClr val="bg2"/>
                </a:solidFill>
                <a:latin typeface="Verdana"/>
                <a:cs typeface="Verdana"/>
              </a:rPr>
              <a:t>    - Ozone and WV content from ECMWF</a:t>
            </a:r>
          </a:p>
          <a:p>
            <a:r>
              <a:rPr lang="en-GB" sz="1100" dirty="0">
                <a:solidFill>
                  <a:schemeClr val="bg2"/>
                </a:solidFill>
                <a:latin typeface="Verdana"/>
                <a:cs typeface="Verdana"/>
              </a:rPr>
              <a:t>    - Constant AOT</a:t>
            </a:r>
            <a:endParaRPr lang="fr-FR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pic>
        <p:nvPicPr>
          <p:cNvPr id="3" name="Image 2" descr="Sentinel 2 Radiometric Validation over CEOS-PICS desert sites plots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7" y="1198034"/>
            <a:ext cx="4526280" cy="1981200"/>
          </a:xfrm>
          <a:prstGeom prst="rect">
            <a:avLst/>
          </a:prstGeom>
        </p:spPr>
      </p:pic>
      <p:pic>
        <p:nvPicPr>
          <p:cNvPr id="6" name="Image 5" descr="Sentinel 2 Radiometric Validation over CEOS-PICS desert sites plots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7" y="3155950"/>
            <a:ext cx="3703320" cy="1584960"/>
          </a:xfrm>
          <a:prstGeom prst="rect">
            <a:avLst/>
          </a:prstGeom>
        </p:spPr>
      </p:pic>
      <p:pic>
        <p:nvPicPr>
          <p:cNvPr id="7" name="Image 6" descr="Sentinel 2 Radiometric Validation over CEOS-PICS desert sites plots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3155950"/>
            <a:ext cx="370332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8609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validation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496649" cy="184455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Focus on </a:t>
            </a:r>
            <a:r>
              <a:rPr lang="en-US" sz="1400" b="1" dirty="0"/>
              <a:t>Sensor-to-Sensor TOA reflectance comparison </a:t>
            </a:r>
            <a:r>
              <a:rPr lang="en-US" sz="1400" dirty="0"/>
              <a:t>over</a:t>
            </a:r>
            <a:r>
              <a:rPr lang="en-US" sz="1400" b="1" dirty="0"/>
              <a:t> S2A &amp; S2B &amp; LS8</a:t>
            </a:r>
          </a:p>
          <a:p>
            <a:pPr indent="0"/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8" name="Graphique 7" descr="Sentinel 2 Radiometric Valida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955410"/>
              </p:ext>
            </p:extLst>
          </p:nvPr>
        </p:nvGraphicFramePr>
        <p:xfrm>
          <a:off x="133154" y="1454210"/>
          <a:ext cx="4354180" cy="27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 descr="Sentinel 2 Radiometric Valida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775439"/>
              </p:ext>
            </p:extLst>
          </p:nvPr>
        </p:nvGraphicFramePr>
        <p:xfrm>
          <a:off x="4572000" y="1449915"/>
          <a:ext cx="4445000" cy="274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01247" y="3905902"/>
            <a:ext cx="260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S2A/LS8     N#: 63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21769" y="3881900"/>
            <a:ext cx="260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S2B/S2A     N#: 43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05558" y="1057275"/>
            <a:ext cx="655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Results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without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any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processing</a:t>
            </a:r>
            <a:r>
              <a:rPr lang="fr-FR" dirty="0">
                <a:solidFill>
                  <a:srgbClr val="0070C0"/>
                </a:solidFill>
              </a:rPr>
              <a:t> (</a:t>
            </a:r>
            <a:r>
              <a:rPr lang="fr-FR" dirty="0" err="1">
                <a:solidFill>
                  <a:srgbClr val="0070C0"/>
                </a:solidFill>
              </a:rPr>
              <a:t>only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selection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criteria</a:t>
            </a:r>
            <a:r>
              <a:rPr lang="fr-FR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247" y="4243281"/>
            <a:ext cx="4373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Consistency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in a range of 5%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depending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on the site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MSI-A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reflectance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&gt; OLI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reflectance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3122" y="4243280"/>
            <a:ext cx="4373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Consistency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in a range of 2%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depending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on the site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MSI-A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reflectance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&gt; MSI-B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reflectance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by ~ 1%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3433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validation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6" y="727200"/>
            <a:ext cx="5536564" cy="184455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Focus on </a:t>
            </a:r>
            <a:r>
              <a:rPr lang="en-US" sz="1400" b="1" dirty="0"/>
              <a:t>In-situ measurements</a:t>
            </a:r>
            <a:r>
              <a:rPr lang="en-US" sz="1400" dirty="0"/>
              <a:t>: 23 overpasses are provided by NASA via ESA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indent="0"/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5756289" y="3082517"/>
            <a:ext cx="224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RRV site: S2A/MSI-L1C (Tile : T11SPC)</a:t>
            </a:r>
          </a:p>
        </p:txBody>
      </p:sp>
      <p:pic>
        <p:nvPicPr>
          <p:cNvPr id="11" name="Image 10" descr="Sentinel 2A Acquisition d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89" y="655419"/>
            <a:ext cx="893067" cy="3963236"/>
          </a:xfrm>
          <a:prstGeom prst="rect">
            <a:avLst/>
          </a:prstGeom>
        </p:spPr>
      </p:pic>
      <p:grpSp>
        <p:nvGrpSpPr>
          <p:cNvPr id="4" name="Grouper 3" descr="Sentinel 2A image acquired Aug 23, 2015"/>
          <p:cNvGrpSpPr/>
          <p:nvPr/>
        </p:nvGrpSpPr>
        <p:grpSpPr>
          <a:xfrm>
            <a:off x="5623137" y="665660"/>
            <a:ext cx="2359619" cy="2304205"/>
            <a:chOff x="561296" y="1503339"/>
            <a:chExt cx="2767533" cy="2699969"/>
          </a:xfrm>
        </p:grpSpPr>
        <p:pic>
          <p:nvPicPr>
            <p:cNvPr id="12" name="Image 11" descr="S2A_OPER_PRD_MSIL1C_PDMC_20160425T104344_R027_V20150823T184329_20150823T184329.SAFE_Tile_T11SPC_RGB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96" y="1503339"/>
              <a:ext cx="2767533" cy="2699969"/>
            </a:xfrm>
            <a:prstGeom prst="rect">
              <a:avLst/>
            </a:prstGeom>
            <a:ln>
              <a:solidFill>
                <a:srgbClr val="5B9BD5"/>
              </a:solidFill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1497401" y="1575348"/>
              <a:ext cx="1435150" cy="34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FFFF00"/>
                  </a:solidFill>
                </a:rPr>
                <a:t>23/08/2015</a:t>
              </a:r>
            </a:p>
          </p:txBody>
        </p:sp>
      </p:grpSp>
      <p:graphicFrame>
        <p:nvGraphicFramePr>
          <p:cNvPr id="16" name="Graphiqu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14865"/>
              </p:ext>
            </p:extLst>
          </p:nvPr>
        </p:nvGraphicFramePr>
        <p:xfrm>
          <a:off x="215092" y="1546379"/>
          <a:ext cx="5305620" cy="303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65768" y="1811152"/>
                <a:ext cx="2098973" cy="405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r-FR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/>
                          <m:sup>
                            <m:r>
                              <a:rPr lang="fr-FR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𝑇𝑂𝐴</m:t>
                            </m:r>
                          </m:sup>
                        </m:sSubSup>
                      </m:e>
                      <m:sub>
                        <m:r>
                          <a:rPr lang="fr-FR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fr-FR" dirty="0"/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9E78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r-FR" i="1">
                                <a:solidFill>
                                  <a:srgbClr val="9E78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solidFill>
                                  <a:srgbClr val="9E7800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/>
                          <m:sup>
                            <m:r>
                              <a:rPr lang="fr-FR" i="1">
                                <a:solidFill>
                                  <a:srgbClr val="9E7800"/>
                                </a:solidFill>
                                <a:latin typeface="Cambria Math"/>
                              </a:rPr>
                              <m:t>𝑇𝑂𝐴</m:t>
                            </m:r>
                          </m:sup>
                        </m:sSubSup>
                      </m:e>
                      <m:sub>
                        <m:r>
                          <a:rPr lang="fr-FR" i="1">
                            <a:solidFill>
                              <a:srgbClr val="9E7800"/>
                            </a:solidFill>
                            <a:latin typeface="Cambria Math"/>
                          </a:rPr>
                          <m:t>𝑠𝑖𝑚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768" y="1811152"/>
                <a:ext cx="2098973" cy="405239"/>
              </a:xfrm>
              <a:prstGeom prst="rect">
                <a:avLst/>
              </a:prstGeom>
              <a:blipFill rotWithShape="1">
                <a:blip r:embed="rId5"/>
                <a:stretch>
                  <a:fillRect t="-7463" b="-13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33569" y="1392947"/>
            <a:ext cx="136407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7030A0"/>
                </a:solidFill>
              </a:rPr>
              <a:t>Average value</a:t>
            </a:r>
            <a:br>
              <a:rPr lang="en-GB" sz="1100" dirty="0">
                <a:solidFill>
                  <a:srgbClr val="7030A0"/>
                </a:solidFill>
              </a:rPr>
            </a:br>
            <a:r>
              <a:rPr lang="en-GB" sz="1100" dirty="0">
                <a:solidFill>
                  <a:srgbClr val="7030A0"/>
                </a:solidFill>
              </a:rPr>
              <a:t>1 x 1 km</a:t>
            </a:r>
            <a:r>
              <a:rPr lang="en-GB" sz="1100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7" name="Rectangle 16" descr="University of Arizona simulation in gold font"/>
          <p:cNvSpPr/>
          <p:nvPr/>
        </p:nvSpPr>
        <p:spPr>
          <a:xfrm>
            <a:off x="3307447" y="1392947"/>
            <a:ext cx="171777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9E7800"/>
                </a:solidFill>
              </a:rPr>
              <a:t>Simulation from University of Arizona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82010" y="3677856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945 nm</a:t>
            </a:r>
          </a:p>
          <a:p>
            <a:pPr algn="ctr"/>
            <a:r>
              <a:rPr lang="fr-FR" sz="800" dirty="0"/>
              <a:t>(</a:t>
            </a:r>
            <a:r>
              <a:rPr lang="en-US" sz="800" dirty="0"/>
              <a:t>water vapor</a:t>
            </a:r>
            <a:r>
              <a:rPr lang="fr-FR" sz="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4024226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validation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199"/>
            <a:ext cx="4006057" cy="397202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400" dirty="0"/>
              <a:t>Overall methods results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24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Discrepancies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between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methods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&lt; 5%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24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MSI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reflectance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&gt; OLI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reflectance</a:t>
            </a:r>
            <a:endParaRPr lang="fr-FR" sz="1200" kern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685800" lvl="1" indent="-228600" fontAlgn="auto">
              <a:lnSpc>
                <a:spcPct val="150000"/>
              </a:lnSpc>
              <a:spcBef>
                <a:spcPts val="24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MSI-B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reflectance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&lt; MSI-A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reflectance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(~1%)</a:t>
            </a:r>
            <a:endParaRPr lang="en-US" sz="1200" kern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1400" dirty="0"/>
          </a:p>
          <a:p>
            <a:pPr lvl="1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indent="0"/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098" name="Picture 2" descr="Sentinel 2 Radiometric Validation methods and discrepanc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183" y="406267"/>
            <a:ext cx="5168000" cy="2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entinel 2B Radiometric Validation methods and discrepanc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02" y="2610267"/>
            <a:ext cx="5218667" cy="22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 descr="S2A text in gold font"/>
          <p:cNvSpPr txBox="1"/>
          <p:nvPr/>
        </p:nvSpPr>
        <p:spPr>
          <a:xfrm>
            <a:off x="4873591" y="221601"/>
            <a:ext cx="691215" cy="369332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DEA900"/>
                </a:solidFill>
              </a:rPr>
              <a:t>S2A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76799" y="2726676"/>
            <a:ext cx="688009" cy="369332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S2B</a:t>
            </a:r>
          </a:p>
        </p:txBody>
      </p:sp>
    </p:spTree>
    <p:extLst>
      <p:ext uri="{BB962C8B-B14F-4D97-AF65-F5344CB8AC3E}">
        <p14:creationId xmlns:p14="http://schemas.microsoft.com/office/powerpoint/2010/main" val="200316146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inter-sensors comparison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882337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Focus on </a:t>
            </a:r>
            <a:r>
              <a:rPr lang="en-US" sz="1400" b="1" dirty="0"/>
              <a:t>PICS method</a:t>
            </a:r>
            <a:r>
              <a:rPr lang="fr-FR" sz="1400" dirty="0"/>
              <a:t>: </a:t>
            </a:r>
            <a:r>
              <a:rPr lang="en-US" sz="1400" b="1" dirty="0"/>
              <a:t>S2A, </a:t>
            </a:r>
            <a:r>
              <a:rPr lang="en-US" sz="1400" b="1" dirty="0">
                <a:solidFill>
                  <a:srgbClr val="69B967"/>
                </a:solidFill>
              </a:rPr>
              <a:t>S2B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FF6600"/>
                </a:solidFill>
              </a:rPr>
              <a:t>LS8</a:t>
            </a:r>
            <a:r>
              <a:rPr lang="en-US" sz="1400" b="1" dirty="0"/>
              <a:t> inter-comparison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6" name="Image 5" descr="Sentinel 2B MSI vs Landsat 8 OLI sensor comparis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54" y="1260463"/>
            <a:ext cx="4842146" cy="2582478"/>
          </a:xfrm>
          <a:prstGeom prst="rect">
            <a:avLst/>
          </a:prstGeom>
        </p:spPr>
      </p:pic>
      <p:pic>
        <p:nvPicPr>
          <p:cNvPr id="7" name="Image 6" descr="Sentinel 2B MSI vs Sentinel 2A MSI sensor comparis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64"/>
            <a:ext cx="4451327" cy="25739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1062" y="3798381"/>
            <a:ext cx="316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MSI-A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reflectance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&gt; MSI-B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reflectance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0051" y="3798381"/>
            <a:ext cx="4174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Some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coincident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validation points match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quite</a:t>
            </a:r>
            <a:r>
              <a:rPr lang="fr-FR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well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between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MSI-A &amp; OLI at 865 nm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4553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inter-sensors comparison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882337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Focus on </a:t>
            </a:r>
            <a:r>
              <a:rPr lang="en-US" sz="1400" b="1" dirty="0"/>
              <a:t>PICS method</a:t>
            </a:r>
            <a:r>
              <a:rPr lang="en-US" sz="1400" dirty="0"/>
              <a:t>: </a:t>
            </a:r>
            <a:r>
              <a:rPr lang="en-US" sz="1400" b="1" dirty="0"/>
              <a:t>S2A, </a:t>
            </a:r>
            <a:r>
              <a:rPr lang="en-US" sz="1400" b="1" dirty="0">
                <a:solidFill>
                  <a:srgbClr val="69B967"/>
                </a:solidFill>
              </a:rPr>
              <a:t>S2B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FF6600"/>
                </a:solidFill>
              </a:rPr>
              <a:t>LS8</a:t>
            </a:r>
            <a:r>
              <a:rPr lang="en-US" sz="1400" b="1" dirty="0"/>
              <a:t> inter-comparison</a:t>
            </a:r>
          </a:p>
          <a:p>
            <a:pPr marL="1095750" lvl="1" indent="-285750">
              <a:buFont typeface="Arial"/>
              <a:buChar char="•"/>
            </a:pPr>
            <a:r>
              <a:rPr lang="en-US" sz="1400" dirty="0"/>
              <a:t>Same spectral shapes of calibration results for MSI-A &amp; MSI-B </a:t>
            </a:r>
            <a:br>
              <a:rPr lang="en-US" sz="1400" dirty="0"/>
            </a:br>
            <a:r>
              <a:rPr lang="en-US" sz="1200" dirty="0"/>
              <a:t>(except B02 band : Spectral response impact is under investigation)</a:t>
            </a:r>
          </a:p>
          <a:p>
            <a:pPr marL="1095750" lvl="1" indent="-285750">
              <a:buFont typeface="Arial"/>
              <a:buChar char="•"/>
            </a:pPr>
            <a:r>
              <a:rPr lang="en-US" sz="1400" dirty="0"/>
              <a:t>Good consistency in a range of 1-2% between OLI &amp; MSI (except for B01 band)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8" name="Graphiqu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552931"/>
              </p:ext>
            </p:extLst>
          </p:nvPr>
        </p:nvGraphicFramePr>
        <p:xfrm>
          <a:off x="853430" y="1882036"/>
          <a:ext cx="7405334" cy="326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927060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calibration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882337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How is performed the radiometric calibration of S2 MSI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12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Nominal calibration performed by using the </a:t>
            </a:r>
            <a:r>
              <a:rPr lang="en-US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on-board sun-diffuser</a:t>
            </a:r>
            <a:b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 Absolute gain monitoring per band</a:t>
            </a:r>
            <a:b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 Relative gains monitoring </a:t>
            </a:r>
            <a:b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	(inter-</a:t>
            </a:r>
            <a:r>
              <a:rPr lang="en-US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detector pixel </a:t>
            </a:r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variations per </a:t>
            </a:r>
            <a:r>
              <a:rPr lang="en-US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detector module</a:t>
            </a:r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 and band)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18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US" dirty="0"/>
              <a:t>A validation is performed </a:t>
            </a:r>
            <a:r>
              <a:rPr lang="en-US" b="1" dirty="0"/>
              <a:t>using vicarious methods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18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US" dirty="0"/>
              <a:t>Mission requirements: </a:t>
            </a:r>
            <a:br>
              <a:rPr lang="en-US" dirty="0"/>
            </a:br>
            <a:r>
              <a:rPr lang="en-US" b="1" dirty="0"/>
              <a:t>the absolute radiometric uncertainty shall be better than 5% </a:t>
            </a:r>
            <a:br>
              <a:rPr lang="en-US" b="1" dirty="0"/>
            </a:br>
            <a:r>
              <a:rPr lang="fr-FR" b="1" dirty="0"/>
              <a:t>(</a:t>
            </a:r>
            <a:r>
              <a:rPr lang="fr-FR" b="1" dirty="0" err="1"/>
              <a:t>target</a:t>
            </a:r>
            <a:r>
              <a:rPr lang="fr-FR" b="1" dirty="0"/>
              <a:t> 3%)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10299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conclude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fr-FR" sz="1400" dirty="0" err="1"/>
              <a:t>Summary</a:t>
            </a:r>
            <a:endParaRPr lang="fr-FR" sz="1400" dirty="0"/>
          </a:p>
          <a:p>
            <a:pPr marL="685800" lvl="1" indent="-228600" fontAlgn="auto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gains are stable (VNIR bands) and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monitored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-diffuser acquisitions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activities check operational calibrations</a:t>
            </a:r>
          </a:p>
          <a:p>
            <a:pPr marL="1144800" lvl="2" indent="-228600" fontAlgn="auto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 shift by about 1%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is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measured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between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most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of S2A / S2B bands</a:t>
            </a:r>
          </a:p>
          <a:p>
            <a:pPr marL="1144800" lvl="2" indent="-228600" fontAlgn="auto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 good calibration agreement of TOA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reflectance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200" kern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between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S2 &amp; L8 (</a:t>
            </a:r>
            <a:r>
              <a:rPr lang="en-US" sz="1200" dirty="0"/>
              <a:t>1-2%)</a:t>
            </a:r>
            <a:endParaRPr lang="fr-FR" sz="1200" kern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685800" lvl="1" indent="-228600" fontAlgn="auto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refinement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S2A spectral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fr-FR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fr-FR" sz="1400" dirty="0"/>
          </a:p>
          <a:p>
            <a:pPr marL="285750" lvl="2" indent="-285750">
              <a:buFont typeface="Arial"/>
              <a:buChar char="•"/>
            </a:pPr>
            <a:r>
              <a:rPr lang="en-GB" sz="1400" dirty="0"/>
              <a:t>How to improve calibration </a:t>
            </a:r>
            <a:r>
              <a:rPr lang="en-US" sz="1400" dirty="0"/>
              <a:t>approaches for a better data interoperability</a:t>
            </a:r>
            <a:r>
              <a:rPr lang="en-GB" sz="1400" dirty="0"/>
              <a:t> of </a:t>
            </a:r>
            <a:r>
              <a:rPr lang="fr-FR" sz="12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S2 &amp; L8</a:t>
            </a:r>
            <a:r>
              <a:rPr lang="en-GB" sz="1400" dirty="0"/>
              <a:t> ?</a:t>
            </a:r>
            <a:r>
              <a:rPr lang="en-US" sz="1400" dirty="0"/>
              <a:t> </a:t>
            </a:r>
            <a:endParaRPr lang="en-GB" sz="1400" dirty="0"/>
          </a:p>
          <a:p>
            <a:pPr marL="685800" lvl="1" indent="-228600" fontAlgn="auto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calibrations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irradiance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and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-Sun distance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calibrations over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sites,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spectral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atmospherical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 code), quasi-</a:t>
            </a:r>
            <a:r>
              <a:rPr lang="fr-FR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</a:t>
            </a:r>
            <a:r>
              <a:rPr lang="fr-FR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observations</a:t>
            </a:r>
            <a:endParaRPr lang="en-GB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fontAlgn="auto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endParaRPr lang="fr-FR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5276723" y="4467267"/>
            <a:ext cx="3587423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fr-FR" sz="1800" kern="0" dirty="0" err="1"/>
              <a:t>Thank</a:t>
            </a:r>
            <a:r>
              <a:rPr lang="fr-FR" sz="1800" kern="0" dirty="0"/>
              <a:t> </a:t>
            </a:r>
            <a:r>
              <a:rPr lang="fr-FR" sz="1800" kern="0" dirty="0" err="1"/>
              <a:t>you</a:t>
            </a:r>
            <a:r>
              <a:rPr lang="fr-FR" sz="1800" kern="0" dirty="0"/>
              <a:t> for </a:t>
            </a:r>
            <a:r>
              <a:rPr lang="fr-FR" sz="1800" kern="0" dirty="0" err="1"/>
              <a:t>your</a:t>
            </a:r>
            <a:r>
              <a:rPr lang="fr-FR" sz="1800" kern="0" dirty="0"/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82939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calibration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882337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Nominal estimate of absolute gains based on sun-diffuser acquisitions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2976705" y="2036175"/>
                <a:ext cx="2902653" cy="832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,ℓ,</m:t>
                                      </m:r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𝑠𝑖𝑚𝑢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,ℓ,</m:t>
                                      </m:r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fr-FR" dirty="0" err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05" y="2036175"/>
                <a:ext cx="2902653" cy="8327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5178946" y="1342608"/>
            <a:ext cx="376103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fr-FR" sz="1400" dirty="0" err="1">
                <a:solidFill>
                  <a:srgbClr val="C00000"/>
                </a:solidFill>
              </a:rPr>
              <a:t>Measurements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corrected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with</a:t>
            </a:r>
            <a:r>
              <a:rPr lang="fr-FR" sz="1400" dirty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50000"/>
              </a:lnSpc>
            </a:pPr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50000"/>
              </a:lnSpc>
            </a:pP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Dark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correction + relative gain correction </a:t>
            </a:r>
          </a:p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(non-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linearity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and non-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uniformity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corrections)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278536" y="3061991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2296117" y="3375226"/>
                <a:ext cx="6475619" cy="64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fr-FR" sz="1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𝑠𝑖𝑚𝑢</m:t>
                          </m:r>
                        </m:sub>
                      </m:sSub>
                      <m:d>
                        <m:dPr>
                          <m:ctrlPr>
                            <a:rPr lang="fr-FR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fr-FR" sz="1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,ℓ,</m:t>
                          </m:r>
                          <m:r>
                            <a:rPr lang="fr-FR" sz="16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fr-FR" sz="16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sz="16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  <m:r>
                        <a:rPr lang="fr-FR" sz="1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fr-FR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𝑙𝑡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fr-FR" sz="16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𝐵𝑅𝐷𝐹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16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fr-FR" sz="16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fr-FR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fr-FR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𝑢𝑛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fr-FR" sz="16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fr-FR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fr-FR" sz="16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fr-FR" sz="16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×</m:t>
                                      </m:r>
                                      <m:r>
                                        <a:rPr lang="fr-FR" sz="16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𝑠𝑢𝑛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den>
                          </m:f>
                        </m:e>
                        <m:sub/>
                      </m:sSub>
                    </m:oMath>
                  </m:oMathPara>
                </a14:m>
                <a:endParaRPr lang="fr-FR" sz="1600" dirty="0" err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117" y="3375226"/>
                <a:ext cx="6475619" cy="643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5552631" y="2527573"/>
            <a:ext cx="324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Average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over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valid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detector pixels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each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band b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774763" y="4136507"/>
            <a:ext cx="126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Stray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-light perturbation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37889" y="4225418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Sun-diffuser BRDF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125750" y="4367339"/>
            <a:ext cx="1401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Solar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irradiance</a:t>
            </a:r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565646" y="1496496"/>
            <a:ext cx="358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Average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ratio of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detector pixel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measurements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over simulations</a:t>
            </a:r>
          </a:p>
        </p:txBody>
      </p:sp>
      <p:cxnSp>
        <p:nvCxnSpPr>
          <p:cNvPr id="29" name="Connecteur droit avec flèch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5" idx="0"/>
          </p:cNvCxnSpPr>
          <p:nvPr/>
        </p:nvCxnSpPr>
        <p:spPr>
          <a:xfrm>
            <a:off x="4408247" y="3884023"/>
            <a:ext cx="0" cy="25248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48561" y="3957183"/>
            <a:ext cx="0" cy="26823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26647" y="3957183"/>
            <a:ext cx="18201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756127" y="4091300"/>
            <a:ext cx="0" cy="26823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46057" y="4091300"/>
            <a:ext cx="18201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 descr="earth satellite and sun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5" y="1036333"/>
            <a:ext cx="1337158" cy="14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data acquis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2469255"/>
            <a:ext cx="1436306" cy="13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3299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calibration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882337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Sun-diffuser </a:t>
            </a:r>
            <a:r>
              <a:rPr lang="fr-FR" b="1" dirty="0" err="1"/>
              <a:t>Bidirectional</a:t>
            </a:r>
            <a:r>
              <a:rPr lang="fr-FR" b="1" dirty="0"/>
              <a:t> </a:t>
            </a:r>
            <a:r>
              <a:rPr lang="fr-FR" b="1" dirty="0" err="1"/>
              <a:t>Reflection</a:t>
            </a:r>
            <a:r>
              <a:rPr lang="fr-FR" b="1" dirty="0"/>
              <a:t> Distribution </a:t>
            </a:r>
            <a:r>
              <a:rPr lang="fr-FR" b="1" dirty="0" err="1"/>
              <a:t>Function</a:t>
            </a:r>
            <a:r>
              <a:rPr lang="fr-FR" b="1" dirty="0"/>
              <a:t> </a:t>
            </a:r>
            <a:r>
              <a:rPr lang="en-US" dirty="0"/>
              <a:t>characterization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12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U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On-ground test bench measurements</a:t>
            </a:r>
            <a:b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sun-diffusers’ reflectance for each </a:t>
            </a:r>
            <a:r>
              <a:rPr lang="en-GB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detector pixel </a:t>
            </a:r>
            <a:r>
              <a:rPr lang="en-GB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(per band and </a:t>
            </a:r>
            <a:r>
              <a:rPr lang="en-GB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detector module</a:t>
            </a:r>
            <a:r>
              <a:rPr lang="en-GB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) for a set of different illumination angles and different viewing angles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12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GB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First version </a:t>
            </a:r>
            <a:r>
              <a:rPr lang="en-GB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of the BRDF characterization</a:t>
            </a:r>
          </a:p>
          <a:p>
            <a:pPr marL="1144800" lvl="2" indent="-228600" fontAlgn="auto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Interpolations</a:t>
            </a:r>
            <a:r>
              <a:rPr lang="en-GB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to define the BRDF per </a:t>
            </a:r>
            <a:r>
              <a:rPr lang="en-GB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detector pixel </a:t>
            </a:r>
          </a:p>
          <a:p>
            <a:pPr marL="1144800" lvl="2" indent="-228600" fontAlgn="auto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Fixed viewing angle per </a:t>
            </a:r>
            <a:r>
              <a:rPr lang="en-GB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detector pixel</a:t>
            </a:r>
          </a:p>
          <a:p>
            <a:pPr marL="1144800" lvl="2" indent="-228600" fontAlgn="auto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Nodes of illumination angles (SZA, SAA) </a:t>
            </a:r>
          </a:p>
          <a:p>
            <a:pPr marL="685800" lvl="1" indent="-228600" fontAlgn="auto">
              <a:lnSpc>
                <a:spcPct val="150000"/>
              </a:lnSpc>
              <a:spcBef>
                <a:spcPts val="1200"/>
              </a:spcBef>
              <a:buClr>
                <a:srgbClr val="076889"/>
              </a:buClr>
              <a:buFont typeface="Arial" panose="020B0604020202020204" pitchFamily="34" charset="0"/>
              <a:buChar char="›"/>
            </a:pPr>
            <a:r>
              <a:rPr lang="en-GB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Refined version </a:t>
            </a:r>
            <a:r>
              <a:rPr lang="en-GB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of the BRDF</a:t>
            </a:r>
          </a:p>
          <a:p>
            <a:pPr marL="1144800" lvl="2" indent="-228600" fontAlgn="auto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Fitting a BRDF </a:t>
            </a:r>
            <a:r>
              <a:rPr lang="en-GB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Rahman angular model</a:t>
            </a:r>
          </a:p>
          <a:p>
            <a:pPr marL="1144800" lvl="2" indent="-228600" fontAlgn="auto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GB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144800" lvl="2" indent="-228600" fontAlgn="auto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72766" y="3267430"/>
            <a:ext cx="2115213" cy="522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i="1" dirty="0"/>
              <a:t>SZA (°): 59.5  61.0  62.5</a:t>
            </a:r>
          </a:p>
          <a:p>
            <a:pPr>
              <a:lnSpc>
                <a:spcPct val="150000"/>
              </a:lnSpc>
            </a:pPr>
            <a:r>
              <a:rPr lang="en-GB" sz="1000" i="1" dirty="0"/>
              <a:t>SAA (°): 15  20  25  30  35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329670563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ive Variation of absolute coefficients of Sentinel 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3404"/>
            <a:ext cx="6099620" cy="17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calibration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882337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S2B absolute calibration : use of the initial sun-diffuser BRDF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2210866" y="3979783"/>
            <a:ext cx="1317143" cy="360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112892" tIns="56446" rIns="112892" bIns="56446" rtlCol="0">
            <a:spAutoFit/>
          </a:bodyPr>
          <a:lstStyle/>
          <a:p>
            <a:r>
              <a:rPr lang="fr-FR" sz="800" b="1" dirty="0" err="1">
                <a:solidFill>
                  <a:srgbClr val="7030A0"/>
                </a:solidFill>
              </a:rPr>
              <a:t>Decontamination</a:t>
            </a:r>
            <a:endParaRPr lang="fr-FR" sz="800" b="1" dirty="0">
              <a:solidFill>
                <a:srgbClr val="7030A0"/>
              </a:solidFill>
            </a:endParaRPr>
          </a:p>
          <a:p>
            <a:r>
              <a:rPr lang="fr-FR" sz="800" b="1" dirty="0">
                <a:solidFill>
                  <a:srgbClr val="7030A0"/>
                </a:solidFill>
              </a:rPr>
              <a:t>(May 3</a:t>
            </a:r>
            <a:r>
              <a:rPr lang="fr-FR" sz="800" b="1" baseline="30000" dirty="0">
                <a:solidFill>
                  <a:srgbClr val="7030A0"/>
                </a:solidFill>
              </a:rPr>
              <a:t>rd</a:t>
            </a:r>
            <a:r>
              <a:rPr lang="fr-FR" sz="800" b="1" dirty="0">
                <a:solidFill>
                  <a:srgbClr val="7030A0"/>
                </a:solidFill>
              </a:rPr>
              <a:t> 2017)</a:t>
            </a:r>
          </a:p>
        </p:txBody>
      </p:sp>
      <p:cxnSp>
        <p:nvCxnSpPr>
          <p:cNvPr id="37" name="Connecteur droit avec flèch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1655404" y="3587411"/>
            <a:ext cx="555462" cy="4934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305893" y="4471308"/>
            <a:ext cx="90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Date</a:t>
            </a:r>
          </a:p>
        </p:txBody>
      </p:sp>
      <p:pic>
        <p:nvPicPr>
          <p:cNvPr id="1027" name="Picture 3" descr="Relative variation of absolute coefficients of Sentinel 2 B VNIR b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" y="1059017"/>
            <a:ext cx="6081905" cy="16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102730" y="920477"/>
            <a:ext cx="3041270" cy="1955524"/>
          </a:xfrm>
          <a:prstGeom prst="rect">
            <a:avLst/>
          </a:prstGeom>
          <a:noFill/>
        </p:spPr>
        <p:txBody>
          <a:bodyPr wrap="square" lIns="112892" tIns="56446" rIns="112892" bIns="56446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VNIR </a:t>
            </a:r>
            <a:r>
              <a:rPr lang="fr-FR" sz="1200" dirty="0" err="1">
                <a:solidFill>
                  <a:srgbClr val="0070C0"/>
                </a:solidFill>
              </a:rPr>
              <a:t>absolute</a:t>
            </a:r>
            <a:r>
              <a:rPr lang="fr-FR" sz="1200" dirty="0">
                <a:solidFill>
                  <a:srgbClr val="0070C0"/>
                </a:solidFill>
              </a:rPr>
              <a:t> gains </a:t>
            </a:r>
            <a:r>
              <a:rPr lang="fr-FR" sz="1200" b="1" dirty="0">
                <a:solidFill>
                  <a:srgbClr val="0070C0"/>
                </a:solidFill>
              </a:rPr>
              <a:t>stable </a:t>
            </a:r>
            <a:r>
              <a:rPr lang="fr-FR" sz="1200" b="1" dirty="0" err="1">
                <a:solidFill>
                  <a:srgbClr val="0070C0"/>
                </a:solidFill>
              </a:rPr>
              <a:t>since</a:t>
            </a:r>
            <a:r>
              <a:rPr lang="fr-FR" sz="1200" b="1" dirty="0">
                <a:solidFill>
                  <a:srgbClr val="0070C0"/>
                </a:solidFill>
              </a:rPr>
              <a:t> </a:t>
            </a:r>
            <a:r>
              <a:rPr lang="fr-FR" sz="1200" b="1" dirty="0" err="1">
                <a:solidFill>
                  <a:srgbClr val="0070C0"/>
                </a:solidFill>
              </a:rPr>
              <a:t>Mid</a:t>
            </a:r>
            <a:r>
              <a:rPr lang="fr-FR" sz="1200" b="1" dirty="0">
                <a:solidFill>
                  <a:srgbClr val="0070C0"/>
                </a:solidFill>
              </a:rPr>
              <a:t>-April in a range of ±0.2%</a:t>
            </a:r>
          </a:p>
          <a:p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>
                <a:solidFill>
                  <a:srgbClr val="0070C0"/>
                </a:solidFill>
              </a:rPr>
              <a:t>B01 and B08 bands: variations up to 0.75% </a:t>
            </a:r>
            <a:r>
              <a:rPr lang="fr-FR" sz="1200" dirty="0" err="1">
                <a:solidFill>
                  <a:srgbClr val="0070C0"/>
                </a:solidFill>
              </a:rPr>
              <a:t>since</a:t>
            </a:r>
            <a:r>
              <a:rPr lang="fr-FR" sz="1200" dirty="0">
                <a:solidFill>
                  <a:srgbClr val="0070C0"/>
                </a:solidFill>
              </a:rPr>
              <a:t> first calibration</a:t>
            </a:r>
          </a:p>
          <a:p>
            <a:pPr marL="72000" indent="-7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70C0"/>
                </a:solidFill>
              </a:rPr>
              <a:t>Not a real change of the </a:t>
            </a:r>
            <a:r>
              <a:rPr lang="fr-FR" sz="1200" dirty="0" err="1">
                <a:solidFill>
                  <a:srgbClr val="0070C0"/>
                </a:solidFill>
              </a:rPr>
              <a:t>sensor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sensitivity</a:t>
            </a:r>
            <a:endParaRPr lang="fr-FR" sz="1200" dirty="0">
              <a:solidFill>
                <a:srgbClr val="0070C0"/>
              </a:solidFill>
            </a:endParaRPr>
          </a:p>
          <a:p>
            <a:pPr marL="72000" indent="-7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70C0"/>
                </a:solidFill>
              </a:rPr>
              <a:t>Variations due to a limitation of the </a:t>
            </a:r>
            <a:r>
              <a:rPr lang="fr-FR" sz="1200" dirty="0" err="1">
                <a:solidFill>
                  <a:srgbClr val="0070C0"/>
                </a:solidFill>
              </a:rPr>
              <a:t>sun</a:t>
            </a:r>
            <a:r>
              <a:rPr lang="fr-FR" sz="1200" dirty="0">
                <a:solidFill>
                  <a:srgbClr val="0070C0"/>
                </a:solidFill>
              </a:rPr>
              <a:t>-diffuser BRDF </a:t>
            </a:r>
            <a:r>
              <a:rPr lang="fr-FR" sz="1200" dirty="0" err="1">
                <a:solidFill>
                  <a:srgbClr val="0070C0"/>
                </a:solidFill>
              </a:rPr>
              <a:t>accuracy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13" name="Connecteur droit avec flèch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5149544" y="1554157"/>
            <a:ext cx="1019109" cy="68667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212747" y="2240829"/>
            <a:ext cx="955906" cy="242067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68653" y="1946098"/>
            <a:ext cx="0" cy="84667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108587" y="3038467"/>
            <a:ext cx="3041270" cy="1591322"/>
          </a:xfrm>
          <a:prstGeom prst="rect">
            <a:avLst/>
          </a:prstGeom>
          <a:noFill/>
        </p:spPr>
        <p:txBody>
          <a:bodyPr wrap="square" lIns="112892" tIns="56446" rIns="112892" bIns="56446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Time variation of the SWIR band </a:t>
            </a:r>
            <a:r>
              <a:rPr lang="fr-FR" sz="1200" dirty="0" err="1">
                <a:solidFill>
                  <a:srgbClr val="0070C0"/>
                </a:solidFill>
              </a:rPr>
              <a:t>sensitivity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is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properly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monitored</a:t>
            </a:r>
            <a:endParaRPr lang="fr-FR" sz="1200" dirty="0">
              <a:solidFill>
                <a:srgbClr val="0070C0"/>
              </a:solidFill>
            </a:endParaRPr>
          </a:p>
          <a:p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 err="1">
                <a:solidFill>
                  <a:srgbClr val="0070C0"/>
                </a:solidFill>
              </a:rPr>
              <a:t>Decontamination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allows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retrieving</a:t>
            </a:r>
            <a:r>
              <a:rPr lang="fr-FR" sz="1200" dirty="0">
                <a:solidFill>
                  <a:srgbClr val="0070C0"/>
                </a:solidFill>
              </a:rPr>
              <a:t> the initial </a:t>
            </a:r>
            <a:r>
              <a:rPr lang="fr-FR" sz="1200" dirty="0" err="1">
                <a:solidFill>
                  <a:srgbClr val="0070C0"/>
                </a:solidFill>
              </a:rPr>
              <a:t>sensitivity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level</a:t>
            </a:r>
            <a:r>
              <a:rPr lang="fr-FR" sz="1200" dirty="0">
                <a:solidFill>
                  <a:srgbClr val="0070C0"/>
                </a:solidFill>
              </a:rPr>
              <a:t> of SWIR bands and </a:t>
            </a:r>
            <a:r>
              <a:rPr lang="fr-FR" sz="1200" dirty="0" err="1">
                <a:solidFill>
                  <a:srgbClr val="0070C0"/>
                </a:solidFill>
              </a:rPr>
              <a:t>reduces</a:t>
            </a:r>
            <a:r>
              <a:rPr lang="fr-FR" sz="1200" dirty="0">
                <a:solidFill>
                  <a:srgbClr val="0070C0"/>
                </a:solidFill>
              </a:rPr>
              <a:t> the </a:t>
            </a:r>
            <a:r>
              <a:rPr lang="fr-FR" sz="1200" dirty="0" err="1">
                <a:solidFill>
                  <a:srgbClr val="0070C0"/>
                </a:solidFill>
              </a:rPr>
              <a:t>slopes</a:t>
            </a:r>
            <a:r>
              <a:rPr lang="fr-FR" sz="1200" dirty="0">
                <a:solidFill>
                  <a:srgbClr val="0070C0"/>
                </a:solidFill>
              </a:rPr>
              <a:t> of </a:t>
            </a:r>
            <a:r>
              <a:rPr lang="fr-FR" sz="1200" dirty="0" err="1">
                <a:solidFill>
                  <a:srgbClr val="0070C0"/>
                </a:solidFill>
              </a:rPr>
              <a:t>decrease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with</a:t>
            </a:r>
            <a:r>
              <a:rPr lang="fr-FR" sz="1200" dirty="0">
                <a:solidFill>
                  <a:srgbClr val="0070C0"/>
                </a:solidFill>
              </a:rPr>
              <a:t> time</a:t>
            </a:r>
          </a:p>
          <a:p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9133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48803"/>
            <a:ext cx="6099620" cy="17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" y="1065198"/>
            <a:ext cx="6081905" cy="16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calibration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882337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S2B absolute calibration : </a:t>
            </a:r>
            <a:r>
              <a:rPr lang="en-US" sz="1400" dirty="0">
                <a:solidFill>
                  <a:srgbClr val="008542"/>
                </a:solidFill>
              </a:rPr>
              <a:t>improvements by using a refined sun-diffuser BRDF model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6148095" y="1125264"/>
            <a:ext cx="2681477" cy="667992"/>
          </a:xfrm>
          <a:prstGeom prst="rect">
            <a:avLst/>
          </a:prstGeom>
          <a:noFill/>
        </p:spPr>
        <p:txBody>
          <a:bodyPr wrap="square" lIns="112892" tIns="56446" rIns="112892" bIns="56446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Great </a:t>
            </a:r>
            <a:r>
              <a:rPr lang="en-US" sz="1200" b="1" dirty="0">
                <a:solidFill>
                  <a:srgbClr val="0070C0"/>
                </a:solidFill>
              </a:rPr>
              <a:t>improvement of the stability for the  absolute gains estimate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148095" y="2812532"/>
            <a:ext cx="3041270" cy="667992"/>
          </a:xfrm>
          <a:prstGeom prst="rect">
            <a:avLst/>
          </a:prstGeom>
          <a:noFill/>
        </p:spPr>
        <p:txBody>
          <a:bodyPr wrap="square" lIns="112892" tIns="56446" rIns="112892" bIns="56446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Temporal evolution of absolute gains for SWIR bands becomes smoother</a:t>
            </a:r>
          </a:p>
        </p:txBody>
      </p:sp>
      <p:sp>
        <p:nvSpPr>
          <p:cNvPr id="22" name="Rectangle 21" descr="Changes for the first acquisition "/>
          <p:cNvSpPr/>
          <p:nvPr/>
        </p:nvSpPr>
        <p:spPr>
          <a:xfrm>
            <a:off x="6554815" y="3535908"/>
            <a:ext cx="2361782" cy="1247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6581512" y="3522561"/>
            <a:ext cx="2414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Changes for the first acquisition (ref)</a:t>
            </a:r>
          </a:p>
        </p:txBody>
      </p:sp>
      <p:pic>
        <p:nvPicPr>
          <p:cNvPr id="2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08" y="3686059"/>
            <a:ext cx="2261647" cy="10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249284" y="1980436"/>
            <a:ext cx="2620571" cy="746358"/>
          </a:xfrm>
          <a:prstGeom prst="rect">
            <a:avLst/>
          </a:prstGeom>
          <a:solidFill>
            <a:srgbClr val="9FE795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Operationally applied since</a:t>
            </a:r>
            <a:br>
              <a:rPr lang="en-US" sz="1200" dirty="0">
                <a:solidFill>
                  <a:schemeClr val="accent4"/>
                </a:solidFill>
              </a:rPr>
            </a:br>
            <a:r>
              <a:rPr lang="en-US" sz="1200" dirty="0">
                <a:solidFill>
                  <a:schemeClr val="accent4"/>
                </a:solidFill>
              </a:rPr>
              <a:t>2017 October 23</a:t>
            </a:r>
            <a:r>
              <a:rPr lang="en-US" sz="1200" baseline="30000" dirty="0">
                <a:solidFill>
                  <a:schemeClr val="accent4"/>
                </a:solidFill>
              </a:rPr>
              <a:t>rd</a:t>
            </a:r>
          </a:p>
          <a:p>
            <a:endParaRPr lang="en-US" sz="1200" baseline="30000" dirty="0">
              <a:solidFill>
                <a:schemeClr val="accent4"/>
              </a:solidFill>
            </a:endParaRPr>
          </a:p>
          <a:p>
            <a:r>
              <a:rPr lang="en-US" sz="1050" dirty="0">
                <a:solidFill>
                  <a:schemeClr val="accent4"/>
                </a:solidFill>
              </a:rPr>
              <a:t>(older products will be reprocessed)</a:t>
            </a:r>
            <a:endParaRPr lang="en-US" sz="1050" baseline="30000" dirty="0">
              <a:solidFill>
                <a:schemeClr val="accent4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133163" y="1472452"/>
            <a:ext cx="225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A very good stability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210866" y="3979783"/>
            <a:ext cx="1317143" cy="360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112892" tIns="56446" rIns="112892" bIns="56446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</a:rPr>
              <a:t>Decontamination</a:t>
            </a:r>
          </a:p>
          <a:p>
            <a:r>
              <a:rPr lang="en-US" sz="800" b="1" dirty="0">
                <a:solidFill>
                  <a:srgbClr val="7030A0"/>
                </a:solidFill>
              </a:rPr>
              <a:t>(May 3</a:t>
            </a:r>
            <a:r>
              <a:rPr lang="en-US" sz="800" b="1" baseline="30000" dirty="0">
                <a:solidFill>
                  <a:srgbClr val="7030A0"/>
                </a:solidFill>
              </a:rPr>
              <a:t>rd</a:t>
            </a:r>
            <a:r>
              <a:rPr lang="en-US" sz="800" b="1" dirty="0">
                <a:solidFill>
                  <a:srgbClr val="7030A0"/>
                </a:solidFill>
              </a:rPr>
              <a:t> 2017)</a:t>
            </a:r>
          </a:p>
        </p:txBody>
      </p:sp>
      <p:cxnSp>
        <p:nvCxnSpPr>
          <p:cNvPr id="27" name="Connecteur droit avec flèch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1655404" y="3587411"/>
            <a:ext cx="555462" cy="4934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305893" y="4471308"/>
            <a:ext cx="90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8496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calibration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882337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S2A absolute calibration : use of the initial sun-diffuser BRDF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1035" name="Picture 11" descr="Relative variation of absolute coefficients of Sentinel 2A VNIR b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6434286" cy="18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Relative variation of absolute coefficients of Sentinel 2A SWIR b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917278"/>
            <a:ext cx="6428572" cy="1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434286" y="1255300"/>
            <a:ext cx="2709714" cy="1221990"/>
          </a:xfrm>
          <a:prstGeom prst="rect">
            <a:avLst/>
          </a:prstGeom>
          <a:noFill/>
        </p:spPr>
        <p:txBody>
          <a:bodyPr wrap="square" lIns="112892" tIns="56446" rIns="112892" bIns="56446" rtlCol="0">
            <a:spAutoFit/>
          </a:bodyPr>
          <a:lstStyle/>
          <a:p>
            <a:pPr marL="0" lvl="2" indent="0"/>
            <a:r>
              <a:rPr lang="en-GB" sz="1200" dirty="0">
                <a:solidFill>
                  <a:srgbClr val="0070C0"/>
                </a:solidFill>
              </a:rPr>
              <a:t>A trend of </a:t>
            </a:r>
            <a:r>
              <a:rPr lang="en-GB" sz="1200" b="1" dirty="0">
                <a:solidFill>
                  <a:srgbClr val="0070C0"/>
                </a:solidFill>
              </a:rPr>
              <a:t>sensitivity loss seems to be engaged for VNIR band </a:t>
            </a:r>
          </a:p>
          <a:p>
            <a:pPr marL="0" lvl="2" indent="0"/>
            <a:endParaRPr lang="en-GB" sz="1200" dirty="0">
              <a:solidFill>
                <a:srgbClr val="0070C0"/>
              </a:solidFill>
            </a:endParaRPr>
          </a:p>
          <a:p>
            <a:pPr marL="0" lvl="2" indent="0"/>
            <a:r>
              <a:rPr lang="en-GB" sz="1200" dirty="0">
                <a:solidFill>
                  <a:srgbClr val="0070C0"/>
                </a:solidFill>
              </a:rPr>
              <a:t>-0.6% to -0.9% depending on the band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97012" y="2166816"/>
            <a:ext cx="126198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002060"/>
                </a:solidFill>
              </a:rPr>
              <a:t>Change of </a:t>
            </a:r>
            <a:r>
              <a:rPr lang="fr-FR" sz="800" dirty="0" err="1">
                <a:solidFill>
                  <a:srgbClr val="002060"/>
                </a:solidFill>
              </a:rPr>
              <a:t>Earth</a:t>
            </a:r>
            <a:r>
              <a:rPr lang="fr-FR" sz="800" dirty="0">
                <a:solidFill>
                  <a:srgbClr val="002060"/>
                </a:solidFill>
              </a:rPr>
              <a:t>-Sun distance </a:t>
            </a:r>
            <a:r>
              <a:rPr lang="fr-FR" sz="800" dirty="0" err="1">
                <a:solidFill>
                  <a:srgbClr val="002060"/>
                </a:solidFill>
              </a:rPr>
              <a:t>calculation</a:t>
            </a:r>
            <a:endParaRPr lang="fr-FR" sz="800" dirty="0">
              <a:solidFill>
                <a:srgbClr val="002060"/>
              </a:solidFill>
            </a:endParaRPr>
          </a:p>
        </p:txBody>
      </p:sp>
      <p:cxnSp>
        <p:nvCxnSpPr>
          <p:cNvPr id="6" name="Connecteur droit avec flèch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2166727" y="2113188"/>
            <a:ext cx="130285" cy="22290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07096" y="1255300"/>
            <a:ext cx="0" cy="3046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2264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Changes for first acquisition "/>
          <p:cNvSpPr/>
          <p:nvPr/>
        </p:nvSpPr>
        <p:spPr>
          <a:xfrm>
            <a:off x="6642857" y="3533491"/>
            <a:ext cx="2361782" cy="1247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" y="2910836"/>
            <a:ext cx="6434286" cy="18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 Radiometric calibration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5" y="727200"/>
            <a:ext cx="8882337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S2A absolute calibration : use of the refined sun-diffuser BRDF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428572" y="836144"/>
            <a:ext cx="2806327" cy="1775988"/>
          </a:xfrm>
          <a:prstGeom prst="rect">
            <a:avLst/>
          </a:prstGeom>
          <a:noFill/>
        </p:spPr>
        <p:txBody>
          <a:bodyPr wrap="square" lIns="112892" tIns="56446" rIns="112892" bIns="56446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Trends of time evolution are much more similar for the different bands</a:t>
            </a:r>
          </a:p>
          <a:p>
            <a:endParaRPr lang="en-GB" sz="1200" b="1" dirty="0">
              <a:solidFill>
                <a:srgbClr val="0070C0"/>
              </a:solidFill>
            </a:endParaRPr>
          </a:p>
          <a:p>
            <a:pPr marL="0" lvl="2" indent="0"/>
            <a:endParaRPr lang="en-GB" sz="1200" b="1" dirty="0">
              <a:solidFill>
                <a:srgbClr val="0070C0"/>
              </a:solidFill>
            </a:endParaRPr>
          </a:p>
          <a:p>
            <a:pPr marL="0" lvl="2" indent="0"/>
            <a:r>
              <a:rPr lang="en-GB" sz="1200" b="1" dirty="0">
                <a:solidFill>
                  <a:srgbClr val="0070C0"/>
                </a:solidFill>
              </a:rPr>
              <a:t>Slight oscillations </a:t>
            </a:r>
            <a:r>
              <a:rPr lang="en-GB" sz="1200" dirty="0">
                <a:solidFill>
                  <a:srgbClr val="0070C0"/>
                </a:solidFill>
              </a:rPr>
              <a:t>(low frequency) but a more apparent sensitivity loss with time for VNIR bands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28572" y="2910836"/>
            <a:ext cx="2658588" cy="667992"/>
          </a:xfrm>
          <a:prstGeom prst="rect">
            <a:avLst/>
          </a:prstGeom>
          <a:solidFill>
            <a:schemeClr val="bg1"/>
          </a:solidFill>
        </p:spPr>
        <p:txBody>
          <a:bodyPr wrap="square" lIns="112892" tIns="56446" rIns="112892" bIns="56446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Temporal </a:t>
            </a:r>
            <a:r>
              <a:rPr lang="fr-FR" sz="1200" b="1" dirty="0" err="1">
                <a:solidFill>
                  <a:srgbClr val="0070C0"/>
                </a:solidFill>
              </a:rPr>
              <a:t>evolution</a:t>
            </a:r>
            <a:r>
              <a:rPr lang="fr-FR" sz="1200" b="1" dirty="0">
                <a:solidFill>
                  <a:srgbClr val="0070C0"/>
                </a:solidFill>
              </a:rPr>
              <a:t> of </a:t>
            </a:r>
            <a:r>
              <a:rPr lang="fr-FR" sz="1200" b="1" dirty="0" err="1">
                <a:solidFill>
                  <a:srgbClr val="0070C0"/>
                </a:solidFill>
              </a:rPr>
              <a:t>absolute</a:t>
            </a:r>
            <a:r>
              <a:rPr lang="fr-FR" sz="1200" b="1" dirty="0">
                <a:solidFill>
                  <a:srgbClr val="0070C0"/>
                </a:solidFill>
              </a:rPr>
              <a:t> gains for SWIR bands </a:t>
            </a:r>
            <a:r>
              <a:rPr lang="fr-FR" sz="1200" b="1" dirty="0" err="1">
                <a:solidFill>
                  <a:srgbClr val="0070C0"/>
                </a:solidFill>
              </a:rPr>
              <a:t>becomes</a:t>
            </a:r>
            <a:r>
              <a:rPr lang="fr-FR" sz="1200" b="1" dirty="0">
                <a:solidFill>
                  <a:srgbClr val="0070C0"/>
                </a:solidFill>
              </a:rPr>
              <a:t> </a:t>
            </a:r>
            <a:r>
              <a:rPr lang="fr-FR" sz="1200" b="1" dirty="0" err="1">
                <a:solidFill>
                  <a:srgbClr val="0070C0"/>
                </a:solidFill>
              </a:rPr>
              <a:t>smoother</a:t>
            </a:r>
            <a:endParaRPr lang="fr-FR" sz="1200" b="1" dirty="0">
              <a:solidFill>
                <a:srgbClr val="0070C0"/>
              </a:solidFill>
            </a:endParaRPr>
          </a:p>
        </p:txBody>
      </p:sp>
      <p:pic>
        <p:nvPicPr>
          <p:cNvPr id="307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6428572" cy="1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07096" y="1255300"/>
            <a:ext cx="0" cy="3046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659023" y="23853"/>
            <a:ext cx="2620571" cy="746358"/>
          </a:xfrm>
          <a:prstGeom prst="rect">
            <a:avLst/>
          </a:prstGeom>
          <a:solidFill>
            <a:srgbClr val="9FE795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Operationally applied since</a:t>
            </a:r>
            <a:br>
              <a:rPr lang="en-US" sz="1200" dirty="0">
                <a:solidFill>
                  <a:schemeClr val="accent4"/>
                </a:solidFill>
              </a:rPr>
            </a:br>
            <a:r>
              <a:rPr lang="en-US" sz="1200" dirty="0">
                <a:solidFill>
                  <a:schemeClr val="accent4"/>
                </a:solidFill>
              </a:rPr>
              <a:t>2017 October 23</a:t>
            </a:r>
            <a:r>
              <a:rPr lang="en-US" sz="1200" baseline="30000" dirty="0">
                <a:solidFill>
                  <a:schemeClr val="accent4"/>
                </a:solidFill>
              </a:rPr>
              <a:t>rd</a:t>
            </a:r>
          </a:p>
          <a:p>
            <a:endParaRPr lang="en-US" sz="1200" baseline="30000" dirty="0">
              <a:solidFill>
                <a:schemeClr val="accent4"/>
              </a:solidFill>
            </a:endParaRPr>
          </a:p>
          <a:p>
            <a:r>
              <a:rPr lang="en-US" sz="1050" dirty="0">
                <a:solidFill>
                  <a:schemeClr val="accent4"/>
                </a:solidFill>
              </a:rPr>
              <a:t>(older products will be reprocessed)</a:t>
            </a:r>
            <a:endParaRPr lang="en-US" sz="1050" baseline="30000" dirty="0">
              <a:solidFill>
                <a:schemeClr val="accent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72382" y="3567611"/>
            <a:ext cx="2414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Changes for the first acquisition (ref)</a:t>
            </a:r>
          </a:p>
        </p:txBody>
      </p:sp>
      <p:pic>
        <p:nvPicPr>
          <p:cNvPr id="3080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61" y="3761081"/>
            <a:ext cx="2302858" cy="9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66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086" y="229778"/>
            <a:ext cx="7526888" cy="430887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S2A spectral bands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16" y="727200"/>
            <a:ext cx="5494360" cy="3823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Errors during the on-ground characterization for S2A spectral bands : </a:t>
            </a:r>
          </a:p>
          <a:p>
            <a:pPr marL="1095750" lvl="1" indent="-285750">
              <a:buFont typeface="Arial"/>
              <a:buChar char="•"/>
            </a:pPr>
            <a:r>
              <a:rPr lang="en-US" sz="1400" dirty="0"/>
              <a:t>Spectral responses are being recalculated</a:t>
            </a:r>
          </a:p>
          <a:p>
            <a:pPr marL="1095750" lvl="1" indent="-285750">
              <a:buFont typeface="Arial"/>
              <a:buChar char="•"/>
            </a:pPr>
            <a:r>
              <a:rPr lang="en-US" sz="1400" dirty="0"/>
              <a:t>B02 and B01 bands mainly impacted</a:t>
            </a:r>
          </a:p>
          <a:p>
            <a:pPr indent="0"/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2050" name="Picture 2" descr="Sentinel 2A spectral b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79" y="702941"/>
            <a:ext cx="3242991" cy="2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87620" y="2907853"/>
            <a:ext cx="33406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CNES </a:t>
            </a:r>
            <a:r>
              <a:rPr lang="fr-FR" sz="1050" dirty="0" err="1"/>
              <a:t>results</a:t>
            </a:r>
            <a:r>
              <a:rPr lang="fr-FR" sz="1050" dirty="0"/>
              <a:t>: </a:t>
            </a:r>
          </a:p>
          <a:p>
            <a:r>
              <a:rPr lang="fr-FR" sz="1050" dirty="0"/>
              <a:t>Conversion of the Rayleigh </a:t>
            </a:r>
            <a:r>
              <a:rPr lang="fr-FR" sz="1050" dirty="0" err="1"/>
              <a:t>method</a:t>
            </a:r>
            <a:r>
              <a:rPr lang="fr-FR" sz="1050" dirty="0"/>
              <a:t> </a:t>
            </a:r>
            <a:r>
              <a:rPr lang="fr-FR" sz="1050" dirty="0" err="1"/>
              <a:t>result</a:t>
            </a:r>
            <a:r>
              <a:rPr lang="fr-FR" sz="1050" dirty="0"/>
              <a:t> for the B02 band by </a:t>
            </a:r>
            <a:r>
              <a:rPr lang="fr-FR" sz="1050" dirty="0" err="1"/>
              <a:t>using</a:t>
            </a:r>
            <a:r>
              <a:rPr lang="fr-FR" sz="1050" dirty="0"/>
              <a:t> the S2B spectral band </a:t>
            </a:r>
            <a:r>
              <a:rPr lang="fr-FR" sz="1050" dirty="0" err="1"/>
              <a:t>definition</a:t>
            </a:r>
            <a:r>
              <a:rPr lang="fr-FR" sz="1050" dirty="0"/>
              <a:t> </a:t>
            </a:r>
            <a:r>
              <a:rPr lang="fr-FR" sz="1050" dirty="0" err="1"/>
              <a:t>rather</a:t>
            </a:r>
            <a:r>
              <a:rPr lang="fr-FR" sz="1050" dirty="0"/>
              <a:t> </a:t>
            </a:r>
            <a:r>
              <a:rPr lang="fr-FR" sz="1050" dirty="0" err="1"/>
              <a:t>than</a:t>
            </a:r>
            <a:r>
              <a:rPr lang="fr-FR" sz="1050" dirty="0"/>
              <a:t> the S2A</a:t>
            </a:r>
          </a:p>
          <a:p>
            <a:endParaRPr lang="fr-FR" sz="1050" dirty="0"/>
          </a:p>
          <a:p>
            <a:r>
              <a:rPr lang="fr-FR" sz="1050" dirty="0"/>
              <a:t>Single test not significative to </a:t>
            </a:r>
            <a:r>
              <a:rPr lang="fr-FR" sz="1050" dirty="0" err="1"/>
              <a:t>conclude</a:t>
            </a:r>
            <a:r>
              <a:rPr lang="fr-FR" sz="1050" dirty="0"/>
              <a:t> the S2A band </a:t>
            </a:r>
            <a:r>
              <a:rPr lang="fr-FR" sz="1050" dirty="0" err="1"/>
              <a:t>shape</a:t>
            </a:r>
            <a:r>
              <a:rPr lang="fr-FR" sz="1050" dirty="0"/>
              <a:t> must </a:t>
            </a:r>
            <a:r>
              <a:rPr lang="fr-FR" sz="1050" dirty="0" err="1"/>
              <a:t>be</a:t>
            </a:r>
            <a:r>
              <a:rPr lang="fr-FR" sz="1050" dirty="0"/>
              <a:t> </a:t>
            </a:r>
            <a:r>
              <a:rPr lang="fr-FR" sz="1050" dirty="0" err="1"/>
              <a:t>replaced</a:t>
            </a:r>
            <a:r>
              <a:rPr lang="fr-FR" sz="1050" dirty="0"/>
              <a:t> by the S2B</a:t>
            </a:r>
          </a:p>
          <a:p>
            <a:endParaRPr lang="fr-FR" sz="1050" dirty="0"/>
          </a:p>
          <a:p>
            <a:r>
              <a:rPr lang="en-US" sz="1050" dirty="0"/>
              <a:t>Cross-check with other vicarious methods is necessary</a:t>
            </a:r>
            <a:endParaRPr lang="fr-FR" sz="1050" dirty="0"/>
          </a:p>
        </p:txBody>
      </p:sp>
      <p:pic>
        <p:nvPicPr>
          <p:cNvPr id="2051" name="Picture 3" descr="spectral response band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" y="2190751"/>
            <a:ext cx="2710095" cy="235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pectral response band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61" y="2190752"/>
            <a:ext cx="2678885" cy="235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7620" y="702941"/>
            <a:ext cx="3270655" cy="3913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828451" y="2684343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CNES </a:t>
            </a:r>
            <a:r>
              <a:rPr lang="fr-FR" sz="1000" i="1" dirty="0" err="1"/>
              <a:t>courtesy</a:t>
            </a:r>
            <a:endParaRPr lang="fr-FR" sz="10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632040" y="1950415"/>
            <a:ext cx="16920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Spectral response for </a:t>
            </a:r>
            <a:br>
              <a:rPr lang="en-US" sz="900" b="1" dirty="0">
                <a:solidFill>
                  <a:srgbClr val="0070C0"/>
                </a:solidFill>
              </a:rPr>
            </a:br>
            <a:r>
              <a:rPr lang="en-US" sz="900" b="1" dirty="0">
                <a:solidFill>
                  <a:srgbClr val="0070C0"/>
                </a:solidFill>
              </a:rPr>
              <a:t>band B02 (490 nm)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78928" y="1951896"/>
            <a:ext cx="16920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Spectral response for </a:t>
            </a:r>
            <a:br>
              <a:rPr lang="en-US" sz="900" b="1" dirty="0">
                <a:solidFill>
                  <a:srgbClr val="0070C0"/>
                </a:solidFill>
              </a:rPr>
            </a:br>
            <a:r>
              <a:rPr lang="en-US" sz="900" b="1" dirty="0">
                <a:solidFill>
                  <a:srgbClr val="0070C0"/>
                </a:solidFill>
              </a:rPr>
              <a:t>band B01 (443 nm)</a:t>
            </a:r>
          </a:p>
        </p:txBody>
      </p:sp>
    </p:spTree>
    <p:extLst>
      <p:ext uri="{BB962C8B-B14F-4D97-AF65-F5344CB8AC3E}">
        <p14:creationId xmlns:p14="http://schemas.microsoft.com/office/powerpoint/2010/main" val="145851107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ESA Mac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Masque-PowerpointCNES_2pages">
  <a:themeElements>
    <a:clrScheme name="CN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191"/>
      </a:accent1>
      <a:accent2>
        <a:srgbClr val="EC7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e">
  <a:themeElements>
    <a:clrScheme name="CN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191"/>
      </a:accent1>
      <a:accent2>
        <a:srgbClr val="EC7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f2760952-b3bb-408f-ace6-eb1e07642b86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Mac Presentation 16-9.potx</Template>
  <TotalTime>7034</TotalTime>
  <Words>1260</Words>
  <Application>Microsoft Office PowerPoint</Application>
  <PresentationFormat>On-screen Show (16:9)</PresentationFormat>
  <Paragraphs>235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Verdana</vt:lpstr>
      <vt:lpstr>Wingdings</vt:lpstr>
      <vt:lpstr>Wingdings 2</vt:lpstr>
      <vt:lpstr>ESA Mac Presentation 16-9</vt:lpstr>
      <vt:lpstr>Masque-PowerpointCNES_2pages</vt:lpstr>
      <vt:lpstr>Texte</vt:lpstr>
      <vt:lpstr>Sentinel-2 Radiometry Cal/Val</vt:lpstr>
      <vt:lpstr>S2 Radiometric calibration</vt:lpstr>
      <vt:lpstr>S2 Radiometric calibration</vt:lpstr>
      <vt:lpstr>S2 Radiometric calibration</vt:lpstr>
      <vt:lpstr>S2 Radiometric calibration</vt:lpstr>
      <vt:lpstr>S2 Radiometric calibration</vt:lpstr>
      <vt:lpstr>S2 Radiometric calibration</vt:lpstr>
      <vt:lpstr>S2 Radiometric calibration</vt:lpstr>
      <vt:lpstr>S2A spectral bands</vt:lpstr>
      <vt:lpstr>S2 Radiometric validation</vt:lpstr>
      <vt:lpstr>S2 Radiometric validation</vt:lpstr>
      <vt:lpstr>S2 Radiometric validation</vt:lpstr>
      <vt:lpstr>S2 Radiometric validation</vt:lpstr>
      <vt:lpstr>S2 Radiometric validation</vt:lpstr>
      <vt:lpstr>S2 Radiometric validation</vt:lpstr>
      <vt:lpstr>S2 Radiometric validation</vt:lpstr>
      <vt:lpstr>S2 Radiometric validation</vt:lpstr>
      <vt:lpstr>S2 inter-sensors comparison</vt:lpstr>
      <vt:lpstr>S2 inter-sensors comparison</vt:lpstr>
      <vt:lpstr>To conclude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template</dc:title>
  <dc:subject>ESA template</dc:subject>
  <dc:creator>F. Gascon</dc:creator>
  <cp:keywords/>
  <dc:description/>
  <cp:lastModifiedBy>Owen, Linda (Contractor)</cp:lastModifiedBy>
  <cp:revision>1158</cp:revision>
  <cp:lastPrinted>2017-10-31T07:40:20Z</cp:lastPrinted>
  <dcterms:created xsi:type="dcterms:W3CDTF">2009-03-03T09:28:14Z</dcterms:created>
  <dcterms:modified xsi:type="dcterms:W3CDTF">2021-01-19T19:24:36Z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