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379" r:id="rId3"/>
    <p:sldId id="295" r:id="rId4"/>
    <p:sldId id="394" r:id="rId5"/>
    <p:sldId id="374" r:id="rId6"/>
    <p:sldId id="371" r:id="rId7"/>
    <p:sldId id="351" r:id="rId8"/>
    <p:sldId id="349" r:id="rId9"/>
    <p:sldId id="366" r:id="rId10"/>
    <p:sldId id="335" r:id="rId11"/>
    <p:sldId id="358" r:id="rId12"/>
    <p:sldId id="359" r:id="rId13"/>
    <p:sldId id="360" r:id="rId14"/>
    <p:sldId id="372" r:id="rId15"/>
    <p:sldId id="361" r:id="rId16"/>
    <p:sldId id="378" r:id="rId17"/>
    <p:sldId id="387" r:id="rId18"/>
    <p:sldId id="388" r:id="rId19"/>
    <p:sldId id="395" r:id="rId20"/>
    <p:sldId id="363" r:id="rId21"/>
    <p:sldId id="300" r:id="rId22"/>
    <p:sldId id="396" r:id="rId23"/>
    <p:sldId id="389" r:id="rId24"/>
    <p:sldId id="393" r:id="rId25"/>
    <p:sldId id="384" r:id="rId26"/>
    <p:sldId id="385" r:id="rId27"/>
    <p:sldId id="386" r:id="rId28"/>
    <p:sldId id="391" r:id="rId29"/>
    <p:sldId id="390" r:id="rId30"/>
    <p:sldId id="392" r:id="rId31"/>
    <p:sldId id="398" r:id="rId32"/>
    <p:sldId id="367" r:id="rId33"/>
    <p:sldId id="346" r:id="rId34"/>
    <p:sldId id="368" r:id="rId35"/>
    <p:sldId id="344" r:id="rId36"/>
    <p:sldId id="369" r:id="rId37"/>
    <p:sldId id="397" r:id="rId38"/>
    <p:sldId id="348" r:id="rId39"/>
    <p:sldId id="343" r:id="rId40"/>
    <p:sldId id="383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0603"/>
    <a:srgbClr val="52D1FF"/>
    <a:srgbClr val="31D1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7" autoAdjust="0"/>
    <p:restoredTop sz="95297" autoAdjust="0"/>
  </p:normalViewPr>
  <p:slideViewPr>
    <p:cSldViewPr snapToGrid="0" snapToObjects="1">
      <p:cViewPr varScale="1">
        <p:scale>
          <a:sx n="37" d="100"/>
          <a:sy n="37" d="100"/>
        </p:scale>
        <p:origin x="1349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3D9B2-7A09-9B4C-9A93-D80FE30F70E8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5DCDAA-0103-3548-A415-A9595B155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686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A07C42-BE82-3746-B6F0-6A2D2B39FB59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316D1-B833-AD42-A36C-8AC232557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228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3D641-A3BC-754C-9997-7D50A43CAA6D}" type="datetime1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08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C1260-A38E-B046-9B6F-3A7266183FA1}" type="datetime1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78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E44BF-B6DA-564D-99A9-1064545EB459}" type="datetime1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724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831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F4590-32F9-5E47-B0C2-B3B96738C09E}" type="datetime1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47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CDC9-1B9A-8847-83B5-A732FD936962}" type="datetime1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114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A87EA-44C9-A34B-A9DA-26BF49986A58}" type="datetime1">
              <a:rPr lang="en-US" smtClean="0"/>
              <a:t>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116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FAE4C-722A-CE4E-B8C8-FF9F14DA9B85}" type="datetime1">
              <a:rPr lang="en-US" smtClean="0"/>
              <a:t>2/18/2021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390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0FA61-2A93-1D4F-A0C8-F7352127C2E1}" type="datetime1">
              <a:rPr lang="en-US" smtClean="0"/>
              <a:t>2/18/2021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553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C6573-0170-3749-85C0-1A63AC849233}" type="datetime1">
              <a:rPr lang="en-US" smtClean="0"/>
              <a:t>2/18/2021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7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069DF-F945-EA41-8321-1B97E85963DD}" type="datetime1">
              <a:rPr lang="en-US" smtClean="0"/>
              <a:t>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0EA65-6978-9945-A7AD-C89F992E822A}" type="datetime1">
              <a:rPr lang="en-US" smtClean="0"/>
              <a:t>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80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159EA-2A56-8C40-AB44-FE753EB9665E}" type="datetime1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6B465-19AF-AD42-A723-9197DBC9AFA8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-7429" y="876300"/>
            <a:ext cx="9144000" cy="114300"/>
            <a:chOff x="0" y="1447800"/>
            <a:chExt cx="9144000" cy="228600"/>
          </a:xfrm>
        </p:grpSpPr>
        <p:sp>
          <p:nvSpPr>
            <p:cNvPr id="10" name="Rectangle 9"/>
            <p:cNvSpPr/>
            <p:nvPr/>
          </p:nvSpPr>
          <p:spPr>
            <a:xfrm>
              <a:off x="0" y="1447800"/>
              <a:ext cx="1143000" cy="228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295400" y="1447800"/>
              <a:ext cx="7848600" cy="2286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76200"/>
            <a:ext cx="913171" cy="75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62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hyperlink" Target="https://hls.gsfc.nasa.gov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/>
          <p:cNvSpPr txBox="1">
            <a:spLocks/>
          </p:cNvSpPr>
          <p:nvPr/>
        </p:nvSpPr>
        <p:spPr>
          <a:xfrm>
            <a:off x="88900" y="168901"/>
            <a:ext cx="6781800" cy="13620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80000"/>
              </a:lnSpc>
            </a:pPr>
            <a:r>
              <a:rPr lang="en-US" sz="3600">
                <a:solidFill>
                  <a:schemeClr val="bg1"/>
                </a:solidFill>
              </a:rPr>
              <a:t>Future US Land Imaging</a:t>
            </a:r>
            <a:br>
              <a:rPr lang="en-US" sz="3600">
                <a:solidFill>
                  <a:schemeClr val="bg1"/>
                </a:solidFill>
              </a:rPr>
            </a:br>
            <a:r>
              <a:rPr lang="en-US" sz="3600">
                <a:solidFill>
                  <a:schemeClr val="bg1"/>
                </a:solidFill>
              </a:rPr>
              <a:t> </a:t>
            </a:r>
            <a:br>
              <a:rPr lang="en-US" sz="36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Jeffrey Masek, NASA GSFC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	</a:t>
            </a:r>
            <a:br>
              <a:rPr lang="en-US" sz="320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1" name="Picture 10" descr="Sentinel 2 and Landsat 8 satellites in spac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4639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06400" y="5593834"/>
            <a:ext cx="37249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NASA Agency Update – CEOS LSI-VC-2</a:t>
            </a:r>
          </a:p>
          <a:p>
            <a:r>
              <a:rPr lang="en-US" dirty="0">
                <a:solidFill>
                  <a:schemeClr val="bg1"/>
                </a:solidFill>
              </a:rPr>
              <a:t>July 20-22, 2016</a:t>
            </a:r>
          </a:p>
          <a:p>
            <a:r>
              <a:rPr lang="en-US" dirty="0">
                <a:solidFill>
                  <a:schemeClr val="bg1"/>
                </a:solidFill>
              </a:rPr>
              <a:t>Dave Jarrett, NASA HQ</a:t>
            </a:r>
          </a:p>
          <a:p>
            <a:r>
              <a:rPr lang="en-US" dirty="0">
                <a:solidFill>
                  <a:schemeClr val="bg1"/>
                </a:solidFill>
              </a:rPr>
              <a:t>Jeff Masek, NASA GSFC</a:t>
            </a:r>
          </a:p>
        </p:txBody>
      </p:sp>
      <p:sp>
        <p:nvSpPr>
          <p:cNvPr id="4" name="Rectangle 3" descr="Experiences with Harmonization of L8 and Sentinel-2 Data "/>
          <p:cNvSpPr/>
          <p:nvPr/>
        </p:nvSpPr>
        <p:spPr>
          <a:xfrm>
            <a:off x="0" y="3756319"/>
            <a:ext cx="9144000" cy="31016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4798" y="4185609"/>
            <a:ext cx="883920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Experiences with Harmonization of Landsat &amp; Sentinel-2 Data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Jeff Masek, </a:t>
            </a:r>
            <a:r>
              <a:rPr lang="en-US" dirty="0" err="1">
                <a:solidFill>
                  <a:schemeClr val="bg1"/>
                </a:solidFill>
              </a:rPr>
              <a:t>Junchang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Ju</a:t>
            </a:r>
            <a:r>
              <a:rPr lang="en-US" dirty="0">
                <a:solidFill>
                  <a:schemeClr val="bg1"/>
                </a:solidFill>
              </a:rPr>
              <a:t>, Eric </a:t>
            </a:r>
            <a:r>
              <a:rPr lang="en-US" dirty="0" err="1">
                <a:solidFill>
                  <a:schemeClr val="bg1"/>
                </a:solidFill>
              </a:rPr>
              <a:t>Vermote</a:t>
            </a:r>
            <a:r>
              <a:rPr lang="en-US" dirty="0">
                <a:solidFill>
                  <a:schemeClr val="bg1"/>
                </a:solidFill>
              </a:rPr>
              <a:t>, NASA GSFC</a:t>
            </a:r>
          </a:p>
          <a:p>
            <a:r>
              <a:rPr lang="en-US" dirty="0">
                <a:solidFill>
                  <a:schemeClr val="bg1"/>
                </a:solidFill>
              </a:rPr>
              <a:t>Martin </a:t>
            </a:r>
            <a:r>
              <a:rPr lang="en-US" dirty="0" err="1">
                <a:solidFill>
                  <a:schemeClr val="bg1"/>
                </a:solidFill>
              </a:rPr>
              <a:t>Claverie</a:t>
            </a:r>
            <a:r>
              <a:rPr lang="en-US" dirty="0">
                <a:solidFill>
                  <a:schemeClr val="bg1"/>
                </a:solidFill>
              </a:rPr>
              <a:t>, Jean-Claude Roger, </a:t>
            </a:r>
            <a:r>
              <a:rPr lang="en-US" dirty="0" err="1">
                <a:solidFill>
                  <a:schemeClr val="bg1"/>
                </a:solidFill>
              </a:rPr>
              <a:t>Sergii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Skakun</a:t>
            </a:r>
            <a:r>
              <a:rPr lang="en-US" dirty="0">
                <a:solidFill>
                  <a:schemeClr val="bg1"/>
                </a:solidFill>
              </a:rPr>
              <a:t>, Chris Justice, University of Maryland</a:t>
            </a:r>
          </a:p>
          <a:p>
            <a:r>
              <a:rPr lang="en-US" dirty="0">
                <a:solidFill>
                  <a:schemeClr val="bg1"/>
                </a:solidFill>
              </a:rPr>
              <a:t>Jennifer </a:t>
            </a:r>
            <a:r>
              <a:rPr lang="en-US" dirty="0" err="1">
                <a:solidFill>
                  <a:schemeClr val="bg1"/>
                </a:solidFill>
              </a:rPr>
              <a:t>Dungan</a:t>
            </a:r>
            <a:r>
              <a:rPr lang="en-US" dirty="0">
                <a:solidFill>
                  <a:schemeClr val="bg1"/>
                </a:solidFill>
              </a:rPr>
              <a:t>, NASA ARC</a:t>
            </a:r>
          </a:p>
          <a:p>
            <a:r>
              <a:rPr lang="en-US" dirty="0" err="1">
                <a:solidFill>
                  <a:schemeClr val="bg1"/>
                </a:solidFill>
              </a:rPr>
              <a:t>Pecora</a:t>
            </a:r>
            <a:r>
              <a:rPr lang="en-US" dirty="0">
                <a:solidFill>
                  <a:schemeClr val="bg1"/>
                </a:solidFill>
              </a:rPr>
              <a:t> Cross Calibration Workshop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400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Presentation contains modified Copernicus Sentinel data (2015-17) processed by ESA</a:t>
            </a:r>
          </a:p>
        </p:txBody>
      </p:sp>
      <p:pic>
        <p:nvPicPr>
          <p:cNvPr id="7" name="Picture 6" descr="Sentinel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43768"/>
            <a:ext cx="4637715" cy="2767831"/>
          </a:xfrm>
          <a:prstGeom prst="rect">
            <a:avLst/>
          </a:prstGeom>
        </p:spPr>
      </p:pic>
      <p:pic>
        <p:nvPicPr>
          <p:cNvPr id="8" name="Picture 7" descr="Landsat 8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6336" y="1143768"/>
            <a:ext cx="4647664" cy="27678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A7EF9E-E3C8-4822-B2C1-4EC4FDBF9C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anchor="b"/>
          <a:lstStyle/>
          <a:p>
            <a:r>
              <a:rPr lang="en-US" dirty="0"/>
              <a:t>Harmonized Landsat 8 and Sentinel 2 (HLS)</a:t>
            </a:r>
          </a:p>
        </p:txBody>
      </p:sp>
    </p:spTree>
    <p:extLst>
      <p:ext uri="{BB962C8B-B14F-4D97-AF65-F5344CB8AC3E}">
        <p14:creationId xmlns:p14="http://schemas.microsoft.com/office/powerpoint/2010/main" val="4194028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32731" y="4779115"/>
            <a:ext cx="4692650" cy="1220344"/>
          </a:xfrm>
          <a:custGeom>
            <a:avLst/>
            <a:gdLst>
              <a:gd name="connsiteX0" fmla="*/ 0 w 4692650"/>
              <a:gd name="connsiteY0" fmla="*/ 1218979 h 1218979"/>
              <a:gd name="connsiteX1" fmla="*/ 311150 w 4692650"/>
              <a:gd name="connsiteY1" fmla="*/ 1041179 h 1218979"/>
              <a:gd name="connsiteX2" fmla="*/ 692150 w 4692650"/>
              <a:gd name="connsiteY2" fmla="*/ 730029 h 1218979"/>
              <a:gd name="connsiteX3" fmla="*/ 971550 w 4692650"/>
              <a:gd name="connsiteY3" fmla="*/ 647479 h 1218979"/>
              <a:gd name="connsiteX4" fmla="*/ 1358900 w 4692650"/>
              <a:gd name="connsiteY4" fmla="*/ 495079 h 1218979"/>
              <a:gd name="connsiteX5" fmla="*/ 1460500 w 4692650"/>
              <a:gd name="connsiteY5" fmla="*/ 412529 h 1218979"/>
              <a:gd name="connsiteX6" fmla="*/ 1708150 w 4692650"/>
              <a:gd name="connsiteY6" fmla="*/ 145829 h 1218979"/>
              <a:gd name="connsiteX7" fmla="*/ 1866900 w 4692650"/>
              <a:gd name="connsiteY7" fmla="*/ 44229 h 1218979"/>
              <a:gd name="connsiteX8" fmla="*/ 2057400 w 4692650"/>
              <a:gd name="connsiteY8" fmla="*/ 12479 h 1218979"/>
              <a:gd name="connsiteX9" fmla="*/ 2330450 w 4692650"/>
              <a:gd name="connsiteY9" fmla="*/ 247429 h 1218979"/>
              <a:gd name="connsiteX10" fmla="*/ 2559050 w 4692650"/>
              <a:gd name="connsiteY10" fmla="*/ 387129 h 1218979"/>
              <a:gd name="connsiteX11" fmla="*/ 2794000 w 4692650"/>
              <a:gd name="connsiteY11" fmla="*/ 431579 h 1218979"/>
              <a:gd name="connsiteX12" fmla="*/ 3009900 w 4692650"/>
              <a:gd name="connsiteY12" fmla="*/ 437929 h 1218979"/>
              <a:gd name="connsiteX13" fmla="*/ 3314700 w 4692650"/>
              <a:gd name="connsiteY13" fmla="*/ 520479 h 1218979"/>
              <a:gd name="connsiteX14" fmla="*/ 3949700 w 4692650"/>
              <a:gd name="connsiteY14" fmla="*/ 704629 h 1218979"/>
              <a:gd name="connsiteX15" fmla="*/ 4692650 w 4692650"/>
              <a:gd name="connsiteY15" fmla="*/ 774479 h 1218979"/>
              <a:gd name="connsiteX0" fmla="*/ 0 w 4692650"/>
              <a:gd name="connsiteY0" fmla="*/ 1218979 h 1218979"/>
              <a:gd name="connsiteX1" fmla="*/ 311150 w 4692650"/>
              <a:gd name="connsiteY1" fmla="*/ 1041179 h 1218979"/>
              <a:gd name="connsiteX2" fmla="*/ 692150 w 4692650"/>
              <a:gd name="connsiteY2" fmla="*/ 730029 h 1218979"/>
              <a:gd name="connsiteX3" fmla="*/ 1028700 w 4692650"/>
              <a:gd name="connsiteY3" fmla="*/ 609379 h 1218979"/>
              <a:gd name="connsiteX4" fmla="*/ 1358900 w 4692650"/>
              <a:gd name="connsiteY4" fmla="*/ 495079 h 1218979"/>
              <a:gd name="connsiteX5" fmla="*/ 1460500 w 4692650"/>
              <a:gd name="connsiteY5" fmla="*/ 412529 h 1218979"/>
              <a:gd name="connsiteX6" fmla="*/ 1708150 w 4692650"/>
              <a:gd name="connsiteY6" fmla="*/ 145829 h 1218979"/>
              <a:gd name="connsiteX7" fmla="*/ 1866900 w 4692650"/>
              <a:gd name="connsiteY7" fmla="*/ 44229 h 1218979"/>
              <a:gd name="connsiteX8" fmla="*/ 2057400 w 4692650"/>
              <a:gd name="connsiteY8" fmla="*/ 12479 h 1218979"/>
              <a:gd name="connsiteX9" fmla="*/ 2330450 w 4692650"/>
              <a:gd name="connsiteY9" fmla="*/ 247429 h 1218979"/>
              <a:gd name="connsiteX10" fmla="*/ 2559050 w 4692650"/>
              <a:gd name="connsiteY10" fmla="*/ 387129 h 1218979"/>
              <a:gd name="connsiteX11" fmla="*/ 2794000 w 4692650"/>
              <a:gd name="connsiteY11" fmla="*/ 431579 h 1218979"/>
              <a:gd name="connsiteX12" fmla="*/ 3009900 w 4692650"/>
              <a:gd name="connsiteY12" fmla="*/ 437929 h 1218979"/>
              <a:gd name="connsiteX13" fmla="*/ 3314700 w 4692650"/>
              <a:gd name="connsiteY13" fmla="*/ 520479 h 1218979"/>
              <a:gd name="connsiteX14" fmla="*/ 3949700 w 4692650"/>
              <a:gd name="connsiteY14" fmla="*/ 704629 h 1218979"/>
              <a:gd name="connsiteX15" fmla="*/ 4692650 w 4692650"/>
              <a:gd name="connsiteY15" fmla="*/ 774479 h 1218979"/>
              <a:gd name="connsiteX0" fmla="*/ 0 w 4692650"/>
              <a:gd name="connsiteY0" fmla="*/ 1218979 h 1218979"/>
              <a:gd name="connsiteX1" fmla="*/ 311150 w 4692650"/>
              <a:gd name="connsiteY1" fmla="*/ 1041179 h 1218979"/>
              <a:gd name="connsiteX2" fmla="*/ 692150 w 4692650"/>
              <a:gd name="connsiteY2" fmla="*/ 730029 h 1218979"/>
              <a:gd name="connsiteX3" fmla="*/ 1028700 w 4692650"/>
              <a:gd name="connsiteY3" fmla="*/ 609379 h 1218979"/>
              <a:gd name="connsiteX4" fmla="*/ 1327150 w 4692650"/>
              <a:gd name="connsiteY4" fmla="*/ 495079 h 1218979"/>
              <a:gd name="connsiteX5" fmla="*/ 1460500 w 4692650"/>
              <a:gd name="connsiteY5" fmla="*/ 412529 h 1218979"/>
              <a:gd name="connsiteX6" fmla="*/ 1708150 w 4692650"/>
              <a:gd name="connsiteY6" fmla="*/ 145829 h 1218979"/>
              <a:gd name="connsiteX7" fmla="*/ 1866900 w 4692650"/>
              <a:gd name="connsiteY7" fmla="*/ 44229 h 1218979"/>
              <a:gd name="connsiteX8" fmla="*/ 2057400 w 4692650"/>
              <a:gd name="connsiteY8" fmla="*/ 12479 h 1218979"/>
              <a:gd name="connsiteX9" fmla="*/ 2330450 w 4692650"/>
              <a:gd name="connsiteY9" fmla="*/ 247429 h 1218979"/>
              <a:gd name="connsiteX10" fmla="*/ 2559050 w 4692650"/>
              <a:gd name="connsiteY10" fmla="*/ 387129 h 1218979"/>
              <a:gd name="connsiteX11" fmla="*/ 2794000 w 4692650"/>
              <a:gd name="connsiteY11" fmla="*/ 431579 h 1218979"/>
              <a:gd name="connsiteX12" fmla="*/ 3009900 w 4692650"/>
              <a:gd name="connsiteY12" fmla="*/ 437929 h 1218979"/>
              <a:gd name="connsiteX13" fmla="*/ 3314700 w 4692650"/>
              <a:gd name="connsiteY13" fmla="*/ 520479 h 1218979"/>
              <a:gd name="connsiteX14" fmla="*/ 3949700 w 4692650"/>
              <a:gd name="connsiteY14" fmla="*/ 704629 h 1218979"/>
              <a:gd name="connsiteX15" fmla="*/ 4692650 w 4692650"/>
              <a:gd name="connsiteY15" fmla="*/ 774479 h 1218979"/>
              <a:gd name="connsiteX0" fmla="*/ 0 w 4692650"/>
              <a:gd name="connsiteY0" fmla="*/ 1218979 h 1218979"/>
              <a:gd name="connsiteX1" fmla="*/ 311150 w 4692650"/>
              <a:gd name="connsiteY1" fmla="*/ 1041179 h 1218979"/>
              <a:gd name="connsiteX2" fmla="*/ 692150 w 4692650"/>
              <a:gd name="connsiteY2" fmla="*/ 730029 h 1218979"/>
              <a:gd name="connsiteX3" fmla="*/ 1028700 w 4692650"/>
              <a:gd name="connsiteY3" fmla="*/ 609379 h 1218979"/>
              <a:gd name="connsiteX4" fmla="*/ 1327150 w 4692650"/>
              <a:gd name="connsiteY4" fmla="*/ 495079 h 1218979"/>
              <a:gd name="connsiteX5" fmla="*/ 1708150 w 4692650"/>
              <a:gd name="connsiteY5" fmla="*/ 145829 h 1218979"/>
              <a:gd name="connsiteX6" fmla="*/ 1866900 w 4692650"/>
              <a:gd name="connsiteY6" fmla="*/ 44229 h 1218979"/>
              <a:gd name="connsiteX7" fmla="*/ 2057400 w 4692650"/>
              <a:gd name="connsiteY7" fmla="*/ 12479 h 1218979"/>
              <a:gd name="connsiteX8" fmla="*/ 2330450 w 4692650"/>
              <a:gd name="connsiteY8" fmla="*/ 247429 h 1218979"/>
              <a:gd name="connsiteX9" fmla="*/ 2559050 w 4692650"/>
              <a:gd name="connsiteY9" fmla="*/ 387129 h 1218979"/>
              <a:gd name="connsiteX10" fmla="*/ 2794000 w 4692650"/>
              <a:gd name="connsiteY10" fmla="*/ 431579 h 1218979"/>
              <a:gd name="connsiteX11" fmla="*/ 3009900 w 4692650"/>
              <a:gd name="connsiteY11" fmla="*/ 437929 h 1218979"/>
              <a:gd name="connsiteX12" fmla="*/ 3314700 w 4692650"/>
              <a:gd name="connsiteY12" fmla="*/ 520479 h 1218979"/>
              <a:gd name="connsiteX13" fmla="*/ 3949700 w 4692650"/>
              <a:gd name="connsiteY13" fmla="*/ 704629 h 1218979"/>
              <a:gd name="connsiteX14" fmla="*/ 4692650 w 4692650"/>
              <a:gd name="connsiteY14" fmla="*/ 774479 h 1218979"/>
              <a:gd name="connsiteX0" fmla="*/ 0 w 4692650"/>
              <a:gd name="connsiteY0" fmla="*/ 1220344 h 1220344"/>
              <a:gd name="connsiteX1" fmla="*/ 311150 w 4692650"/>
              <a:gd name="connsiteY1" fmla="*/ 1042544 h 1220344"/>
              <a:gd name="connsiteX2" fmla="*/ 692150 w 4692650"/>
              <a:gd name="connsiteY2" fmla="*/ 731394 h 1220344"/>
              <a:gd name="connsiteX3" fmla="*/ 1028700 w 4692650"/>
              <a:gd name="connsiteY3" fmla="*/ 610744 h 1220344"/>
              <a:gd name="connsiteX4" fmla="*/ 1327150 w 4692650"/>
              <a:gd name="connsiteY4" fmla="*/ 496444 h 1220344"/>
              <a:gd name="connsiteX5" fmla="*/ 1708150 w 4692650"/>
              <a:gd name="connsiteY5" fmla="*/ 147194 h 1220344"/>
              <a:gd name="connsiteX6" fmla="*/ 1866900 w 4692650"/>
              <a:gd name="connsiteY6" fmla="*/ 45594 h 1220344"/>
              <a:gd name="connsiteX7" fmla="*/ 2057400 w 4692650"/>
              <a:gd name="connsiteY7" fmla="*/ 13844 h 1220344"/>
              <a:gd name="connsiteX8" fmla="*/ 2311400 w 4692650"/>
              <a:gd name="connsiteY8" fmla="*/ 267844 h 1220344"/>
              <a:gd name="connsiteX9" fmla="*/ 2559050 w 4692650"/>
              <a:gd name="connsiteY9" fmla="*/ 388494 h 1220344"/>
              <a:gd name="connsiteX10" fmla="*/ 2794000 w 4692650"/>
              <a:gd name="connsiteY10" fmla="*/ 432944 h 1220344"/>
              <a:gd name="connsiteX11" fmla="*/ 3009900 w 4692650"/>
              <a:gd name="connsiteY11" fmla="*/ 439294 h 1220344"/>
              <a:gd name="connsiteX12" fmla="*/ 3314700 w 4692650"/>
              <a:gd name="connsiteY12" fmla="*/ 521844 h 1220344"/>
              <a:gd name="connsiteX13" fmla="*/ 3949700 w 4692650"/>
              <a:gd name="connsiteY13" fmla="*/ 705994 h 1220344"/>
              <a:gd name="connsiteX14" fmla="*/ 4692650 w 4692650"/>
              <a:gd name="connsiteY14" fmla="*/ 775844 h 1220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92650" h="1220344">
                <a:moveTo>
                  <a:pt x="0" y="1220344"/>
                </a:moveTo>
                <a:cubicBezTo>
                  <a:pt x="97896" y="1172190"/>
                  <a:pt x="195792" y="1124036"/>
                  <a:pt x="311150" y="1042544"/>
                </a:cubicBezTo>
                <a:cubicBezTo>
                  <a:pt x="426508" y="961052"/>
                  <a:pt x="572558" y="803361"/>
                  <a:pt x="692150" y="731394"/>
                </a:cubicBezTo>
                <a:cubicBezTo>
                  <a:pt x="811742" y="659427"/>
                  <a:pt x="922867" y="649902"/>
                  <a:pt x="1028700" y="610744"/>
                </a:cubicBezTo>
                <a:cubicBezTo>
                  <a:pt x="1134533" y="571586"/>
                  <a:pt x="1213908" y="573702"/>
                  <a:pt x="1327150" y="496444"/>
                </a:cubicBezTo>
                <a:cubicBezTo>
                  <a:pt x="1440392" y="419186"/>
                  <a:pt x="1618192" y="222336"/>
                  <a:pt x="1708150" y="147194"/>
                </a:cubicBezTo>
                <a:cubicBezTo>
                  <a:pt x="1798108" y="72052"/>
                  <a:pt x="1808692" y="67819"/>
                  <a:pt x="1866900" y="45594"/>
                </a:cubicBezTo>
                <a:cubicBezTo>
                  <a:pt x="1925108" y="23369"/>
                  <a:pt x="1983317" y="-23198"/>
                  <a:pt x="2057400" y="13844"/>
                </a:cubicBezTo>
                <a:cubicBezTo>
                  <a:pt x="2131483" y="50886"/>
                  <a:pt x="2227792" y="205402"/>
                  <a:pt x="2311400" y="267844"/>
                </a:cubicBezTo>
                <a:cubicBezTo>
                  <a:pt x="2395008" y="330286"/>
                  <a:pt x="2478617" y="360977"/>
                  <a:pt x="2559050" y="388494"/>
                </a:cubicBezTo>
                <a:cubicBezTo>
                  <a:pt x="2639483" y="416011"/>
                  <a:pt x="2718858" y="424477"/>
                  <a:pt x="2794000" y="432944"/>
                </a:cubicBezTo>
                <a:cubicBezTo>
                  <a:pt x="2869142" y="441411"/>
                  <a:pt x="2923117" y="424477"/>
                  <a:pt x="3009900" y="439294"/>
                </a:cubicBezTo>
                <a:cubicBezTo>
                  <a:pt x="3096683" y="454111"/>
                  <a:pt x="3314700" y="521844"/>
                  <a:pt x="3314700" y="521844"/>
                </a:cubicBezTo>
                <a:cubicBezTo>
                  <a:pt x="3471333" y="566294"/>
                  <a:pt x="3720042" y="663661"/>
                  <a:pt x="3949700" y="705994"/>
                </a:cubicBezTo>
                <a:cubicBezTo>
                  <a:pt x="4179358" y="748327"/>
                  <a:pt x="4692650" y="775844"/>
                  <a:pt x="4692650" y="775844"/>
                </a:cubicBezTo>
              </a:path>
            </a:pathLst>
          </a:custGeom>
          <a:ln>
            <a:solidFill>
              <a:srgbClr val="ABBE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cxnSp>
        <p:nvCxnSpPr>
          <p:cNvPr id="17" name="Straight Connector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167931" y="3692715"/>
            <a:ext cx="0" cy="2605194"/>
          </a:xfrm>
          <a:prstGeom prst="line">
            <a:avLst/>
          </a:prstGeom>
          <a:ln w="12700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758481" y="3737165"/>
            <a:ext cx="0" cy="2605194"/>
          </a:xfrm>
          <a:prstGeom prst="line">
            <a:avLst/>
          </a:prstGeom>
          <a:ln w="12700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304581" y="3756215"/>
            <a:ext cx="0" cy="2605194"/>
          </a:xfrm>
          <a:prstGeom prst="line">
            <a:avLst/>
          </a:prstGeom>
          <a:ln w="12700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876193" y="5577325"/>
            <a:ext cx="10029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Helvetica"/>
                <a:cs typeface="Helvetica"/>
              </a:rPr>
              <a:t>Grassland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58968" y="4294625"/>
            <a:ext cx="684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30000"/>
                </a:solidFill>
                <a:latin typeface="Helvetica"/>
                <a:cs typeface="Helvetica"/>
              </a:rPr>
              <a:t>Alfalfa</a:t>
            </a:r>
          </a:p>
        </p:txBody>
      </p:sp>
      <p:sp>
        <p:nvSpPr>
          <p:cNvPr id="39" name="Diamond 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73502" y="3985591"/>
            <a:ext cx="132151" cy="132151"/>
          </a:xfrm>
          <a:prstGeom prst="diamond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72015" y="4076150"/>
            <a:ext cx="364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Helvetica"/>
                <a:cs typeface="Helvetica"/>
              </a:rPr>
              <a:t>+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225839" y="3824658"/>
            <a:ext cx="1108597" cy="675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latin typeface="Helvetica"/>
                <a:cs typeface="Helvetica"/>
              </a:rPr>
              <a:t>Sentinel-2</a:t>
            </a:r>
            <a:br>
              <a:rPr lang="en-US" sz="1600" dirty="0">
                <a:latin typeface="Helvetica"/>
                <a:cs typeface="Helvetica"/>
              </a:rPr>
            </a:br>
            <a:r>
              <a:rPr lang="en-US" sz="1600" dirty="0">
                <a:latin typeface="Helvetica"/>
                <a:cs typeface="Helvetica"/>
              </a:rPr>
              <a:t>Landsat-8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7193" y="84668"/>
            <a:ext cx="69309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4F81BD"/>
                </a:solidFill>
                <a:latin typeface="Helvetica"/>
                <a:cs typeface="Helvetica"/>
              </a:rPr>
              <a:t>Harmonized Landsat / Sentinel-2 Products</a:t>
            </a:r>
          </a:p>
          <a:p>
            <a:r>
              <a:rPr lang="en-US" sz="2000" dirty="0">
                <a:solidFill>
                  <a:srgbClr val="4F81BD"/>
                </a:solidFill>
                <a:latin typeface="Helvetica"/>
                <a:cs typeface="Helvetica"/>
              </a:rPr>
              <a:t>Laramie County, WY</a:t>
            </a:r>
          </a:p>
        </p:txBody>
      </p:sp>
      <p:sp>
        <p:nvSpPr>
          <p:cNvPr id="45" name="TextBox 44"/>
          <p:cNvSpPr txBox="1"/>
          <p:nvPr/>
        </p:nvSpPr>
        <p:spPr>
          <a:xfrm rot="16200000">
            <a:off x="1051255" y="4858607"/>
            <a:ext cx="674884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NDVI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958651" y="6503859"/>
            <a:ext cx="1245653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Day of Year</a:t>
            </a:r>
          </a:p>
        </p:txBody>
      </p:sp>
      <p:sp>
        <p:nvSpPr>
          <p:cNvPr id="47" name="TextBox 46"/>
          <p:cNvSpPr txBox="1"/>
          <p:nvPr/>
        </p:nvSpPr>
        <p:spPr>
          <a:xfrm rot="16200000">
            <a:off x="3593320" y="5670534"/>
            <a:ext cx="841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C30000"/>
                </a:solidFill>
                <a:latin typeface="Helvetica"/>
                <a:cs typeface="Helvetica"/>
              </a:rPr>
              <a:t>mowing</a:t>
            </a:r>
          </a:p>
        </p:txBody>
      </p:sp>
      <p:sp>
        <p:nvSpPr>
          <p:cNvPr id="50" name="Rectangle 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79004" y="1446509"/>
            <a:ext cx="523879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791704" y="1422924"/>
            <a:ext cx="544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Helvetica"/>
                <a:cs typeface="Helvetica"/>
              </a:rPr>
              <a:t>3km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28600" y="1066800"/>
            <a:ext cx="15617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00000"/>
                </a:solidFill>
                <a:latin typeface="Helvetica"/>
                <a:cs typeface="Helvetica"/>
              </a:rPr>
              <a:t>May 4, 2016 (S2)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809649" y="1066800"/>
            <a:ext cx="1022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00000"/>
                </a:solidFill>
                <a:latin typeface="Helvetica"/>
                <a:cs typeface="Helvetica"/>
              </a:rPr>
              <a:t>Aug 8 (L8)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3428798" y="1066800"/>
            <a:ext cx="1122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00000"/>
                </a:solidFill>
                <a:latin typeface="Helvetica"/>
                <a:cs typeface="Helvetica"/>
              </a:rPr>
              <a:t>Aug 17 (L8)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997147" y="1066800"/>
            <a:ext cx="1042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00000"/>
                </a:solidFill>
                <a:latin typeface="Helvetica"/>
                <a:cs typeface="Helvetica"/>
              </a:rPr>
              <a:t>Sep 1 (S2)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578196" y="1066800"/>
            <a:ext cx="1082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00000"/>
                </a:solidFill>
                <a:latin typeface="Helvetica"/>
                <a:cs typeface="Helvetica"/>
              </a:rPr>
              <a:t>Oct 20 (L8)</a:t>
            </a:r>
          </a:p>
        </p:txBody>
      </p:sp>
      <p:grpSp>
        <p:nvGrpSpPr>
          <p:cNvPr id="13" name="Group 12" descr="Sentinel and Landsat 8 images from May 4, to October 20, 2016 of an area of Laramie County, WY">
            <a:extLst>
              <a:ext uri="{FF2B5EF4-FFF2-40B4-BE49-F238E27FC236}">
                <a16:creationId xmlns:a16="http://schemas.microsoft.com/office/drawing/2014/main" id="{DEFA156B-FB52-4529-B4C4-9A4E75D69F46}"/>
              </a:ext>
            </a:extLst>
          </p:cNvPr>
          <p:cNvGrpSpPr/>
          <p:nvPr/>
        </p:nvGrpSpPr>
        <p:grpSpPr>
          <a:xfrm>
            <a:off x="333663" y="1334413"/>
            <a:ext cx="8301960" cy="2376082"/>
            <a:chOff x="333663" y="1334413"/>
            <a:chExt cx="8301960" cy="2376082"/>
          </a:xfrm>
        </p:grpSpPr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86834" y="3068971"/>
              <a:ext cx="1284394" cy="161218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17E6D2E-8803-450A-B88C-C404ACCDC6AD}"/>
                </a:ext>
              </a:extLst>
            </p:cNvPr>
            <p:cNvGrpSpPr/>
            <p:nvPr/>
          </p:nvGrpSpPr>
          <p:grpSpPr>
            <a:xfrm>
              <a:off x="333663" y="1334413"/>
              <a:ext cx="8301960" cy="2376082"/>
              <a:chOff x="333663" y="1334413"/>
              <a:chExt cx="8301960" cy="2376082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D581F1B9-F9BD-46B4-BD0B-0733E35C1E52}"/>
                  </a:ext>
                </a:extLst>
              </p:cNvPr>
              <p:cNvGrpSpPr/>
              <p:nvPr/>
            </p:nvGrpSpPr>
            <p:grpSpPr>
              <a:xfrm>
                <a:off x="333663" y="1334413"/>
                <a:ext cx="7937565" cy="1587513"/>
                <a:chOff x="333663" y="1334413"/>
                <a:chExt cx="7937565" cy="1587513"/>
              </a:xfrm>
            </p:grpSpPr>
            <p:pic>
              <p:nvPicPr>
                <p:cNvPr id="4" name="Picture 3" descr="ndvi_cube_sort22.pn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3663" y="1334413"/>
                  <a:ext cx="1587513" cy="1587513"/>
                </a:xfrm>
                <a:prstGeom prst="rect">
                  <a:avLst/>
                </a:prstGeom>
                <a:ln w="19050" cmpd="sng">
                  <a:solidFill>
                    <a:schemeClr val="bg1">
                      <a:lumMod val="75000"/>
                    </a:schemeClr>
                  </a:solidFill>
                </a:ln>
              </p:spPr>
            </p:pic>
            <p:pic>
              <p:nvPicPr>
                <p:cNvPr id="5" name="Picture 4" descr="ndvi_cube_sort45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08689" y="1334413"/>
                  <a:ext cx="1587513" cy="1587513"/>
                </a:xfrm>
                <a:prstGeom prst="rect">
                  <a:avLst/>
                </a:prstGeom>
                <a:ln w="19050" cmpd="sng">
                  <a:solidFill>
                    <a:schemeClr val="bg1">
                      <a:lumMod val="75000"/>
                    </a:schemeClr>
                  </a:solidFill>
                </a:ln>
              </p:spPr>
            </p:pic>
            <p:pic>
              <p:nvPicPr>
                <p:cNvPr id="6" name="Picture 5" descr="ndvi_cube_sort48.png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6202" y="1334413"/>
                  <a:ext cx="1587513" cy="1587513"/>
                </a:xfrm>
                <a:prstGeom prst="rect">
                  <a:avLst/>
                </a:prstGeom>
                <a:ln w="19050" cmpd="sng">
                  <a:solidFill>
                    <a:schemeClr val="bg1">
                      <a:lumMod val="75000"/>
                    </a:schemeClr>
                  </a:solidFill>
                </a:ln>
              </p:spPr>
            </p:pic>
            <p:pic>
              <p:nvPicPr>
                <p:cNvPr id="8" name="Picture 7" descr="ndvi_cube_sort59.png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83715" y="1334413"/>
                  <a:ext cx="1587513" cy="1587513"/>
                </a:xfrm>
                <a:prstGeom prst="rect">
                  <a:avLst/>
                </a:prstGeom>
                <a:ln w="19050" cmpd="sng">
                  <a:solidFill>
                    <a:schemeClr val="bg1">
                      <a:lumMod val="75000"/>
                    </a:schemeClr>
                  </a:solidFill>
                </a:ln>
              </p:spPr>
            </p:pic>
            <p:pic>
              <p:nvPicPr>
                <p:cNvPr id="9" name="Picture 8" descr="ndvi_cube_sort43.png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21175" y="1334413"/>
                  <a:ext cx="1587513" cy="1587513"/>
                </a:xfrm>
                <a:prstGeom prst="rect">
                  <a:avLst/>
                </a:prstGeom>
                <a:ln w="19050" cmpd="sng">
                  <a:solidFill>
                    <a:schemeClr val="bg1">
                      <a:lumMod val="75000"/>
                    </a:schemeClr>
                  </a:solidFill>
                </a:ln>
              </p:spPr>
            </p:pic>
          </p:grp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8D26A226-D2C5-4350-8DBC-37BF266770B1}"/>
                  </a:ext>
                </a:extLst>
              </p:cNvPr>
              <p:cNvGrpSpPr/>
              <p:nvPr/>
            </p:nvGrpSpPr>
            <p:grpSpPr>
              <a:xfrm>
                <a:off x="1078368" y="2921926"/>
                <a:ext cx="6366599" cy="788569"/>
                <a:chOff x="1078368" y="2921926"/>
                <a:chExt cx="6366599" cy="788569"/>
              </a:xfrm>
            </p:grpSpPr>
            <p:cxnSp>
              <p:nvCxnSpPr>
                <p:cNvPr id="27" name="Straight Connector 26"/>
                <p:cNvCxnSpPr/>
                <p:nvPr/>
              </p:nvCxnSpPr>
              <p:spPr>
                <a:xfrm>
                  <a:off x="1078368" y="2921926"/>
                  <a:ext cx="2384601" cy="770789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>
                  <a:off x="2711601" y="2954221"/>
                  <a:ext cx="2021368" cy="737225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4293897" y="2954221"/>
                  <a:ext cx="569767" cy="737225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 flipH="1">
                  <a:off x="5056607" y="2954221"/>
                  <a:ext cx="819586" cy="756274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 flipH="1">
                  <a:off x="5662397" y="2935172"/>
                  <a:ext cx="1782570" cy="756274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9" name="TextBox 78"/>
              <p:cNvSpPr txBox="1"/>
              <p:nvPr/>
            </p:nvSpPr>
            <p:spPr>
              <a:xfrm>
                <a:off x="6874404" y="3147149"/>
                <a:ext cx="176121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800000"/>
                    </a:solidFill>
                    <a:latin typeface="Helvetica"/>
                    <a:cs typeface="Helvetica"/>
                  </a:rPr>
                  <a:t>0.1       NDVI      0.9</a:t>
                </a:r>
              </a:p>
            </p:txBody>
          </p:sp>
        </p:grpSp>
      </p:grpSp>
      <p:grpSp>
        <p:nvGrpSpPr>
          <p:cNvPr id="7" name="Group 6" descr="A graph showing the seasonal phenology of Sentinel and Landsat 8 images from May 4, to October 20, 2016 of an area of Laramie County, WY">
            <a:extLst>
              <a:ext uri="{FF2B5EF4-FFF2-40B4-BE49-F238E27FC236}">
                <a16:creationId xmlns:a16="http://schemas.microsoft.com/office/drawing/2014/main" id="{5168C346-BB53-4897-888D-132492AE859D}"/>
              </a:ext>
            </a:extLst>
          </p:cNvPr>
          <p:cNvGrpSpPr/>
          <p:nvPr/>
        </p:nvGrpSpPr>
        <p:grpSpPr>
          <a:xfrm>
            <a:off x="1078368" y="3556524"/>
            <a:ext cx="8218032" cy="3129312"/>
            <a:chOff x="1078368" y="3556524"/>
            <a:chExt cx="8218032" cy="3129312"/>
          </a:xfrm>
        </p:grpSpPr>
        <p:pic>
          <p:nvPicPr>
            <p:cNvPr id="11" name="Picture 10" descr="ndvi-plot.pn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8368" y="3556524"/>
              <a:ext cx="6205694" cy="3129312"/>
            </a:xfrm>
            <a:prstGeom prst="rect">
              <a:avLst/>
            </a:prstGeom>
          </p:spPr>
        </p:pic>
        <p:sp>
          <p:nvSpPr>
            <p:cNvPr id="15" name="Freeform 14"/>
            <p:cNvSpPr/>
            <p:nvPr/>
          </p:nvSpPr>
          <p:spPr>
            <a:xfrm>
              <a:off x="1926381" y="3800665"/>
              <a:ext cx="4616450" cy="2255945"/>
            </a:xfrm>
            <a:custGeom>
              <a:avLst/>
              <a:gdLst>
                <a:gd name="connsiteX0" fmla="*/ 0 w 4552950"/>
                <a:gd name="connsiteY0" fmla="*/ 2308098 h 2308098"/>
                <a:gd name="connsiteX1" fmla="*/ 590550 w 4552950"/>
                <a:gd name="connsiteY1" fmla="*/ 1558798 h 2308098"/>
                <a:gd name="connsiteX2" fmla="*/ 952500 w 4552950"/>
                <a:gd name="connsiteY2" fmla="*/ 1425448 h 2308098"/>
                <a:gd name="connsiteX3" fmla="*/ 1384300 w 4552950"/>
                <a:gd name="connsiteY3" fmla="*/ 650748 h 2308098"/>
                <a:gd name="connsiteX4" fmla="*/ 1511300 w 4552950"/>
                <a:gd name="connsiteY4" fmla="*/ 390398 h 2308098"/>
                <a:gd name="connsiteX5" fmla="*/ 1727200 w 4552950"/>
                <a:gd name="connsiteY5" fmla="*/ 371348 h 2308098"/>
                <a:gd name="connsiteX6" fmla="*/ 1993900 w 4552950"/>
                <a:gd name="connsiteY6" fmla="*/ 72898 h 2308098"/>
                <a:gd name="connsiteX7" fmla="*/ 2171700 w 4552950"/>
                <a:gd name="connsiteY7" fmla="*/ 161798 h 2308098"/>
                <a:gd name="connsiteX8" fmla="*/ 2247900 w 4552950"/>
                <a:gd name="connsiteY8" fmla="*/ 1177798 h 2308098"/>
                <a:gd name="connsiteX9" fmla="*/ 2279650 w 4552950"/>
                <a:gd name="connsiteY9" fmla="*/ 1133348 h 2308098"/>
                <a:gd name="connsiteX10" fmla="*/ 2355850 w 4552950"/>
                <a:gd name="connsiteY10" fmla="*/ 587248 h 2308098"/>
                <a:gd name="connsiteX11" fmla="*/ 2571750 w 4552950"/>
                <a:gd name="connsiteY11" fmla="*/ 257048 h 2308098"/>
                <a:gd name="connsiteX12" fmla="*/ 2819400 w 4552950"/>
                <a:gd name="connsiteY12" fmla="*/ 206248 h 2308098"/>
                <a:gd name="connsiteX13" fmla="*/ 2844800 w 4552950"/>
                <a:gd name="connsiteY13" fmla="*/ 1190498 h 2308098"/>
                <a:gd name="connsiteX14" fmla="*/ 2876550 w 4552950"/>
                <a:gd name="connsiteY14" fmla="*/ 1038098 h 2308098"/>
                <a:gd name="connsiteX15" fmla="*/ 2971800 w 4552950"/>
                <a:gd name="connsiteY15" fmla="*/ 549148 h 2308098"/>
                <a:gd name="connsiteX16" fmla="*/ 3086100 w 4552950"/>
                <a:gd name="connsiteY16" fmla="*/ 136398 h 2308098"/>
                <a:gd name="connsiteX17" fmla="*/ 3289300 w 4552950"/>
                <a:gd name="connsiteY17" fmla="*/ 60198 h 2308098"/>
                <a:gd name="connsiteX18" fmla="*/ 3333750 w 4552950"/>
                <a:gd name="connsiteY18" fmla="*/ 110998 h 2308098"/>
                <a:gd name="connsiteX19" fmla="*/ 3422650 w 4552950"/>
                <a:gd name="connsiteY19" fmla="*/ 1336548 h 2308098"/>
                <a:gd name="connsiteX20" fmla="*/ 3479800 w 4552950"/>
                <a:gd name="connsiteY20" fmla="*/ 1203198 h 2308098"/>
                <a:gd name="connsiteX21" fmla="*/ 3600450 w 4552950"/>
                <a:gd name="connsiteY21" fmla="*/ 1019048 h 2308098"/>
                <a:gd name="connsiteX22" fmla="*/ 3841750 w 4552950"/>
                <a:gd name="connsiteY22" fmla="*/ 974598 h 2308098"/>
                <a:gd name="connsiteX23" fmla="*/ 3981450 w 4552950"/>
                <a:gd name="connsiteY23" fmla="*/ 885698 h 2308098"/>
                <a:gd name="connsiteX24" fmla="*/ 4089400 w 4552950"/>
                <a:gd name="connsiteY24" fmla="*/ 847598 h 2308098"/>
                <a:gd name="connsiteX25" fmla="*/ 4552950 w 4552950"/>
                <a:gd name="connsiteY25" fmla="*/ 1298448 h 2308098"/>
                <a:gd name="connsiteX0" fmla="*/ 0 w 4552950"/>
                <a:gd name="connsiteY0" fmla="*/ 2308098 h 2308098"/>
                <a:gd name="connsiteX1" fmla="*/ 590550 w 4552950"/>
                <a:gd name="connsiteY1" fmla="*/ 1558798 h 2308098"/>
                <a:gd name="connsiteX2" fmla="*/ 952500 w 4552950"/>
                <a:gd name="connsiteY2" fmla="*/ 1425448 h 2308098"/>
                <a:gd name="connsiteX3" fmla="*/ 1384300 w 4552950"/>
                <a:gd name="connsiteY3" fmla="*/ 650748 h 2308098"/>
                <a:gd name="connsiteX4" fmla="*/ 1511300 w 4552950"/>
                <a:gd name="connsiteY4" fmla="*/ 390398 h 2308098"/>
                <a:gd name="connsiteX5" fmla="*/ 1727200 w 4552950"/>
                <a:gd name="connsiteY5" fmla="*/ 371348 h 2308098"/>
                <a:gd name="connsiteX6" fmla="*/ 1993900 w 4552950"/>
                <a:gd name="connsiteY6" fmla="*/ 72898 h 2308098"/>
                <a:gd name="connsiteX7" fmla="*/ 2171700 w 4552950"/>
                <a:gd name="connsiteY7" fmla="*/ 161798 h 2308098"/>
                <a:gd name="connsiteX8" fmla="*/ 2247900 w 4552950"/>
                <a:gd name="connsiteY8" fmla="*/ 1177798 h 2308098"/>
                <a:gd name="connsiteX9" fmla="*/ 2279650 w 4552950"/>
                <a:gd name="connsiteY9" fmla="*/ 1133348 h 2308098"/>
                <a:gd name="connsiteX10" fmla="*/ 2355850 w 4552950"/>
                <a:gd name="connsiteY10" fmla="*/ 587248 h 2308098"/>
                <a:gd name="connsiteX11" fmla="*/ 2571750 w 4552950"/>
                <a:gd name="connsiteY11" fmla="*/ 257048 h 2308098"/>
                <a:gd name="connsiteX12" fmla="*/ 2819400 w 4552950"/>
                <a:gd name="connsiteY12" fmla="*/ 206248 h 2308098"/>
                <a:gd name="connsiteX13" fmla="*/ 2844800 w 4552950"/>
                <a:gd name="connsiteY13" fmla="*/ 1190498 h 2308098"/>
                <a:gd name="connsiteX14" fmla="*/ 2876550 w 4552950"/>
                <a:gd name="connsiteY14" fmla="*/ 1038098 h 2308098"/>
                <a:gd name="connsiteX15" fmla="*/ 2971800 w 4552950"/>
                <a:gd name="connsiteY15" fmla="*/ 549148 h 2308098"/>
                <a:gd name="connsiteX16" fmla="*/ 3086100 w 4552950"/>
                <a:gd name="connsiteY16" fmla="*/ 136398 h 2308098"/>
                <a:gd name="connsiteX17" fmla="*/ 3289300 w 4552950"/>
                <a:gd name="connsiteY17" fmla="*/ 60198 h 2308098"/>
                <a:gd name="connsiteX18" fmla="*/ 3333750 w 4552950"/>
                <a:gd name="connsiteY18" fmla="*/ 110998 h 2308098"/>
                <a:gd name="connsiteX19" fmla="*/ 3422650 w 4552950"/>
                <a:gd name="connsiteY19" fmla="*/ 1336548 h 2308098"/>
                <a:gd name="connsiteX20" fmla="*/ 3479800 w 4552950"/>
                <a:gd name="connsiteY20" fmla="*/ 1203198 h 2308098"/>
                <a:gd name="connsiteX21" fmla="*/ 3600450 w 4552950"/>
                <a:gd name="connsiteY21" fmla="*/ 1019048 h 2308098"/>
                <a:gd name="connsiteX22" fmla="*/ 3841750 w 4552950"/>
                <a:gd name="connsiteY22" fmla="*/ 974598 h 2308098"/>
                <a:gd name="connsiteX23" fmla="*/ 3943350 w 4552950"/>
                <a:gd name="connsiteY23" fmla="*/ 860298 h 2308098"/>
                <a:gd name="connsiteX24" fmla="*/ 4089400 w 4552950"/>
                <a:gd name="connsiteY24" fmla="*/ 847598 h 2308098"/>
                <a:gd name="connsiteX25" fmla="*/ 4552950 w 4552950"/>
                <a:gd name="connsiteY25" fmla="*/ 1298448 h 2308098"/>
                <a:gd name="connsiteX0" fmla="*/ 0 w 4552950"/>
                <a:gd name="connsiteY0" fmla="*/ 2308098 h 2308098"/>
                <a:gd name="connsiteX1" fmla="*/ 590550 w 4552950"/>
                <a:gd name="connsiteY1" fmla="*/ 1558798 h 2308098"/>
                <a:gd name="connsiteX2" fmla="*/ 952500 w 4552950"/>
                <a:gd name="connsiteY2" fmla="*/ 1425448 h 2308098"/>
                <a:gd name="connsiteX3" fmla="*/ 1384300 w 4552950"/>
                <a:gd name="connsiteY3" fmla="*/ 650748 h 2308098"/>
                <a:gd name="connsiteX4" fmla="*/ 1511300 w 4552950"/>
                <a:gd name="connsiteY4" fmla="*/ 390398 h 2308098"/>
                <a:gd name="connsiteX5" fmla="*/ 1727200 w 4552950"/>
                <a:gd name="connsiteY5" fmla="*/ 371348 h 2308098"/>
                <a:gd name="connsiteX6" fmla="*/ 1993900 w 4552950"/>
                <a:gd name="connsiteY6" fmla="*/ 72898 h 2308098"/>
                <a:gd name="connsiteX7" fmla="*/ 2171700 w 4552950"/>
                <a:gd name="connsiteY7" fmla="*/ 161798 h 2308098"/>
                <a:gd name="connsiteX8" fmla="*/ 2247900 w 4552950"/>
                <a:gd name="connsiteY8" fmla="*/ 1177798 h 2308098"/>
                <a:gd name="connsiteX9" fmla="*/ 2279650 w 4552950"/>
                <a:gd name="connsiteY9" fmla="*/ 1133348 h 2308098"/>
                <a:gd name="connsiteX10" fmla="*/ 2355850 w 4552950"/>
                <a:gd name="connsiteY10" fmla="*/ 587248 h 2308098"/>
                <a:gd name="connsiteX11" fmla="*/ 2571750 w 4552950"/>
                <a:gd name="connsiteY11" fmla="*/ 257048 h 2308098"/>
                <a:gd name="connsiteX12" fmla="*/ 2819400 w 4552950"/>
                <a:gd name="connsiteY12" fmla="*/ 206248 h 2308098"/>
                <a:gd name="connsiteX13" fmla="*/ 2844800 w 4552950"/>
                <a:gd name="connsiteY13" fmla="*/ 1190498 h 2308098"/>
                <a:gd name="connsiteX14" fmla="*/ 2876550 w 4552950"/>
                <a:gd name="connsiteY14" fmla="*/ 1038098 h 2308098"/>
                <a:gd name="connsiteX15" fmla="*/ 2971800 w 4552950"/>
                <a:gd name="connsiteY15" fmla="*/ 549148 h 2308098"/>
                <a:gd name="connsiteX16" fmla="*/ 3086100 w 4552950"/>
                <a:gd name="connsiteY16" fmla="*/ 136398 h 2308098"/>
                <a:gd name="connsiteX17" fmla="*/ 3289300 w 4552950"/>
                <a:gd name="connsiteY17" fmla="*/ 60198 h 2308098"/>
                <a:gd name="connsiteX18" fmla="*/ 3333750 w 4552950"/>
                <a:gd name="connsiteY18" fmla="*/ 110998 h 2308098"/>
                <a:gd name="connsiteX19" fmla="*/ 3422650 w 4552950"/>
                <a:gd name="connsiteY19" fmla="*/ 1336548 h 2308098"/>
                <a:gd name="connsiteX20" fmla="*/ 3479800 w 4552950"/>
                <a:gd name="connsiteY20" fmla="*/ 1203198 h 2308098"/>
                <a:gd name="connsiteX21" fmla="*/ 3600450 w 4552950"/>
                <a:gd name="connsiteY21" fmla="*/ 1019048 h 2308098"/>
                <a:gd name="connsiteX22" fmla="*/ 3778250 w 4552950"/>
                <a:gd name="connsiteY22" fmla="*/ 1012698 h 2308098"/>
                <a:gd name="connsiteX23" fmla="*/ 3943350 w 4552950"/>
                <a:gd name="connsiteY23" fmla="*/ 860298 h 2308098"/>
                <a:gd name="connsiteX24" fmla="*/ 4089400 w 4552950"/>
                <a:gd name="connsiteY24" fmla="*/ 847598 h 2308098"/>
                <a:gd name="connsiteX25" fmla="*/ 4552950 w 4552950"/>
                <a:gd name="connsiteY25" fmla="*/ 1298448 h 2308098"/>
                <a:gd name="connsiteX0" fmla="*/ 0 w 4552950"/>
                <a:gd name="connsiteY0" fmla="*/ 2308098 h 2308098"/>
                <a:gd name="connsiteX1" fmla="*/ 590550 w 4552950"/>
                <a:gd name="connsiteY1" fmla="*/ 1558798 h 2308098"/>
                <a:gd name="connsiteX2" fmla="*/ 952500 w 4552950"/>
                <a:gd name="connsiteY2" fmla="*/ 1425448 h 2308098"/>
                <a:gd name="connsiteX3" fmla="*/ 1384300 w 4552950"/>
                <a:gd name="connsiteY3" fmla="*/ 650748 h 2308098"/>
                <a:gd name="connsiteX4" fmla="*/ 1511300 w 4552950"/>
                <a:gd name="connsiteY4" fmla="*/ 390398 h 2308098"/>
                <a:gd name="connsiteX5" fmla="*/ 1727200 w 4552950"/>
                <a:gd name="connsiteY5" fmla="*/ 371348 h 2308098"/>
                <a:gd name="connsiteX6" fmla="*/ 1993900 w 4552950"/>
                <a:gd name="connsiteY6" fmla="*/ 72898 h 2308098"/>
                <a:gd name="connsiteX7" fmla="*/ 2171700 w 4552950"/>
                <a:gd name="connsiteY7" fmla="*/ 161798 h 2308098"/>
                <a:gd name="connsiteX8" fmla="*/ 2247900 w 4552950"/>
                <a:gd name="connsiteY8" fmla="*/ 1177798 h 2308098"/>
                <a:gd name="connsiteX9" fmla="*/ 2279650 w 4552950"/>
                <a:gd name="connsiteY9" fmla="*/ 1133348 h 2308098"/>
                <a:gd name="connsiteX10" fmla="*/ 2355850 w 4552950"/>
                <a:gd name="connsiteY10" fmla="*/ 587248 h 2308098"/>
                <a:gd name="connsiteX11" fmla="*/ 2571750 w 4552950"/>
                <a:gd name="connsiteY11" fmla="*/ 257048 h 2308098"/>
                <a:gd name="connsiteX12" fmla="*/ 2819400 w 4552950"/>
                <a:gd name="connsiteY12" fmla="*/ 206248 h 2308098"/>
                <a:gd name="connsiteX13" fmla="*/ 2844800 w 4552950"/>
                <a:gd name="connsiteY13" fmla="*/ 1190498 h 2308098"/>
                <a:gd name="connsiteX14" fmla="*/ 2876550 w 4552950"/>
                <a:gd name="connsiteY14" fmla="*/ 1038098 h 2308098"/>
                <a:gd name="connsiteX15" fmla="*/ 2971800 w 4552950"/>
                <a:gd name="connsiteY15" fmla="*/ 549148 h 2308098"/>
                <a:gd name="connsiteX16" fmla="*/ 3086100 w 4552950"/>
                <a:gd name="connsiteY16" fmla="*/ 136398 h 2308098"/>
                <a:gd name="connsiteX17" fmla="*/ 3289300 w 4552950"/>
                <a:gd name="connsiteY17" fmla="*/ 60198 h 2308098"/>
                <a:gd name="connsiteX18" fmla="*/ 3333750 w 4552950"/>
                <a:gd name="connsiteY18" fmla="*/ 110998 h 2308098"/>
                <a:gd name="connsiteX19" fmla="*/ 3422650 w 4552950"/>
                <a:gd name="connsiteY19" fmla="*/ 1336548 h 2308098"/>
                <a:gd name="connsiteX20" fmla="*/ 3479800 w 4552950"/>
                <a:gd name="connsiteY20" fmla="*/ 1203198 h 2308098"/>
                <a:gd name="connsiteX21" fmla="*/ 3600450 w 4552950"/>
                <a:gd name="connsiteY21" fmla="*/ 1019048 h 2308098"/>
                <a:gd name="connsiteX22" fmla="*/ 3778250 w 4552950"/>
                <a:gd name="connsiteY22" fmla="*/ 1012698 h 2308098"/>
                <a:gd name="connsiteX23" fmla="*/ 3943350 w 4552950"/>
                <a:gd name="connsiteY23" fmla="*/ 860298 h 2308098"/>
                <a:gd name="connsiteX24" fmla="*/ 4114800 w 4552950"/>
                <a:gd name="connsiteY24" fmla="*/ 847598 h 2308098"/>
                <a:gd name="connsiteX25" fmla="*/ 4552950 w 4552950"/>
                <a:gd name="connsiteY25" fmla="*/ 1298448 h 2308098"/>
                <a:gd name="connsiteX0" fmla="*/ 0 w 4552950"/>
                <a:gd name="connsiteY0" fmla="*/ 2308098 h 2308098"/>
                <a:gd name="connsiteX1" fmla="*/ 590550 w 4552950"/>
                <a:gd name="connsiteY1" fmla="*/ 1558798 h 2308098"/>
                <a:gd name="connsiteX2" fmla="*/ 952500 w 4552950"/>
                <a:gd name="connsiteY2" fmla="*/ 1425448 h 2308098"/>
                <a:gd name="connsiteX3" fmla="*/ 1384300 w 4552950"/>
                <a:gd name="connsiteY3" fmla="*/ 650748 h 2308098"/>
                <a:gd name="connsiteX4" fmla="*/ 1511300 w 4552950"/>
                <a:gd name="connsiteY4" fmla="*/ 390398 h 2308098"/>
                <a:gd name="connsiteX5" fmla="*/ 1727200 w 4552950"/>
                <a:gd name="connsiteY5" fmla="*/ 371348 h 2308098"/>
                <a:gd name="connsiteX6" fmla="*/ 1993900 w 4552950"/>
                <a:gd name="connsiteY6" fmla="*/ 72898 h 2308098"/>
                <a:gd name="connsiteX7" fmla="*/ 2171700 w 4552950"/>
                <a:gd name="connsiteY7" fmla="*/ 161798 h 2308098"/>
                <a:gd name="connsiteX8" fmla="*/ 2247900 w 4552950"/>
                <a:gd name="connsiteY8" fmla="*/ 1177798 h 2308098"/>
                <a:gd name="connsiteX9" fmla="*/ 2279650 w 4552950"/>
                <a:gd name="connsiteY9" fmla="*/ 1133348 h 2308098"/>
                <a:gd name="connsiteX10" fmla="*/ 2355850 w 4552950"/>
                <a:gd name="connsiteY10" fmla="*/ 587248 h 2308098"/>
                <a:gd name="connsiteX11" fmla="*/ 2571750 w 4552950"/>
                <a:gd name="connsiteY11" fmla="*/ 257048 h 2308098"/>
                <a:gd name="connsiteX12" fmla="*/ 2819400 w 4552950"/>
                <a:gd name="connsiteY12" fmla="*/ 206248 h 2308098"/>
                <a:gd name="connsiteX13" fmla="*/ 2844800 w 4552950"/>
                <a:gd name="connsiteY13" fmla="*/ 1190498 h 2308098"/>
                <a:gd name="connsiteX14" fmla="*/ 2876550 w 4552950"/>
                <a:gd name="connsiteY14" fmla="*/ 1038098 h 2308098"/>
                <a:gd name="connsiteX15" fmla="*/ 2971800 w 4552950"/>
                <a:gd name="connsiteY15" fmla="*/ 549148 h 2308098"/>
                <a:gd name="connsiteX16" fmla="*/ 3086100 w 4552950"/>
                <a:gd name="connsiteY16" fmla="*/ 136398 h 2308098"/>
                <a:gd name="connsiteX17" fmla="*/ 3289300 w 4552950"/>
                <a:gd name="connsiteY17" fmla="*/ 60198 h 2308098"/>
                <a:gd name="connsiteX18" fmla="*/ 3333750 w 4552950"/>
                <a:gd name="connsiteY18" fmla="*/ 110998 h 2308098"/>
                <a:gd name="connsiteX19" fmla="*/ 3422650 w 4552950"/>
                <a:gd name="connsiteY19" fmla="*/ 1336548 h 2308098"/>
                <a:gd name="connsiteX20" fmla="*/ 3479800 w 4552950"/>
                <a:gd name="connsiteY20" fmla="*/ 1203198 h 2308098"/>
                <a:gd name="connsiteX21" fmla="*/ 3600450 w 4552950"/>
                <a:gd name="connsiteY21" fmla="*/ 1019048 h 2308098"/>
                <a:gd name="connsiteX22" fmla="*/ 3778250 w 4552950"/>
                <a:gd name="connsiteY22" fmla="*/ 1012698 h 2308098"/>
                <a:gd name="connsiteX23" fmla="*/ 3943350 w 4552950"/>
                <a:gd name="connsiteY23" fmla="*/ 860298 h 2308098"/>
                <a:gd name="connsiteX24" fmla="*/ 4114800 w 4552950"/>
                <a:gd name="connsiteY24" fmla="*/ 847598 h 2308098"/>
                <a:gd name="connsiteX25" fmla="*/ 4552950 w 4552950"/>
                <a:gd name="connsiteY25" fmla="*/ 1298448 h 2308098"/>
                <a:gd name="connsiteX0" fmla="*/ 0 w 4552950"/>
                <a:gd name="connsiteY0" fmla="*/ 2306272 h 2306272"/>
                <a:gd name="connsiteX1" fmla="*/ 590550 w 4552950"/>
                <a:gd name="connsiteY1" fmla="*/ 1556972 h 2306272"/>
                <a:gd name="connsiteX2" fmla="*/ 952500 w 4552950"/>
                <a:gd name="connsiteY2" fmla="*/ 1423622 h 2306272"/>
                <a:gd name="connsiteX3" fmla="*/ 1384300 w 4552950"/>
                <a:gd name="connsiteY3" fmla="*/ 648922 h 2306272"/>
                <a:gd name="connsiteX4" fmla="*/ 1511300 w 4552950"/>
                <a:gd name="connsiteY4" fmla="*/ 388572 h 2306272"/>
                <a:gd name="connsiteX5" fmla="*/ 1727200 w 4552950"/>
                <a:gd name="connsiteY5" fmla="*/ 369522 h 2306272"/>
                <a:gd name="connsiteX6" fmla="*/ 1993900 w 4552950"/>
                <a:gd name="connsiteY6" fmla="*/ 71072 h 2306272"/>
                <a:gd name="connsiteX7" fmla="*/ 2171700 w 4552950"/>
                <a:gd name="connsiteY7" fmla="*/ 159972 h 2306272"/>
                <a:gd name="connsiteX8" fmla="*/ 2247900 w 4552950"/>
                <a:gd name="connsiteY8" fmla="*/ 1175972 h 2306272"/>
                <a:gd name="connsiteX9" fmla="*/ 2279650 w 4552950"/>
                <a:gd name="connsiteY9" fmla="*/ 1131522 h 2306272"/>
                <a:gd name="connsiteX10" fmla="*/ 2355850 w 4552950"/>
                <a:gd name="connsiteY10" fmla="*/ 585422 h 2306272"/>
                <a:gd name="connsiteX11" fmla="*/ 2571750 w 4552950"/>
                <a:gd name="connsiteY11" fmla="*/ 255222 h 2306272"/>
                <a:gd name="connsiteX12" fmla="*/ 2819400 w 4552950"/>
                <a:gd name="connsiteY12" fmla="*/ 204422 h 2306272"/>
                <a:gd name="connsiteX13" fmla="*/ 2844800 w 4552950"/>
                <a:gd name="connsiteY13" fmla="*/ 1188672 h 2306272"/>
                <a:gd name="connsiteX14" fmla="*/ 2876550 w 4552950"/>
                <a:gd name="connsiteY14" fmla="*/ 1036272 h 2306272"/>
                <a:gd name="connsiteX15" fmla="*/ 2971800 w 4552950"/>
                <a:gd name="connsiteY15" fmla="*/ 547322 h 2306272"/>
                <a:gd name="connsiteX16" fmla="*/ 3086100 w 4552950"/>
                <a:gd name="connsiteY16" fmla="*/ 134572 h 2306272"/>
                <a:gd name="connsiteX17" fmla="*/ 3289300 w 4552950"/>
                <a:gd name="connsiteY17" fmla="*/ 58372 h 2306272"/>
                <a:gd name="connsiteX18" fmla="*/ 3333750 w 4552950"/>
                <a:gd name="connsiteY18" fmla="*/ 109172 h 2306272"/>
                <a:gd name="connsiteX19" fmla="*/ 3397250 w 4552950"/>
                <a:gd name="connsiteY19" fmla="*/ 1309322 h 2306272"/>
                <a:gd name="connsiteX20" fmla="*/ 3479800 w 4552950"/>
                <a:gd name="connsiteY20" fmla="*/ 1201372 h 2306272"/>
                <a:gd name="connsiteX21" fmla="*/ 3600450 w 4552950"/>
                <a:gd name="connsiteY21" fmla="*/ 1017222 h 2306272"/>
                <a:gd name="connsiteX22" fmla="*/ 3778250 w 4552950"/>
                <a:gd name="connsiteY22" fmla="*/ 1010872 h 2306272"/>
                <a:gd name="connsiteX23" fmla="*/ 3943350 w 4552950"/>
                <a:gd name="connsiteY23" fmla="*/ 858472 h 2306272"/>
                <a:gd name="connsiteX24" fmla="*/ 4114800 w 4552950"/>
                <a:gd name="connsiteY24" fmla="*/ 845772 h 2306272"/>
                <a:gd name="connsiteX25" fmla="*/ 4552950 w 4552950"/>
                <a:gd name="connsiteY25" fmla="*/ 1296622 h 2306272"/>
                <a:gd name="connsiteX0" fmla="*/ 0 w 4552950"/>
                <a:gd name="connsiteY0" fmla="*/ 2273263 h 2273263"/>
                <a:gd name="connsiteX1" fmla="*/ 590550 w 4552950"/>
                <a:gd name="connsiteY1" fmla="*/ 1523963 h 2273263"/>
                <a:gd name="connsiteX2" fmla="*/ 952500 w 4552950"/>
                <a:gd name="connsiteY2" fmla="*/ 1390613 h 2273263"/>
                <a:gd name="connsiteX3" fmla="*/ 1384300 w 4552950"/>
                <a:gd name="connsiteY3" fmla="*/ 615913 h 2273263"/>
                <a:gd name="connsiteX4" fmla="*/ 1511300 w 4552950"/>
                <a:gd name="connsiteY4" fmla="*/ 355563 h 2273263"/>
                <a:gd name="connsiteX5" fmla="*/ 1727200 w 4552950"/>
                <a:gd name="connsiteY5" fmla="*/ 336513 h 2273263"/>
                <a:gd name="connsiteX6" fmla="*/ 1993900 w 4552950"/>
                <a:gd name="connsiteY6" fmla="*/ 38063 h 2273263"/>
                <a:gd name="connsiteX7" fmla="*/ 2171700 w 4552950"/>
                <a:gd name="connsiteY7" fmla="*/ 126963 h 2273263"/>
                <a:gd name="connsiteX8" fmla="*/ 2247900 w 4552950"/>
                <a:gd name="connsiteY8" fmla="*/ 1142963 h 2273263"/>
                <a:gd name="connsiteX9" fmla="*/ 2279650 w 4552950"/>
                <a:gd name="connsiteY9" fmla="*/ 1098513 h 2273263"/>
                <a:gd name="connsiteX10" fmla="*/ 2355850 w 4552950"/>
                <a:gd name="connsiteY10" fmla="*/ 552413 h 2273263"/>
                <a:gd name="connsiteX11" fmla="*/ 2571750 w 4552950"/>
                <a:gd name="connsiteY11" fmla="*/ 222213 h 2273263"/>
                <a:gd name="connsiteX12" fmla="*/ 2819400 w 4552950"/>
                <a:gd name="connsiteY12" fmla="*/ 171413 h 2273263"/>
                <a:gd name="connsiteX13" fmla="*/ 2844800 w 4552950"/>
                <a:gd name="connsiteY13" fmla="*/ 1155663 h 2273263"/>
                <a:gd name="connsiteX14" fmla="*/ 2876550 w 4552950"/>
                <a:gd name="connsiteY14" fmla="*/ 1003263 h 2273263"/>
                <a:gd name="connsiteX15" fmla="*/ 2971800 w 4552950"/>
                <a:gd name="connsiteY15" fmla="*/ 514313 h 2273263"/>
                <a:gd name="connsiteX16" fmla="*/ 3086100 w 4552950"/>
                <a:gd name="connsiteY16" fmla="*/ 101563 h 2273263"/>
                <a:gd name="connsiteX17" fmla="*/ 3289300 w 4552950"/>
                <a:gd name="connsiteY17" fmla="*/ 25363 h 2273263"/>
                <a:gd name="connsiteX18" fmla="*/ 3333750 w 4552950"/>
                <a:gd name="connsiteY18" fmla="*/ 247613 h 2273263"/>
                <a:gd name="connsiteX19" fmla="*/ 3397250 w 4552950"/>
                <a:gd name="connsiteY19" fmla="*/ 1276313 h 2273263"/>
                <a:gd name="connsiteX20" fmla="*/ 3479800 w 4552950"/>
                <a:gd name="connsiteY20" fmla="*/ 1168363 h 2273263"/>
                <a:gd name="connsiteX21" fmla="*/ 3600450 w 4552950"/>
                <a:gd name="connsiteY21" fmla="*/ 984213 h 2273263"/>
                <a:gd name="connsiteX22" fmla="*/ 3778250 w 4552950"/>
                <a:gd name="connsiteY22" fmla="*/ 977863 h 2273263"/>
                <a:gd name="connsiteX23" fmla="*/ 3943350 w 4552950"/>
                <a:gd name="connsiteY23" fmla="*/ 825463 h 2273263"/>
                <a:gd name="connsiteX24" fmla="*/ 4114800 w 4552950"/>
                <a:gd name="connsiteY24" fmla="*/ 812763 h 2273263"/>
                <a:gd name="connsiteX25" fmla="*/ 4552950 w 4552950"/>
                <a:gd name="connsiteY25" fmla="*/ 1263613 h 2273263"/>
                <a:gd name="connsiteX0" fmla="*/ 0 w 4552950"/>
                <a:gd name="connsiteY0" fmla="*/ 2273263 h 2273263"/>
                <a:gd name="connsiteX1" fmla="*/ 590550 w 4552950"/>
                <a:gd name="connsiteY1" fmla="*/ 1523963 h 2273263"/>
                <a:gd name="connsiteX2" fmla="*/ 952500 w 4552950"/>
                <a:gd name="connsiteY2" fmla="*/ 1390613 h 2273263"/>
                <a:gd name="connsiteX3" fmla="*/ 1384300 w 4552950"/>
                <a:gd name="connsiteY3" fmla="*/ 615913 h 2273263"/>
                <a:gd name="connsiteX4" fmla="*/ 1511300 w 4552950"/>
                <a:gd name="connsiteY4" fmla="*/ 355563 h 2273263"/>
                <a:gd name="connsiteX5" fmla="*/ 1727200 w 4552950"/>
                <a:gd name="connsiteY5" fmla="*/ 336513 h 2273263"/>
                <a:gd name="connsiteX6" fmla="*/ 1993900 w 4552950"/>
                <a:gd name="connsiteY6" fmla="*/ 38063 h 2273263"/>
                <a:gd name="connsiteX7" fmla="*/ 2171700 w 4552950"/>
                <a:gd name="connsiteY7" fmla="*/ 126963 h 2273263"/>
                <a:gd name="connsiteX8" fmla="*/ 2247900 w 4552950"/>
                <a:gd name="connsiteY8" fmla="*/ 1142963 h 2273263"/>
                <a:gd name="connsiteX9" fmla="*/ 2279650 w 4552950"/>
                <a:gd name="connsiteY9" fmla="*/ 1098513 h 2273263"/>
                <a:gd name="connsiteX10" fmla="*/ 2355850 w 4552950"/>
                <a:gd name="connsiteY10" fmla="*/ 552413 h 2273263"/>
                <a:gd name="connsiteX11" fmla="*/ 2571750 w 4552950"/>
                <a:gd name="connsiteY11" fmla="*/ 222213 h 2273263"/>
                <a:gd name="connsiteX12" fmla="*/ 2794000 w 4552950"/>
                <a:gd name="connsiteY12" fmla="*/ 171413 h 2273263"/>
                <a:gd name="connsiteX13" fmla="*/ 2844800 w 4552950"/>
                <a:gd name="connsiteY13" fmla="*/ 1155663 h 2273263"/>
                <a:gd name="connsiteX14" fmla="*/ 2876550 w 4552950"/>
                <a:gd name="connsiteY14" fmla="*/ 1003263 h 2273263"/>
                <a:gd name="connsiteX15" fmla="*/ 2971800 w 4552950"/>
                <a:gd name="connsiteY15" fmla="*/ 514313 h 2273263"/>
                <a:gd name="connsiteX16" fmla="*/ 3086100 w 4552950"/>
                <a:gd name="connsiteY16" fmla="*/ 101563 h 2273263"/>
                <a:gd name="connsiteX17" fmla="*/ 3289300 w 4552950"/>
                <a:gd name="connsiteY17" fmla="*/ 25363 h 2273263"/>
                <a:gd name="connsiteX18" fmla="*/ 3333750 w 4552950"/>
                <a:gd name="connsiteY18" fmla="*/ 247613 h 2273263"/>
                <a:gd name="connsiteX19" fmla="*/ 3397250 w 4552950"/>
                <a:gd name="connsiteY19" fmla="*/ 1276313 h 2273263"/>
                <a:gd name="connsiteX20" fmla="*/ 3479800 w 4552950"/>
                <a:gd name="connsiteY20" fmla="*/ 1168363 h 2273263"/>
                <a:gd name="connsiteX21" fmla="*/ 3600450 w 4552950"/>
                <a:gd name="connsiteY21" fmla="*/ 984213 h 2273263"/>
                <a:gd name="connsiteX22" fmla="*/ 3778250 w 4552950"/>
                <a:gd name="connsiteY22" fmla="*/ 977863 h 2273263"/>
                <a:gd name="connsiteX23" fmla="*/ 3943350 w 4552950"/>
                <a:gd name="connsiteY23" fmla="*/ 825463 h 2273263"/>
                <a:gd name="connsiteX24" fmla="*/ 4114800 w 4552950"/>
                <a:gd name="connsiteY24" fmla="*/ 812763 h 2273263"/>
                <a:gd name="connsiteX25" fmla="*/ 4552950 w 4552950"/>
                <a:gd name="connsiteY25" fmla="*/ 1263613 h 2273263"/>
                <a:gd name="connsiteX0" fmla="*/ 0 w 4552950"/>
                <a:gd name="connsiteY0" fmla="*/ 2273263 h 2273263"/>
                <a:gd name="connsiteX1" fmla="*/ 590550 w 4552950"/>
                <a:gd name="connsiteY1" fmla="*/ 1523963 h 2273263"/>
                <a:gd name="connsiteX2" fmla="*/ 952500 w 4552950"/>
                <a:gd name="connsiteY2" fmla="*/ 1390613 h 2273263"/>
                <a:gd name="connsiteX3" fmla="*/ 1384300 w 4552950"/>
                <a:gd name="connsiteY3" fmla="*/ 615913 h 2273263"/>
                <a:gd name="connsiteX4" fmla="*/ 1511300 w 4552950"/>
                <a:gd name="connsiteY4" fmla="*/ 355563 h 2273263"/>
                <a:gd name="connsiteX5" fmla="*/ 1727200 w 4552950"/>
                <a:gd name="connsiteY5" fmla="*/ 336513 h 2273263"/>
                <a:gd name="connsiteX6" fmla="*/ 1993900 w 4552950"/>
                <a:gd name="connsiteY6" fmla="*/ 38063 h 2273263"/>
                <a:gd name="connsiteX7" fmla="*/ 2171700 w 4552950"/>
                <a:gd name="connsiteY7" fmla="*/ 126963 h 2273263"/>
                <a:gd name="connsiteX8" fmla="*/ 2247900 w 4552950"/>
                <a:gd name="connsiteY8" fmla="*/ 1142963 h 2273263"/>
                <a:gd name="connsiteX9" fmla="*/ 2279650 w 4552950"/>
                <a:gd name="connsiteY9" fmla="*/ 1098513 h 2273263"/>
                <a:gd name="connsiteX10" fmla="*/ 2355850 w 4552950"/>
                <a:gd name="connsiteY10" fmla="*/ 552413 h 2273263"/>
                <a:gd name="connsiteX11" fmla="*/ 2571750 w 4552950"/>
                <a:gd name="connsiteY11" fmla="*/ 222213 h 2273263"/>
                <a:gd name="connsiteX12" fmla="*/ 2794000 w 4552950"/>
                <a:gd name="connsiteY12" fmla="*/ 171413 h 2273263"/>
                <a:gd name="connsiteX13" fmla="*/ 2857500 w 4552950"/>
                <a:gd name="connsiteY13" fmla="*/ 1130263 h 2273263"/>
                <a:gd name="connsiteX14" fmla="*/ 2876550 w 4552950"/>
                <a:gd name="connsiteY14" fmla="*/ 1003263 h 2273263"/>
                <a:gd name="connsiteX15" fmla="*/ 2971800 w 4552950"/>
                <a:gd name="connsiteY15" fmla="*/ 514313 h 2273263"/>
                <a:gd name="connsiteX16" fmla="*/ 3086100 w 4552950"/>
                <a:gd name="connsiteY16" fmla="*/ 101563 h 2273263"/>
                <a:gd name="connsiteX17" fmla="*/ 3289300 w 4552950"/>
                <a:gd name="connsiteY17" fmla="*/ 25363 h 2273263"/>
                <a:gd name="connsiteX18" fmla="*/ 3333750 w 4552950"/>
                <a:gd name="connsiteY18" fmla="*/ 247613 h 2273263"/>
                <a:gd name="connsiteX19" fmla="*/ 3397250 w 4552950"/>
                <a:gd name="connsiteY19" fmla="*/ 1276313 h 2273263"/>
                <a:gd name="connsiteX20" fmla="*/ 3479800 w 4552950"/>
                <a:gd name="connsiteY20" fmla="*/ 1168363 h 2273263"/>
                <a:gd name="connsiteX21" fmla="*/ 3600450 w 4552950"/>
                <a:gd name="connsiteY21" fmla="*/ 984213 h 2273263"/>
                <a:gd name="connsiteX22" fmla="*/ 3778250 w 4552950"/>
                <a:gd name="connsiteY22" fmla="*/ 977863 h 2273263"/>
                <a:gd name="connsiteX23" fmla="*/ 3943350 w 4552950"/>
                <a:gd name="connsiteY23" fmla="*/ 825463 h 2273263"/>
                <a:gd name="connsiteX24" fmla="*/ 4114800 w 4552950"/>
                <a:gd name="connsiteY24" fmla="*/ 812763 h 2273263"/>
                <a:gd name="connsiteX25" fmla="*/ 4552950 w 4552950"/>
                <a:gd name="connsiteY25" fmla="*/ 1263613 h 2273263"/>
                <a:gd name="connsiteX0" fmla="*/ 0 w 4552950"/>
                <a:gd name="connsiteY0" fmla="*/ 2273263 h 2273263"/>
                <a:gd name="connsiteX1" fmla="*/ 590550 w 4552950"/>
                <a:gd name="connsiteY1" fmla="*/ 1523963 h 2273263"/>
                <a:gd name="connsiteX2" fmla="*/ 952500 w 4552950"/>
                <a:gd name="connsiteY2" fmla="*/ 1390613 h 2273263"/>
                <a:gd name="connsiteX3" fmla="*/ 1384300 w 4552950"/>
                <a:gd name="connsiteY3" fmla="*/ 615913 h 2273263"/>
                <a:gd name="connsiteX4" fmla="*/ 1511300 w 4552950"/>
                <a:gd name="connsiteY4" fmla="*/ 355563 h 2273263"/>
                <a:gd name="connsiteX5" fmla="*/ 1727200 w 4552950"/>
                <a:gd name="connsiteY5" fmla="*/ 336513 h 2273263"/>
                <a:gd name="connsiteX6" fmla="*/ 1993900 w 4552950"/>
                <a:gd name="connsiteY6" fmla="*/ 38063 h 2273263"/>
                <a:gd name="connsiteX7" fmla="*/ 2171700 w 4552950"/>
                <a:gd name="connsiteY7" fmla="*/ 126963 h 2273263"/>
                <a:gd name="connsiteX8" fmla="*/ 2247900 w 4552950"/>
                <a:gd name="connsiteY8" fmla="*/ 1142963 h 2273263"/>
                <a:gd name="connsiteX9" fmla="*/ 2279650 w 4552950"/>
                <a:gd name="connsiteY9" fmla="*/ 1098513 h 2273263"/>
                <a:gd name="connsiteX10" fmla="*/ 2355850 w 4552950"/>
                <a:gd name="connsiteY10" fmla="*/ 552413 h 2273263"/>
                <a:gd name="connsiteX11" fmla="*/ 2571750 w 4552950"/>
                <a:gd name="connsiteY11" fmla="*/ 222213 h 2273263"/>
                <a:gd name="connsiteX12" fmla="*/ 2794000 w 4552950"/>
                <a:gd name="connsiteY12" fmla="*/ 171413 h 2273263"/>
                <a:gd name="connsiteX13" fmla="*/ 2857500 w 4552950"/>
                <a:gd name="connsiteY13" fmla="*/ 1130263 h 2273263"/>
                <a:gd name="connsiteX14" fmla="*/ 2876550 w 4552950"/>
                <a:gd name="connsiteY14" fmla="*/ 1003263 h 2273263"/>
                <a:gd name="connsiteX15" fmla="*/ 2971800 w 4552950"/>
                <a:gd name="connsiteY15" fmla="*/ 514313 h 2273263"/>
                <a:gd name="connsiteX16" fmla="*/ 3086100 w 4552950"/>
                <a:gd name="connsiteY16" fmla="*/ 101563 h 2273263"/>
                <a:gd name="connsiteX17" fmla="*/ 3289300 w 4552950"/>
                <a:gd name="connsiteY17" fmla="*/ 25363 h 2273263"/>
                <a:gd name="connsiteX18" fmla="*/ 3333750 w 4552950"/>
                <a:gd name="connsiteY18" fmla="*/ 247613 h 2273263"/>
                <a:gd name="connsiteX19" fmla="*/ 3397250 w 4552950"/>
                <a:gd name="connsiteY19" fmla="*/ 1276313 h 2273263"/>
                <a:gd name="connsiteX20" fmla="*/ 3479800 w 4552950"/>
                <a:gd name="connsiteY20" fmla="*/ 1168363 h 2273263"/>
                <a:gd name="connsiteX21" fmla="*/ 3600450 w 4552950"/>
                <a:gd name="connsiteY21" fmla="*/ 984213 h 2273263"/>
                <a:gd name="connsiteX22" fmla="*/ 3778250 w 4552950"/>
                <a:gd name="connsiteY22" fmla="*/ 977863 h 2273263"/>
                <a:gd name="connsiteX23" fmla="*/ 3943350 w 4552950"/>
                <a:gd name="connsiteY23" fmla="*/ 825463 h 2273263"/>
                <a:gd name="connsiteX24" fmla="*/ 4114800 w 4552950"/>
                <a:gd name="connsiteY24" fmla="*/ 812763 h 2273263"/>
                <a:gd name="connsiteX25" fmla="*/ 4552950 w 4552950"/>
                <a:gd name="connsiteY25" fmla="*/ 1263613 h 2273263"/>
                <a:gd name="connsiteX0" fmla="*/ 0 w 4552950"/>
                <a:gd name="connsiteY0" fmla="*/ 2273263 h 2273263"/>
                <a:gd name="connsiteX1" fmla="*/ 590550 w 4552950"/>
                <a:gd name="connsiteY1" fmla="*/ 1523963 h 2273263"/>
                <a:gd name="connsiteX2" fmla="*/ 952500 w 4552950"/>
                <a:gd name="connsiteY2" fmla="*/ 1390613 h 2273263"/>
                <a:gd name="connsiteX3" fmla="*/ 1384300 w 4552950"/>
                <a:gd name="connsiteY3" fmla="*/ 615913 h 2273263"/>
                <a:gd name="connsiteX4" fmla="*/ 1511300 w 4552950"/>
                <a:gd name="connsiteY4" fmla="*/ 355563 h 2273263"/>
                <a:gd name="connsiteX5" fmla="*/ 1727200 w 4552950"/>
                <a:gd name="connsiteY5" fmla="*/ 336513 h 2273263"/>
                <a:gd name="connsiteX6" fmla="*/ 1993900 w 4552950"/>
                <a:gd name="connsiteY6" fmla="*/ 38063 h 2273263"/>
                <a:gd name="connsiteX7" fmla="*/ 2171700 w 4552950"/>
                <a:gd name="connsiteY7" fmla="*/ 126963 h 2273263"/>
                <a:gd name="connsiteX8" fmla="*/ 2247900 w 4552950"/>
                <a:gd name="connsiteY8" fmla="*/ 1142963 h 2273263"/>
                <a:gd name="connsiteX9" fmla="*/ 2279650 w 4552950"/>
                <a:gd name="connsiteY9" fmla="*/ 1098513 h 2273263"/>
                <a:gd name="connsiteX10" fmla="*/ 2355850 w 4552950"/>
                <a:gd name="connsiteY10" fmla="*/ 552413 h 2273263"/>
                <a:gd name="connsiteX11" fmla="*/ 2571750 w 4552950"/>
                <a:gd name="connsiteY11" fmla="*/ 222213 h 2273263"/>
                <a:gd name="connsiteX12" fmla="*/ 2794000 w 4552950"/>
                <a:gd name="connsiteY12" fmla="*/ 171413 h 2273263"/>
                <a:gd name="connsiteX13" fmla="*/ 2857500 w 4552950"/>
                <a:gd name="connsiteY13" fmla="*/ 1130263 h 2273263"/>
                <a:gd name="connsiteX14" fmla="*/ 2876550 w 4552950"/>
                <a:gd name="connsiteY14" fmla="*/ 1003263 h 2273263"/>
                <a:gd name="connsiteX15" fmla="*/ 2971800 w 4552950"/>
                <a:gd name="connsiteY15" fmla="*/ 514313 h 2273263"/>
                <a:gd name="connsiteX16" fmla="*/ 3086100 w 4552950"/>
                <a:gd name="connsiteY16" fmla="*/ 101563 h 2273263"/>
                <a:gd name="connsiteX17" fmla="*/ 3289300 w 4552950"/>
                <a:gd name="connsiteY17" fmla="*/ 25363 h 2273263"/>
                <a:gd name="connsiteX18" fmla="*/ 3333750 w 4552950"/>
                <a:gd name="connsiteY18" fmla="*/ 247613 h 2273263"/>
                <a:gd name="connsiteX19" fmla="*/ 3397250 w 4552950"/>
                <a:gd name="connsiteY19" fmla="*/ 1276313 h 2273263"/>
                <a:gd name="connsiteX20" fmla="*/ 3479800 w 4552950"/>
                <a:gd name="connsiteY20" fmla="*/ 1168363 h 2273263"/>
                <a:gd name="connsiteX21" fmla="*/ 3600450 w 4552950"/>
                <a:gd name="connsiteY21" fmla="*/ 984213 h 2273263"/>
                <a:gd name="connsiteX22" fmla="*/ 3778250 w 4552950"/>
                <a:gd name="connsiteY22" fmla="*/ 977863 h 2273263"/>
                <a:gd name="connsiteX23" fmla="*/ 3943350 w 4552950"/>
                <a:gd name="connsiteY23" fmla="*/ 825463 h 2273263"/>
                <a:gd name="connsiteX24" fmla="*/ 4114800 w 4552950"/>
                <a:gd name="connsiteY24" fmla="*/ 812763 h 2273263"/>
                <a:gd name="connsiteX25" fmla="*/ 4552950 w 4552950"/>
                <a:gd name="connsiteY25" fmla="*/ 1263613 h 2273263"/>
                <a:gd name="connsiteX0" fmla="*/ 0 w 4552950"/>
                <a:gd name="connsiteY0" fmla="*/ 2273263 h 2273263"/>
                <a:gd name="connsiteX1" fmla="*/ 590550 w 4552950"/>
                <a:gd name="connsiteY1" fmla="*/ 1523963 h 2273263"/>
                <a:gd name="connsiteX2" fmla="*/ 952500 w 4552950"/>
                <a:gd name="connsiteY2" fmla="*/ 1390613 h 2273263"/>
                <a:gd name="connsiteX3" fmla="*/ 1384300 w 4552950"/>
                <a:gd name="connsiteY3" fmla="*/ 615913 h 2273263"/>
                <a:gd name="connsiteX4" fmla="*/ 1511300 w 4552950"/>
                <a:gd name="connsiteY4" fmla="*/ 355563 h 2273263"/>
                <a:gd name="connsiteX5" fmla="*/ 1727200 w 4552950"/>
                <a:gd name="connsiteY5" fmla="*/ 336513 h 2273263"/>
                <a:gd name="connsiteX6" fmla="*/ 1993900 w 4552950"/>
                <a:gd name="connsiteY6" fmla="*/ 38063 h 2273263"/>
                <a:gd name="connsiteX7" fmla="*/ 2171700 w 4552950"/>
                <a:gd name="connsiteY7" fmla="*/ 126963 h 2273263"/>
                <a:gd name="connsiteX8" fmla="*/ 2247900 w 4552950"/>
                <a:gd name="connsiteY8" fmla="*/ 1142963 h 2273263"/>
                <a:gd name="connsiteX9" fmla="*/ 2279650 w 4552950"/>
                <a:gd name="connsiteY9" fmla="*/ 1098513 h 2273263"/>
                <a:gd name="connsiteX10" fmla="*/ 2355850 w 4552950"/>
                <a:gd name="connsiteY10" fmla="*/ 552413 h 2273263"/>
                <a:gd name="connsiteX11" fmla="*/ 2571750 w 4552950"/>
                <a:gd name="connsiteY11" fmla="*/ 222213 h 2273263"/>
                <a:gd name="connsiteX12" fmla="*/ 2794000 w 4552950"/>
                <a:gd name="connsiteY12" fmla="*/ 171413 h 2273263"/>
                <a:gd name="connsiteX13" fmla="*/ 2857500 w 4552950"/>
                <a:gd name="connsiteY13" fmla="*/ 1130263 h 2273263"/>
                <a:gd name="connsiteX14" fmla="*/ 2876550 w 4552950"/>
                <a:gd name="connsiteY14" fmla="*/ 1003263 h 2273263"/>
                <a:gd name="connsiteX15" fmla="*/ 2971800 w 4552950"/>
                <a:gd name="connsiteY15" fmla="*/ 514313 h 2273263"/>
                <a:gd name="connsiteX16" fmla="*/ 3086100 w 4552950"/>
                <a:gd name="connsiteY16" fmla="*/ 101563 h 2273263"/>
                <a:gd name="connsiteX17" fmla="*/ 3289300 w 4552950"/>
                <a:gd name="connsiteY17" fmla="*/ 25363 h 2273263"/>
                <a:gd name="connsiteX18" fmla="*/ 3333750 w 4552950"/>
                <a:gd name="connsiteY18" fmla="*/ 247613 h 2273263"/>
                <a:gd name="connsiteX19" fmla="*/ 3397250 w 4552950"/>
                <a:gd name="connsiteY19" fmla="*/ 1276313 h 2273263"/>
                <a:gd name="connsiteX20" fmla="*/ 3479800 w 4552950"/>
                <a:gd name="connsiteY20" fmla="*/ 1168363 h 2273263"/>
                <a:gd name="connsiteX21" fmla="*/ 3600450 w 4552950"/>
                <a:gd name="connsiteY21" fmla="*/ 984213 h 2273263"/>
                <a:gd name="connsiteX22" fmla="*/ 3778250 w 4552950"/>
                <a:gd name="connsiteY22" fmla="*/ 977863 h 2273263"/>
                <a:gd name="connsiteX23" fmla="*/ 3943350 w 4552950"/>
                <a:gd name="connsiteY23" fmla="*/ 825463 h 2273263"/>
                <a:gd name="connsiteX24" fmla="*/ 4114800 w 4552950"/>
                <a:gd name="connsiteY24" fmla="*/ 812763 h 2273263"/>
                <a:gd name="connsiteX25" fmla="*/ 4552950 w 4552950"/>
                <a:gd name="connsiteY25" fmla="*/ 1263613 h 2273263"/>
                <a:gd name="connsiteX0" fmla="*/ 0 w 4552950"/>
                <a:gd name="connsiteY0" fmla="*/ 2273263 h 2273263"/>
                <a:gd name="connsiteX1" fmla="*/ 590550 w 4552950"/>
                <a:gd name="connsiteY1" fmla="*/ 1523963 h 2273263"/>
                <a:gd name="connsiteX2" fmla="*/ 952500 w 4552950"/>
                <a:gd name="connsiteY2" fmla="*/ 1390613 h 2273263"/>
                <a:gd name="connsiteX3" fmla="*/ 1384300 w 4552950"/>
                <a:gd name="connsiteY3" fmla="*/ 615913 h 2273263"/>
                <a:gd name="connsiteX4" fmla="*/ 1511300 w 4552950"/>
                <a:gd name="connsiteY4" fmla="*/ 355563 h 2273263"/>
                <a:gd name="connsiteX5" fmla="*/ 1727200 w 4552950"/>
                <a:gd name="connsiteY5" fmla="*/ 336513 h 2273263"/>
                <a:gd name="connsiteX6" fmla="*/ 1993900 w 4552950"/>
                <a:gd name="connsiteY6" fmla="*/ 38063 h 2273263"/>
                <a:gd name="connsiteX7" fmla="*/ 2171700 w 4552950"/>
                <a:gd name="connsiteY7" fmla="*/ 126963 h 2273263"/>
                <a:gd name="connsiteX8" fmla="*/ 2247900 w 4552950"/>
                <a:gd name="connsiteY8" fmla="*/ 1142963 h 2273263"/>
                <a:gd name="connsiteX9" fmla="*/ 2279650 w 4552950"/>
                <a:gd name="connsiteY9" fmla="*/ 1098513 h 2273263"/>
                <a:gd name="connsiteX10" fmla="*/ 2355850 w 4552950"/>
                <a:gd name="connsiteY10" fmla="*/ 552413 h 2273263"/>
                <a:gd name="connsiteX11" fmla="*/ 2571750 w 4552950"/>
                <a:gd name="connsiteY11" fmla="*/ 222213 h 2273263"/>
                <a:gd name="connsiteX12" fmla="*/ 2794000 w 4552950"/>
                <a:gd name="connsiteY12" fmla="*/ 209513 h 2273263"/>
                <a:gd name="connsiteX13" fmla="*/ 2857500 w 4552950"/>
                <a:gd name="connsiteY13" fmla="*/ 1130263 h 2273263"/>
                <a:gd name="connsiteX14" fmla="*/ 2876550 w 4552950"/>
                <a:gd name="connsiteY14" fmla="*/ 1003263 h 2273263"/>
                <a:gd name="connsiteX15" fmla="*/ 2971800 w 4552950"/>
                <a:gd name="connsiteY15" fmla="*/ 514313 h 2273263"/>
                <a:gd name="connsiteX16" fmla="*/ 3086100 w 4552950"/>
                <a:gd name="connsiteY16" fmla="*/ 101563 h 2273263"/>
                <a:gd name="connsiteX17" fmla="*/ 3289300 w 4552950"/>
                <a:gd name="connsiteY17" fmla="*/ 25363 h 2273263"/>
                <a:gd name="connsiteX18" fmla="*/ 3333750 w 4552950"/>
                <a:gd name="connsiteY18" fmla="*/ 247613 h 2273263"/>
                <a:gd name="connsiteX19" fmla="*/ 3397250 w 4552950"/>
                <a:gd name="connsiteY19" fmla="*/ 1276313 h 2273263"/>
                <a:gd name="connsiteX20" fmla="*/ 3479800 w 4552950"/>
                <a:gd name="connsiteY20" fmla="*/ 1168363 h 2273263"/>
                <a:gd name="connsiteX21" fmla="*/ 3600450 w 4552950"/>
                <a:gd name="connsiteY21" fmla="*/ 984213 h 2273263"/>
                <a:gd name="connsiteX22" fmla="*/ 3778250 w 4552950"/>
                <a:gd name="connsiteY22" fmla="*/ 977863 h 2273263"/>
                <a:gd name="connsiteX23" fmla="*/ 3943350 w 4552950"/>
                <a:gd name="connsiteY23" fmla="*/ 825463 h 2273263"/>
                <a:gd name="connsiteX24" fmla="*/ 4114800 w 4552950"/>
                <a:gd name="connsiteY24" fmla="*/ 812763 h 2273263"/>
                <a:gd name="connsiteX25" fmla="*/ 4552950 w 4552950"/>
                <a:gd name="connsiteY25" fmla="*/ 1263613 h 2273263"/>
                <a:gd name="connsiteX0" fmla="*/ 0 w 4552950"/>
                <a:gd name="connsiteY0" fmla="*/ 2257756 h 2257756"/>
                <a:gd name="connsiteX1" fmla="*/ 590550 w 4552950"/>
                <a:gd name="connsiteY1" fmla="*/ 1508456 h 2257756"/>
                <a:gd name="connsiteX2" fmla="*/ 952500 w 4552950"/>
                <a:gd name="connsiteY2" fmla="*/ 1375106 h 2257756"/>
                <a:gd name="connsiteX3" fmla="*/ 1384300 w 4552950"/>
                <a:gd name="connsiteY3" fmla="*/ 600406 h 2257756"/>
                <a:gd name="connsiteX4" fmla="*/ 1511300 w 4552950"/>
                <a:gd name="connsiteY4" fmla="*/ 340056 h 2257756"/>
                <a:gd name="connsiteX5" fmla="*/ 1727200 w 4552950"/>
                <a:gd name="connsiteY5" fmla="*/ 321006 h 2257756"/>
                <a:gd name="connsiteX6" fmla="*/ 1993900 w 4552950"/>
                <a:gd name="connsiteY6" fmla="*/ 22556 h 2257756"/>
                <a:gd name="connsiteX7" fmla="*/ 2171700 w 4552950"/>
                <a:gd name="connsiteY7" fmla="*/ 149556 h 2257756"/>
                <a:gd name="connsiteX8" fmla="*/ 2247900 w 4552950"/>
                <a:gd name="connsiteY8" fmla="*/ 1127456 h 2257756"/>
                <a:gd name="connsiteX9" fmla="*/ 2279650 w 4552950"/>
                <a:gd name="connsiteY9" fmla="*/ 1083006 h 2257756"/>
                <a:gd name="connsiteX10" fmla="*/ 2355850 w 4552950"/>
                <a:gd name="connsiteY10" fmla="*/ 536906 h 2257756"/>
                <a:gd name="connsiteX11" fmla="*/ 2571750 w 4552950"/>
                <a:gd name="connsiteY11" fmla="*/ 206706 h 2257756"/>
                <a:gd name="connsiteX12" fmla="*/ 2794000 w 4552950"/>
                <a:gd name="connsiteY12" fmla="*/ 194006 h 2257756"/>
                <a:gd name="connsiteX13" fmla="*/ 2857500 w 4552950"/>
                <a:gd name="connsiteY13" fmla="*/ 1114756 h 2257756"/>
                <a:gd name="connsiteX14" fmla="*/ 2876550 w 4552950"/>
                <a:gd name="connsiteY14" fmla="*/ 987756 h 2257756"/>
                <a:gd name="connsiteX15" fmla="*/ 2971800 w 4552950"/>
                <a:gd name="connsiteY15" fmla="*/ 498806 h 2257756"/>
                <a:gd name="connsiteX16" fmla="*/ 3086100 w 4552950"/>
                <a:gd name="connsiteY16" fmla="*/ 86056 h 2257756"/>
                <a:gd name="connsiteX17" fmla="*/ 3289300 w 4552950"/>
                <a:gd name="connsiteY17" fmla="*/ 9856 h 2257756"/>
                <a:gd name="connsiteX18" fmla="*/ 3333750 w 4552950"/>
                <a:gd name="connsiteY18" fmla="*/ 232106 h 2257756"/>
                <a:gd name="connsiteX19" fmla="*/ 3397250 w 4552950"/>
                <a:gd name="connsiteY19" fmla="*/ 1260806 h 2257756"/>
                <a:gd name="connsiteX20" fmla="*/ 3479800 w 4552950"/>
                <a:gd name="connsiteY20" fmla="*/ 1152856 h 2257756"/>
                <a:gd name="connsiteX21" fmla="*/ 3600450 w 4552950"/>
                <a:gd name="connsiteY21" fmla="*/ 968706 h 2257756"/>
                <a:gd name="connsiteX22" fmla="*/ 3778250 w 4552950"/>
                <a:gd name="connsiteY22" fmla="*/ 962356 h 2257756"/>
                <a:gd name="connsiteX23" fmla="*/ 3943350 w 4552950"/>
                <a:gd name="connsiteY23" fmla="*/ 809956 h 2257756"/>
                <a:gd name="connsiteX24" fmla="*/ 4114800 w 4552950"/>
                <a:gd name="connsiteY24" fmla="*/ 797256 h 2257756"/>
                <a:gd name="connsiteX25" fmla="*/ 4552950 w 4552950"/>
                <a:gd name="connsiteY25" fmla="*/ 1248106 h 2257756"/>
                <a:gd name="connsiteX0" fmla="*/ 0 w 4616450"/>
                <a:gd name="connsiteY0" fmla="*/ 2257756 h 2257756"/>
                <a:gd name="connsiteX1" fmla="*/ 590550 w 4616450"/>
                <a:gd name="connsiteY1" fmla="*/ 1508456 h 2257756"/>
                <a:gd name="connsiteX2" fmla="*/ 952500 w 4616450"/>
                <a:gd name="connsiteY2" fmla="*/ 1375106 h 2257756"/>
                <a:gd name="connsiteX3" fmla="*/ 1384300 w 4616450"/>
                <a:gd name="connsiteY3" fmla="*/ 600406 h 2257756"/>
                <a:gd name="connsiteX4" fmla="*/ 1511300 w 4616450"/>
                <a:gd name="connsiteY4" fmla="*/ 340056 h 2257756"/>
                <a:gd name="connsiteX5" fmla="*/ 1727200 w 4616450"/>
                <a:gd name="connsiteY5" fmla="*/ 321006 h 2257756"/>
                <a:gd name="connsiteX6" fmla="*/ 1993900 w 4616450"/>
                <a:gd name="connsiteY6" fmla="*/ 22556 h 2257756"/>
                <a:gd name="connsiteX7" fmla="*/ 2171700 w 4616450"/>
                <a:gd name="connsiteY7" fmla="*/ 149556 h 2257756"/>
                <a:gd name="connsiteX8" fmla="*/ 2247900 w 4616450"/>
                <a:gd name="connsiteY8" fmla="*/ 1127456 h 2257756"/>
                <a:gd name="connsiteX9" fmla="*/ 2279650 w 4616450"/>
                <a:gd name="connsiteY9" fmla="*/ 1083006 h 2257756"/>
                <a:gd name="connsiteX10" fmla="*/ 2355850 w 4616450"/>
                <a:gd name="connsiteY10" fmla="*/ 536906 h 2257756"/>
                <a:gd name="connsiteX11" fmla="*/ 2571750 w 4616450"/>
                <a:gd name="connsiteY11" fmla="*/ 206706 h 2257756"/>
                <a:gd name="connsiteX12" fmla="*/ 2794000 w 4616450"/>
                <a:gd name="connsiteY12" fmla="*/ 194006 h 2257756"/>
                <a:gd name="connsiteX13" fmla="*/ 2857500 w 4616450"/>
                <a:gd name="connsiteY13" fmla="*/ 1114756 h 2257756"/>
                <a:gd name="connsiteX14" fmla="*/ 2876550 w 4616450"/>
                <a:gd name="connsiteY14" fmla="*/ 987756 h 2257756"/>
                <a:gd name="connsiteX15" fmla="*/ 2971800 w 4616450"/>
                <a:gd name="connsiteY15" fmla="*/ 498806 h 2257756"/>
                <a:gd name="connsiteX16" fmla="*/ 3086100 w 4616450"/>
                <a:gd name="connsiteY16" fmla="*/ 86056 h 2257756"/>
                <a:gd name="connsiteX17" fmla="*/ 3289300 w 4616450"/>
                <a:gd name="connsiteY17" fmla="*/ 9856 h 2257756"/>
                <a:gd name="connsiteX18" fmla="*/ 3333750 w 4616450"/>
                <a:gd name="connsiteY18" fmla="*/ 232106 h 2257756"/>
                <a:gd name="connsiteX19" fmla="*/ 3397250 w 4616450"/>
                <a:gd name="connsiteY19" fmla="*/ 1260806 h 2257756"/>
                <a:gd name="connsiteX20" fmla="*/ 3479800 w 4616450"/>
                <a:gd name="connsiteY20" fmla="*/ 1152856 h 2257756"/>
                <a:gd name="connsiteX21" fmla="*/ 3600450 w 4616450"/>
                <a:gd name="connsiteY21" fmla="*/ 968706 h 2257756"/>
                <a:gd name="connsiteX22" fmla="*/ 3778250 w 4616450"/>
                <a:gd name="connsiteY22" fmla="*/ 962356 h 2257756"/>
                <a:gd name="connsiteX23" fmla="*/ 3943350 w 4616450"/>
                <a:gd name="connsiteY23" fmla="*/ 809956 h 2257756"/>
                <a:gd name="connsiteX24" fmla="*/ 4114800 w 4616450"/>
                <a:gd name="connsiteY24" fmla="*/ 797256 h 2257756"/>
                <a:gd name="connsiteX25" fmla="*/ 4616450 w 4616450"/>
                <a:gd name="connsiteY25" fmla="*/ 1349706 h 2257756"/>
                <a:gd name="connsiteX0" fmla="*/ 0 w 4616450"/>
                <a:gd name="connsiteY0" fmla="*/ 2257756 h 2257756"/>
                <a:gd name="connsiteX1" fmla="*/ 590550 w 4616450"/>
                <a:gd name="connsiteY1" fmla="*/ 1508456 h 2257756"/>
                <a:gd name="connsiteX2" fmla="*/ 952500 w 4616450"/>
                <a:gd name="connsiteY2" fmla="*/ 1375106 h 2257756"/>
                <a:gd name="connsiteX3" fmla="*/ 1384300 w 4616450"/>
                <a:gd name="connsiteY3" fmla="*/ 600406 h 2257756"/>
                <a:gd name="connsiteX4" fmla="*/ 1511300 w 4616450"/>
                <a:gd name="connsiteY4" fmla="*/ 340056 h 2257756"/>
                <a:gd name="connsiteX5" fmla="*/ 1727200 w 4616450"/>
                <a:gd name="connsiteY5" fmla="*/ 321006 h 2257756"/>
                <a:gd name="connsiteX6" fmla="*/ 1993900 w 4616450"/>
                <a:gd name="connsiteY6" fmla="*/ 22556 h 2257756"/>
                <a:gd name="connsiteX7" fmla="*/ 2171700 w 4616450"/>
                <a:gd name="connsiteY7" fmla="*/ 149556 h 2257756"/>
                <a:gd name="connsiteX8" fmla="*/ 2247900 w 4616450"/>
                <a:gd name="connsiteY8" fmla="*/ 1127456 h 2257756"/>
                <a:gd name="connsiteX9" fmla="*/ 2292350 w 4616450"/>
                <a:gd name="connsiteY9" fmla="*/ 943306 h 2257756"/>
                <a:gd name="connsiteX10" fmla="*/ 2355850 w 4616450"/>
                <a:gd name="connsiteY10" fmla="*/ 536906 h 2257756"/>
                <a:gd name="connsiteX11" fmla="*/ 2571750 w 4616450"/>
                <a:gd name="connsiteY11" fmla="*/ 206706 h 2257756"/>
                <a:gd name="connsiteX12" fmla="*/ 2794000 w 4616450"/>
                <a:gd name="connsiteY12" fmla="*/ 194006 h 2257756"/>
                <a:gd name="connsiteX13" fmla="*/ 2857500 w 4616450"/>
                <a:gd name="connsiteY13" fmla="*/ 1114756 h 2257756"/>
                <a:gd name="connsiteX14" fmla="*/ 2876550 w 4616450"/>
                <a:gd name="connsiteY14" fmla="*/ 987756 h 2257756"/>
                <a:gd name="connsiteX15" fmla="*/ 2971800 w 4616450"/>
                <a:gd name="connsiteY15" fmla="*/ 498806 h 2257756"/>
                <a:gd name="connsiteX16" fmla="*/ 3086100 w 4616450"/>
                <a:gd name="connsiteY16" fmla="*/ 86056 h 2257756"/>
                <a:gd name="connsiteX17" fmla="*/ 3289300 w 4616450"/>
                <a:gd name="connsiteY17" fmla="*/ 9856 h 2257756"/>
                <a:gd name="connsiteX18" fmla="*/ 3333750 w 4616450"/>
                <a:gd name="connsiteY18" fmla="*/ 232106 h 2257756"/>
                <a:gd name="connsiteX19" fmla="*/ 3397250 w 4616450"/>
                <a:gd name="connsiteY19" fmla="*/ 1260806 h 2257756"/>
                <a:gd name="connsiteX20" fmla="*/ 3479800 w 4616450"/>
                <a:gd name="connsiteY20" fmla="*/ 1152856 h 2257756"/>
                <a:gd name="connsiteX21" fmla="*/ 3600450 w 4616450"/>
                <a:gd name="connsiteY21" fmla="*/ 968706 h 2257756"/>
                <a:gd name="connsiteX22" fmla="*/ 3778250 w 4616450"/>
                <a:gd name="connsiteY22" fmla="*/ 962356 h 2257756"/>
                <a:gd name="connsiteX23" fmla="*/ 3943350 w 4616450"/>
                <a:gd name="connsiteY23" fmla="*/ 809956 h 2257756"/>
                <a:gd name="connsiteX24" fmla="*/ 4114800 w 4616450"/>
                <a:gd name="connsiteY24" fmla="*/ 797256 h 2257756"/>
                <a:gd name="connsiteX25" fmla="*/ 4616450 w 4616450"/>
                <a:gd name="connsiteY25" fmla="*/ 1349706 h 2257756"/>
                <a:gd name="connsiteX0" fmla="*/ 0 w 4616450"/>
                <a:gd name="connsiteY0" fmla="*/ 2257756 h 2257756"/>
                <a:gd name="connsiteX1" fmla="*/ 590550 w 4616450"/>
                <a:gd name="connsiteY1" fmla="*/ 1508456 h 2257756"/>
                <a:gd name="connsiteX2" fmla="*/ 952500 w 4616450"/>
                <a:gd name="connsiteY2" fmla="*/ 1375106 h 2257756"/>
                <a:gd name="connsiteX3" fmla="*/ 1384300 w 4616450"/>
                <a:gd name="connsiteY3" fmla="*/ 600406 h 2257756"/>
                <a:gd name="connsiteX4" fmla="*/ 1511300 w 4616450"/>
                <a:gd name="connsiteY4" fmla="*/ 340056 h 2257756"/>
                <a:gd name="connsiteX5" fmla="*/ 1727200 w 4616450"/>
                <a:gd name="connsiteY5" fmla="*/ 321006 h 2257756"/>
                <a:gd name="connsiteX6" fmla="*/ 1993900 w 4616450"/>
                <a:gd name="connsiteY6" fmla="*/ 22556 h 2257756"/>
                <a:gd name="connsiteX7" fmla="*/ 2171700 w 4616450"/>
                <a:gd name="connsiteY7" fmla="*/ 149556 h 2257756"/>
                <a:gd name="connsiteX8" fmla="*/ 2247900 w 4616450"/>
                <a:gd name="connsiteY8" fmla="*/ 1127456 h 2257756"/>
                <a:gd name="connsiteX9" fmla="*/ 2279650 w 4616450"/>
                <a:gd name="connsiteY9" fmla="*/ 898856 h 2257756"/>
                <a:gd name="connsiteX10" fmla="*/ 2355850 w 4616450"/>
                <a:gd name="connsiteY10" fmla="*/ 536906 h 2257756"/>
                <a:gd name="connsiteX11" fmla="*/ 2571750 w 4616450"/>
                <a:gd name="connsiteY11" fmla="*/ 206706 h 2257756"/>
                <a:gd name="connsiteX12" fmla="*/ 2794000 w 4616450"/>
                <a:gd name="connsiteY12" fmla="*/ 194006 h 2257756"/>
                <a:gd name="connsiteX13" fmla="*/ 2857500 w 4616450"/>
                <a:gd name="connsiteY13" fmla="*/ 1114756 h 2257756"/>
                <a:gd name="connsiteX14" fmla="*/ 2876550 w 4616450"/>
                <a:gd name="connsiteY14" fmla="*/ 987756 h 2257756"/>
                <a:gd name="connsiteX15" fmla="*/ 2971800 w 4616450"/>
                <a:gd name="connsiteY15" fmla="*/ 498806 h 2257756"/>
                <a:gd name="connsiteX16" fmla="*/ 3086100 w 4616450"/>
                <a:gd name="connsiteY16" fmla="*/ 86056 h 2257756"/>
                <a:gd name="connsiteX17" fmla="*/ 3289300 w 4616450"/>
                <a:gd name="connsiteY17" fmla="*/ 9856 h 2257756"/>
                <a:gd name="connsiteX18" fmla="*/ 3333750 w 4616450"/>
                <a:gd name="connsiteY18" fmla="*/ 232106 h 2257756"/>
                <a:gd name="connsiteX19" fmla="*/ 3397250 w 4616450"/>
                <a:gd name="connsiteY19" fmla="*/ 1260806 h 2257756"/>
                <a:gd name="connsiteX20" fmla="*/ 3479800 w 4616450"/>
                <a:gd name="connsiteY20" fmla="*/ 1152856 h 2257756"/>
                <a:gd name="connsiteX21" fmla="*/ 3600450 w 4616450"/>
                <a:gd name="connsiteY21" fmla="*/ 968706 h 2257756"/>
                <a:gd name="connsiteX22" fmla="*/ 3778250 w 4616450"/>
                <a:gd name="connsiteY22" fmla="*/ 962356 h 2257756"/>
                <a:gd name="connsiteX23" fmla="*/ 3943350 w 4616450"/>
                <a:gd name="connsiteY23" fmla="*/ 809956 h 2257756"/>
                <a:gd name="connsiteX24" fmla="*/ 4114800 w 4616450"/>
                <a:gd name="connsiteY24" fmla="*/ 797256 h 2257756"/>
                <a:gd name="connsiteX25" fmla="*/ 4616450 w 4616450"/>
                <a:gd name="connsiteY25" fmla="*/ 1349706 h 2257756"/>
                <a:gd name="connsiteX0" fmla="*/ 0 w 4616450"/>
                <a:gd name="connsiteY0" fmla="*/ 2257756 h 2257756"/>
                <a:gd name="connsiteX1" fmla="*/ 590550 w 4616450"/>
                <a:gd name="connsiteY1" fmla="*/ 1508456 h 2257756"/>
                <a:gd name="connsiteX2" fmla="*/ 952500 w 4616450"/>
                <a:gd name="connsiteY2" fmla="*/ 1375106 h 2257756"/>
                <a:gd name="connsiteX3" fmla="*/ 1384300 w 4616450"/>
                <a:gd name="connsiteY3" fmla="*/ 600406 h 2257756"/>
                <a:gd name="connsiteX4" fmla="*/ 1511300 w 4616450"/>
                <a:gd name="connsiteY4" fmla="*/ 340056 h 2257756"/>
                <a:gd name="connsiteX5" fmla="*/ 1727200 w 4616450"/>
                <a:gd name="connsiteY5" fmla="*/ 321006 h 2257756"/>
                <a:gd name="connsiteX6" fmla="*/ 1993900 w 4616450"/>
                <a:gd name="connsiteY6" fmla="*/ 22556 h 2257756"/>
                <a:gd name="connsiteX7" fmla="*/ 2171700 w 4616450"/>
                <a:gd name="connsiteY7" fmla="*/ 149556 h 2257756"/>
                <a:gd name="connsiteX8" fmla="*/ 2247900 w 4616450"/>
                <a:gd name="connsiteY8" fmla="*/ 1095706 h 2257756"/>
                <a:gd name="connsiteX9" fmla="*/ 2279650 w 4616450"/>
                <a:gd name="connsiteY9" fmla="*/ 898856 h 2257756"/>
                <a:gd name="connsiteX10" fmla="*/ 2355850 w 4616450"/>
                <a:gd name="connsiteY10" fmla="*/ 536906 h 2257756"/>
                <a:gd name="connsiteX11" fmla="*/ 2571750 w 4616450"/>
                <a:gd name="connsiteY11" fmla="*/ 206706 h 2257756"/>
                <a:gd name="connsiteX12" fmla="*/ 2794000 w 4616450"/>
                <a:gd name="connsiteY12" fmla="*/ 194006 h 2257756"/>
                <a:gd name="connsiteX13" fmla="*/ 2857500 w 4616450"/>
                <a:gd name="connsiteY13" fmla="*/ 1114756 h 2257756"/>
                <a:gd name="connsiteX14" fmla="*/ 2876550 w 4616450"/>
                <a:gd name="connsiteY14" fmla="*/ 987756 h 2257756"/>
                <a:gd name="connsiteX15" fmla="*/ 2971800 w 4616450"/>
                <a:gd name="connsiteY15" fmla="*/ 498806 h 2257756"/>
                <a:gd name="connsiteX16" fmla="*/ 3086100 w 4616450"/>
                <a:gd name="connsiteY16" fmla="*/ 86056 h 2257756"/>
                <a:gd name="connsiteX17" fmla="*/ 3289300 w 4616450"/>
                <a:gd name="connsiteY17" fmla="*/ 9856 h 2257756"/>
                <a:gd name="connsiteX18" fmla="*/ 3333750 w 4616450"/>
                <a:gd name="connsiteY18" fmla="*/ 232106 h 2257756"/>
                <a:gd name="connsiteX19" fmla="*/ 3397250 w 4616450"/>
                <a:gd name="connsiteY19" fmla="*/ 1260806 h 2257756"/>
                <a:gd name="connsiteX20" fmla="*/ 3479800 w 4616450"/>
                <a:gd name="connsiteY20" fmla="*/ 1152856 h 2257756"/>
                <a:gd name="connsiteX21" fmla="*/ 3600450 w 4616450"/>
                <a:gd name="connsiteY21" fmla="*/ 968706 h 2257756"/>
                <a:gd name="connsiteX22" fmla="*/ 3778250 w 4616450"/>
                <a:gd name="connsiteY22" fmla="*/ 962356 h 2257756"/>
                <a:gd name="connsiteX23" fmla="*/ 3943350 w 4616450"/>
                <a:gd name="connsiteY23" fmla="*/ 809956 h 2257756"/>
                <a:gd name="connsiteX24" fmla="*/ 4114800 w 4616450"/>
                <a:gd name="connsiteY24" fmla="*/ 797256 h 2257756"/>
                <a:gd name="connsiteX25" fmla="*/ 4616450 w 4616450"/>
                <a:gd name="connsiteY25" fmla="*/ 1349706 h 2257756"/>
                <a:gd name="connsiteX0" fmla="*/ 0 w 4616450"/>
                <a:gd name="connsiteY0" fmla="*/ 2257756 h 2257756"/>
                <a:gd name="connsiteX1" fmla="*/ 590550 w 4616450"/>
                <a:gd name="connsiteY1" fmla="*/ 1508456 h 2257756"/>
                <a:gd name="connsiteX2" fmla="*/ 952500 w 4616450"/>
                <a:gd name="connsiteY2" fmla="*/ 1375106 h 2257756"/>
                <a:gd name="connsiteX3" fmla="*/ 1384300 w 4616450"/>
                <a:gd name="connsiteY3" fmla="*/ 600406 h 2257756"/>
                <a:gd name="connsiteX4" fmla="*/ 1511300 w 4616450"/>
                <a:gd name="connsiteY4" fmla="*/ 340056 h 2257756"/>
                <a:gd name="connsiteX5" fmla="*/ 1733550 w 4616450"/>
                <a:gd name="connsiteY5" fmla="*/ 359106 h 2257756"/>
                <a:gd name="connsiteX6" fmla="*/ 1993900 w 4616450"/>
                <a:gd name="connsiteY6" fmla="*/ 22556 h 2257756"/>
                <a:gd name="connsiteX7" fmla="*/ 2171700 w 4616450"/>
                <a:gd name="connsiteY7" fmla="*/ 149556 h 2257756"/>
                <a:gd name="connsiteX8" fmla="*/ 2247900 w 4616450"/>
                <a:gd name="connsiteY8" fmla="*/ 1095706 h 2257756"/>
                <a:gd name="connsiteX9" fmla="*/ 2279650 w 4616450"/>
                <a:gd name="connsiteY9" fmla="*/ 898856 h 2257756"/>
                <a:gd name="connsiteX10" fmla="*/ 2355850 w 4616450"/>
                <a:gd name="connsiteY10" fmla="*/ 536906 h 2257756"/>
                <a:gd name="connsiteX11" fmla="*/ 2571750 w 4616450"/>
                <a:gd name="connsiteY11" fmla="*/ 206706 h 2257756"/>
                <a:gd name="connsiteX12" fmla="*/ 2794000 w 4616450"/>
                <a:gd name="connsiteY12" fmla="*/ 194006 h 2257756"/>
                <a:gd name="connsiteX13" fmla="*/ 2857500 w 4616450"/>
                <a:gd name="connsiteY13" fmla="*/ 1114756 h 2257756"/>
                <a:gd name="connsiteX14" fmla="*/ 2876550 w 4616450"/>
                <a:gd name="connsiteY14" fmla="*/ 987756 h 2257756"/>
                <a:gd name="connsiteX15" fmla="*/ 2971800 w 4616450"/>
                <a:gd name="connsiteY15" fmla="*/ 498806 h 2257756"/>
                <a:gd name="connsiteX16" fmla="*/ 3086100 w 4616450"/>
                <a:gd name="connsiteY16" fmla="*/ 86056 h 2257756"/>
                <a:gd name="connsiteX17" fmla="*/ 3289300 w 4616450"/>
                <a:gd name="connsiteY17" fmla="*/ 9856 h 2257756"/>
                <a:gd name="connsiteX18" fmla="*/ 3333750 w 4616450"/>
                <a:gd name="connsiteY18" fmla="*/ 232106 h 2257756"/>
                <a:gd name="connsiteX19" fmla="*/ 3397250 w 4616450"/>
                <a:gd name="connsiteY19" fmla="*/ 1260806 h 2257756"/>
                <a:gd name="connsiteX20" fmla="*/ 3479800 w 4616450"/>
                <a:gd name="connsiteY20" fmla="*/ 1152856 h 2257756"/>
                <a:gd name="connsiteX21" fmla="*/ 3600450 w 4616450"/>
                <a:gd name="connsiteY21" fmla="*/ 968706 h 2257756"/>
                <a:gd name="connsiteX22" fmla="*/ 3778250 w 4616450"/>
                <a:gd name="connsiteY22" fmla="*/ 962356 h 2257756"/>
                <a:gd name="connsiteX23" fmla="*/ 3943350 w 4616450"/>
                <a:gd name="connsiteY23" fmla="*/ 809956 h 2257756"/>
                <a:gd name="connsiteX24" fmla="*/ 4114800 w 4616450"/>
                <a:gd name="connsiteY24" fmla="*/ 797256 h 2257756"/>
                <a:gd name="connsiteX25" fmla="*/ 4616450 w 4616450"/>
                <a:gd name="connsiteY25" fmla="*/ 1349706 h 2257756"/>
                <a:gd name="connsiteX0" fmla="*/ 0 w 4616450"/>
                <a:gd name="connsiteY0" fmla="*/ 2257756 h 2257756"/>
                <a:gd name="connsiteX1" fmla="*/ 590550 w 4616450"/>
                <a:gd name="connsiteY1" fmla="*/ 1508456 h 2257756"/>
                <a:gd name="connsiteX2" fmla="*/ 952500 w 4616450"/>
                <a:gd name="connsiteY2" fmla="*/ 1375106 h 2257756"/>
                <a:gd name="connsiteX3" fmla="*/ 1384300 w 4616450"/>
                <a:gd name="connsiteY3" fmla="*/ 600406 h 2257756"/>
                <a:gd name="connsiteX4" fmla="*/ 1511300 w 4616450"/>
                <a:gd name="connsiteY4" fmla="*/ 340056 h 2257756"/>
                <a:gd name="connsiteX5" fmla="*/ 1733550 w 4616450"/>
                <a:gd name="connsiteY5" fmla="*/ 359106 h 2257756"/>
                <a:gd name="connsiteX6" fmla="*/ 2000250 w 4616450"/>
                <a:gd name="connsiteY6" fmla="*/ 60656 h 2257756"/>
                <a:gd name="connsiteX7" fmla="*/ 2171700 w 4616450"/>
                <a:gd name="connsiteY7" fmla="*/ 149556 h 2257756"/>
                <a:gd name="connsiteX8" fmla="*/ 2247900 w 4616450"/>
                <a:gd name="connsiteY8" fmla="*/ 1095706 h 2257756"/>
                <a:gd name="connsiteX9" fmla="*/ 2279650 w 4616450"/>
                <a:gd name="connsiteY9" fmla="*/ 898856 h 2257756"/>
                <a:gd name="connsiteX10" fmla="*/ 2355850 w 4616450"/>
                <a:gd name="connsiteY10" fmla="*/ 536906 h 2257756"/>
                <a:gd name="connsiteX11" fmla="*/ 2571750 w 4616450"/>
                <a:gd name="connsiteY11" fmla="*/ 206706 h 2257756"/>
                <a:gd name="connsiteX12" fmla="*/ 2794000 w 4616450"/>
                <a:gd name="connsiteY12" fmla="*/ 194006 h 2257756"/>
                <a:gd name="connsiteX13" fmla="*/ 2857500 w 4616450"/>
                <a:gd name="connsiteY13" fmla="*/ 1114756 h 2257756"/>
                <a:gd name="connsiteX14" fmla="*/ 2876550 w 4616450"/>
                <a:gd name="connsiteY14" fmla="*/ 987756 h 2257756"/>
                <a:gd name="connsiteX15" fmla="*/ 2971800 w 4616450"/>
                <a:gd name="connsiteY15" fmla="*/ 498806 h 2257756"/>
                <a:gd name="connsiteX16" fmla="*/ 3086100 w 4616450"/>
                <a:gd name="connsiteY16" fmla="*/ 86056 h 2257756"/>
                <a:gd name="connsiteX17" fmla="*/ 3289300 w 4616450"/>
                <a:gd name="connsiteY17" fmla="*/ 9856 h 2257756"/>
                <a:gd name="connsiteX18" fmla="*/ 3333750 w 4616450"/>
                <a:gd name="connsiteY18" fmla="*/ 232106 h 2257756"/>
                <a:gd name="connsiteX19" fmla="*/ 3397250 w 4616450"/>
                <a:gd name="connsiteY19" fmla="*/ 1260806 h 2257756"/>
                <a:gd name="connsiteX20" fmla="*/ 3479800 w 4616450"/>
                <a:gd name="connsiteY20" fmla="*/ 1152856 h 2257756"/>
                <a:gd name="connsiteX21" fmla="*/ 3600450 w 4616450"/>
                <a:gd name="connsiteY21" fmla="*/ 968706 h 2257756"/>
                <a:gd name="connsiteX22" fmla="*/ 3778250 w 4616450"/>
                <a:gd name="connsiteY22" fmla="*/ 962356 h 2257756"/>
                <a:gd name="connsiteX23" fmla="*/ 3943350 w 4616450"/>
                <a:gd name="connsiteY23" fmla="*/ 809956 h 2257756"/>
                <a:gd name="connsiteX24" fmla="*/ 4114800 w 4616450"/>
                <a:gd name="connsiteY24" fmla="*/ 797256 h 2257756"/>
                <a:gd name="connsiteX25" fmla="*/ 4616450 w 4616450"/>
                <a:gd name="connsiteY25" fmla="*/ 1349706 h 2257756"/>
                <a:gd name="connsiteX0" fmla="*/ 0 w 4616450"/>
                <a:gd name="connsiteY0" fmla="*/ 2257756 h 2257756"/>
                <a:gd name="connsiteX1" fmla="*/ 590550 w 4616450"/>
                <a:gd name="connsiteY1" fmla="*/ 1508456 h 2257756"/>
                <a:gd name="connsiteX2" fmla="*/ 952500 w 4616450"/>
                <a:gd name="connsiteY2" fmla="*/ 1375106 h 2257756"/>
                <a:gd name="connsiteX3" fmla="*/ 1384300 w 4616450"/>
                <a:gd name="connsiteY3" fmla="*/ 600406 h 2257756"/>
                <a:gd name="connsiteX4" fmla="*/ 1511300 w 4616450"/>
                <a:gd name="connsiteY4" fmla="*/ 340056 h 2257756"/>
                <a:gd name="connsiteX5" fmla="*/ 1733550 w 4616450"/>
                <a:gd name="connsiteY5" fmla="*/ 359106 h 2257756"/>
                <a:gd name="connsiteX6" fmla="*/ 2000250 w 4616450"/>
                <a:gd name="connsiteY6" fmla="*/ 60656 h 2257756"/>
                <a:gd name="connsiteX7" fmla="*/ 2171700 w 4616450"/>
                <a:gd name="connsiteY7" fmla="*/ 149556 h 2257756"/>
                <a:gd name="connsiteX8" fmla="*/ 2190750 w 4616450"/>
                <a:gd name="connsiteY8" fmla="*/ 238455 h 2257756"/>
                <a:gd name="connsiteX9" fmla="*/ 2247900 w 4616450"/>
                <a:gd name="connsiteY9" fmla="*/ 1095706 h 2257756"/>
                <a:gd name="connsiteX10" fmla="*/ 2279650 w 4616450"/>
                <a:gd name="connsiteY10" fmla="*/ 898856 h 2257756"/>
                <a:gd name="connsiteX11" fmla="*/ 2355850 w 4616450"/>
                <a:gd name="connsiteY11" fmla="*/ 536906 h 2257756"/>
                <a:gd name="connsiteX12" fmla="*/ 2571750 w 4616450"/>
                <a:gd name="connsiteY12" fmla="*/ 206706 h 2257756"/>
                <a:gd name="connsiteX13" fmla="*/ 2794000 w 4616450"/>
                <a:gd name="connsiteY13" fmla="*/ 194006 h 2257756"/>
                <a:gd name="connsiteX14" fmla="*/ 2857500 w 4616450"/>
                <a:gd name="connsiteY14" fmla="*/ 1114756 h 2257756"/>
                <a:gd name="connsiteX15" fmla="*/ 2876550 w 4616450"/>
                <a:gd name="connsiteY15" fmla="*/ 987756 h 2257756"/>
                <a:gd name="connsiteX16" fmla="*/ 2971800 w 4616450"/>
                <a:gd name="connsiteY16" fmla="*/ 498806 h 2257756"/>
                <a:gd name="connsiteX17" fmla="*/ 3086100 w 4616450"/>
                <a:gd name="connsiteY17" fmla="*/ 86056 h 2257756"/>
                <a:gd name="connsiteX18" fmla="*/ 3289300 w 4616450"/>
                <a:gd name="connsiteY18" fmla="*/ 9856 h 2257756"/>
                <a:gd name="connsiteX19" fmla="*/ 3333750 w 4616450"/>
                <a:gd name="connsiteY19" fmla="*/ 232106 h 2257756"/>
                <a:gd name="connsiteX20" fmla="*/ 3397250 w 4616450"/>
                <a:gd name="connsiteY20" fmla="*/ 1260806 h 2257756"/>
                <a:gd name="connsiteX21" fmla="*/ 3479800 w 4616450"/>
                <a:gd name="connsiteY21" fmla="*/ 1152856 h 2257756"/>
                <a:gd name="connsiteX22" fmla="*/ 3600450 w 4616450"/>
                <a:gd name="connsiteY22" fmla="*/ 968706 h 2257756"/>
                <a:gd name="connsiteX23" fmla="*/ 3778250 w 4616450"/>
                <a:gd name="connsiteY23" fmla="*/ 962356 h 2257756"/>
                <a:gd name="connsiteX24" fmla="*/ 3943350 w 4616450"/>
                <a:gd name="connsiteY24" fmla="*/ 809956 h 2257756"/>
                <a:gd name="connsiteX25" fmla="*/ 4114800 w 4616450"/>
                <a:gd name="connsiteY25" fmla="*/ 797256 h 2257756"/>
                <a:gd name="connsiteX26" fmla="*/ 4616450 w 4616450"/>
                <a:gd name="connsiteY26" fmla="*/ 1349706 h 2257756"/>
                <a:gd name="connsiteX0" fmla="*/ 0 w 4616450"/>
                <a:gd name="connsiteY0" fmla="*/ 2257756 h 2257756"/>
                <a:gd name="connsiteX1" fmla="*/ 590550 w 4616450"/>
                <a:gd name="connsiteY1" fmla="*/ 1508456 h 2257756"/>
                <a:gd name="connsiteX2" fmla="*/ 952500 w 4616450"/>
                <a:gd name="connsiteY2" fmla="*/ 1375106 h 2257756"/>
                <a:gd name="connsiteX3" fmla="*/ 1384300 w 4616450"/>
                <a:gd name="connsiteY3" fmla="*/ 600406 h 2257756"/>
                <a:gd name="connsiteX4" fmla="*/ 1511300 w 4616450"/>
                <a:gd name="connsiteY4" fmla="*/ 340056 h 2257756"/>
                <a:gd name="connsiteX5" fmla="*/ 1733550 w 4616450"/>
                <a:gd name="connsiteY5" fmla="*/ 359106 h 2257756"/>
                <a:gd name="connsiteX6" fmla="*/ 2000250 w 4616450"/>
                <a:gd name="connsiteY6" fmla="*/ 60656 h 2257756"/>
                <a:gd name="connsiteX7" fmla="*/ 2171700 w 4616450"/>
                <a:gd name="connsiteY7" fmla="*/ 105106 h 2257756"/>
                <a:gd name="connsiteX8" fmla="*/ 2190750 w 4616450"/>
                <a:gd name="connsiteY8" fmla="*/ 238455 h 2257756"/>
                <a:gd name="connsiteX9" fmla="*/ 2247900 w 4616450"/>
                <a:gd name="connsiteY9" fmla="*/ 1095706 h 2257756"/>
                <a:gd name="connsiteX10" fmla="*/ 2279650 w 4616450"/>
                <a:gd name="connsiteY10" fmla="*/ 898856 h 2257756"/>
                <a:gd name="connsiteX11" fmla="*/ 2355850 w 4616450"/>
                <a:gd name="connsiteY11" fmla="*/ 536906 h 2257756"/>
                <a:gd name="connsiteX12" fmla="*/ 2571750 w 4616450"/>
                <a:gd name="connsiteY12" fmla="*/ 206706 h 2257756"/>
                <a:gd name="connsiteX13" fmla="*/ 2794000 w 4616450"/>
                <a:gd name="connsiteY13" fmla="*/ 194006 h 2257756"/>
                <a:gd name="connsiteX14" fmla="*/ 2857500 w 4616450"/>
                <a:gd name="connsiteY14" fmla="*/ 1114756 h 2257756"/>
                <a:gd name="connsiteX15" fmla="*/ 2876550 w 4616450"/>
                <a:gd name="connsiteY15" fmla="*/ 987756 h 2257756"/>
                <a:gd name="connsiteX16" fmla="*/ 2971800 w 4616450"/>
                <a:gd name="connsiteY16" fmla="*/ 498806 h 2257756"/>
                <a:gd name="connsiteX17" fmla="*/ 3086100 w 4616450"/>
                <a:gd name="connsiteY17" fmla="*/ 86056 h 2257756"/>
                <a:gd name="connsiteX18" fmla="*/ 3289300 w 4616450"/>
                <a:gd name="connsiteY18" fmla="*/ 9856 h 2257756"/>
                <a:gd name="connsiteX19" fmla="*/ 3333750 w 4616450"/>
                <a:gd name="connsiteY19" fmla="*/ 232106 h 2257756"/>
                <a:gd name="connsiteX20" fmla="*/ 3397250 w 4616450"/>
                <a:gd name="connsiteY20" fmla="*/ 1260806 h 2257756"/>
                <a:gd name="connsiteX21" fmla="*/ 3479800 w 4616450"/>
                <a:gd name="connsiteY21" fmla="*/ 1152856 h 2257756"/>
                <a:gd name="connsiteX22" fmla="*/ 3600450 w 4616450"/>
                <a:gd name="connsiteY22" fmla="*/ 968706 h 2257756"/>
                <a:gd name="connsiteX23" fmla="*/ 3778250 w 4616450"/>
                <a:gd name="connsiteY23" fmla="*/ 962356 h 2257756"/>
                <a:gd name="connsiteX24" fmla="*/ 3943350 w 4616450"/>
                <a:gd name="connsiteY24" fmla="*/ 809956 h 2257756"/>
                <a:gd name="connsiteX25" fmla="*/ 4114800 w 4616450"/>
                <a:gd name="connsiteY25" fmla="*/ 797256 h 2257756"/>
                <a:gd name="connsiteX26" fmla="*/ 4616450 w 4616450"/>
                <a:gd name="connsiteY26" fmla="*/ 1349706 h 2257756"/>
                <a:gd name="connsiteX0" fmla="*/ 0 w 4616450"/>
                <a:gd name="connsiteY0" fmla="*/ 2257756 h 2257756"/>
                <a:gd name="connsiteX1" fmla="*/ 590550 w 4616450"/>
                <a:gd name="connsiteY1" fmla="*/ 1508456 h 2257756"/>
                <a:gd name="connsiteX2" fmla="*/ 952500 w 4616450"/>
                <a:gd name="connsiteY2" fmla="*/ 1375106 h 2257756"/>
                <a:gd name="connsiteX3" fmla="*/ 1384300 w 4616450"/>
                <a:gd name="connsiteY3" fmla="*/ 600406 h 2257756"/>
                <a:gd name="connsiteX4" fmla="*/ 1511300 w 4616450"/>
                <a:gd name="connsiteY4" fmla="*/ 340056 h 2257756"/>
                <a:gd name="connsiteX5" fmla="*/ 1733550 w 4616450"/>
                <a:gd name="connsiteY5" fmla="*/ 359106 h 2257756"/>
                <a:gd name="connsiteX6" fmla="*/ 2000250 w 4616450"/>
                <a:gd name="connsiteY6" fmla="*/ 60656 h 2257756"/>
                <a:gd name="connsiteX7" fmla="*/ 2171700 w 4616450"/>
                <a:gd name="connsiteY7" fmla="*/ 105106 h 2257756"/>
                <a:gd name="connsiteX8" fmla="*/ 2216150 w 4616450"/>
                <a:gd name="connsiteY8" fmla="*/ 232105 h 2257756"/>
                <a:gd name="connsiteX9" fmla="*/ 2247900 w 4616450"/>
                <a:gd name="connsiteY9" fmla="*/ 1095706 h 2257756"/>
                <a:gd name="connsiteX10" fmla="*/ 2279650 w 4616450"/>
                <a:gd name="connsiteY10" fmla="*/ 898856 h 2257756"/>
                <a:gd name="connsiteX11" fmla="*/ 2355850 w 4616450"/>
                <a:gd name="connsiteY11" fmla="*/ 536906 h 2257756"/>
                <a:gd name="connsiteX12" fmla="*/ 2571750 w 4616450"/>
                <a:gd name="connsiteY12" fmla="*/ 206706 h 2257756"/>
                <a:gd name="connsiteX13" fmla="*/ 2794000 w 4616450"/>
                <a:gd name="connsiteY13" fmla="*/ 194006 h 2257756"/>
                <a:gd name="connsiteX14" fmla="*/ 2857500 w 4616450"/>
                <a:gd name="connsiteY14" fmla="*/ 1114756 h 2257756"/>
                <a:gd name="connsiteX15" fmla="*/ 2876550 w 4616450"/>
                <a:gd name="connsiteY15" fmla="*/ 987756 h 2257756"/>
                <a:gd name="connsiteX16" fmla="*/ 2971800 w 4616450"/>
                <a:gd name="connsiteY16" fmla="*/ 498806 h 2257756"/>
                <a:gd name="connsiteX17" fmla="*/ 3086100 w 4616450"/>
                <a:gd name="connsiteY17" fmla="*/ 86056 h 2257756"/>
                <a:gd name="connsiteX18" fmla="*/ 3289300 w 4616450"/>
                <a:gd name="connsiteY18" fmla="*/ 9856 h 2257756"/>
                <a:gd name="connsiteX19" fmla="*/ 3333750 w 4616450"/>
                <a:gd name="connsiteY19" fmla="*/ 232106 h 2257756"/>
                <a:gd name="connsiteX20" fmla="*/ 3397250 w 4616450"/>
                <a:gd name="connsiteY20" fmla="*/ 1260806 h 2257756"/>
                <a:gd name="connsiteX21" fmla="*/ 3479800 w 4616450"/>
                <a:gd name="connsiteY21" fmla="*/ 1152856 h 2257756"/>
                <a:gd name="connsiteX22" fmla="*/ 3600450 w 4616450"/>
                <a:gd name="connsiteY22" fmla="*/ 968706 h 2257756"/>
                <a:gd name="connsiteX23" fmla="*/ 3778250 w 4616450"/>
                <a:gd name="connsiteY23" fmla="*/ 962356 h 2257756"/>
                <a:gd name="connsiteX24" fmla="*/ 3943350 w 4616450"/>
                <a:gd name="connsiteY24" fmla="*/ 809956 h 2257756"/>
                <a:gd name="connsiteX25" fmla="*/ 4114800 w 4616450"/>
                <a:gd name="connsiteY25" fmla="*/ 797256 h 2257756"/>
                <a:gd name="connsiteX26" fmla="*/ 4616450 w 4616450"/>
                <a:gd name="connsiteY26" fmla="*/ 1349706 h 2257756"/>
                <a:gd name="connsiteX0" fmla="*/ 0 w 4616450"/>
                <a:gd name="connsiteY0" fmla="*/ 2257756 h 2257756"/>
                <a:gd name="connsiteX1" fmla="*/ 590550 w 4616450"/>
                <a:gd name="connsiteY1" fmla="*/ 1508456 h 2257756"/>
                <a:gd name="connsiteX2" fmla="*/ 952500 w 4616450"/>
                <a:gd name="connsiteY2" fmla="*/ 1375106 h 2257756"/>
                <a:gd name="connsiteX3" fmla="*/ 1384300 w 4616450"/>
                <a:gd name="connsiteY3" fmla="*/ 600406 h 2257756"/>
                <a:gd name="connsiteX4" fmla="*/ 1511300 w 4616450"/>
                <a:gd name="connsiteY4" fmla="*/ 340056 h 2257756"/>
                <a:gd name="connsiteX5" fmla="*/ 1733550 w 4616450"/>
                <a:gd name="connsiteY5" fmla="*/ 359106 h 2257756"/>
                <a:gd name="connsiteX6" fmla="*/ 2000250 w 4616450"/>
                <a:gd name="connsiteY6" fmla="*/ 60656 h 2257756"/>
                <a:gd name="connsiteX7" fmla="*/ 2171700 w 4616450"/>
                <a:gd name="connsiteY7" fmla="*/ 105106 h 2257756"/>
                <a:gd name="connsiteX8" fmla="*/ 2216150 w 4616450"/>
                <a:gd name="connsiteY8" fmla="*/ 232105 h 2257756"/>
                <a:gd name="connsiteX9" fmla="*/ 2247900 w 4616450"/>
                <a:gd name="connsiteY9" fmla="*/ 1095706 h 2257756"/>
                <a:gd name="connsiteX10" fmla="*/ 2279650 w 4616450"/>
                <a:gd name="connsiteY10" fmla="*/ 898856 h 2257756"/>
                <a:gd name="connsiteX11" fmla="*/ 2355850 w 4616450"/>
                <a:gd name="connsiteY11" fmla="*/ 536906 h 2257756"/>
                <a:gd name="connsiteX12" fmla="*/ 2571750 w 4616450"/>
                <a:gd name="connsiteY12" fmla="*/ 206706 h 2257756"/>
                <a:gd name="connsiteX13" fmla="*/ 2794000 w 4616450"/>
                <a:gd name="connsiteY13" fmla="*/ 194006 h 2257756"/>
                <a:gd name="connsiteX14" fmla="*/ 2857500 w 4616450"/>
                <a:gd name="connsiteY14" fmla="*/ 1114756 h 2257756"/>
                <a:gd name="connsiteX15" fmla="*/ 2876550 w 4616450"/>
                <a:gd name="connsiteY15" fmla="*/ 987756 h 2257756"/>
                <a:gd name="connsiteX16" fmla="*/ 2971800 w 4616450"/>
                <a:gd name="connsiteY16" fmla="*/ 498806 h 2257756"/>
                <a:gd name="connsiteX17" fmla="*/ 3086100 w 4616450"/>
                <a:gd name="connsiteY17" fmla="*/ 86056 h 2257756"/>
                <a:gd name="connsiteX18" fmla="*/ 3289300 w 4616450"/>
                <a:gd name="connsiteY18" fmla="*/ 9856 h 2257756"/>
                <a:gd name="connsiteX19" fmla="*/ 3333750 w 4616450"/>
                <a:gd name="connsiteY19" fmla="*/ 232106 h 2257756"/>
                <a:gd name="connsiteX20" fmla="*/ 3397250 w 4616450"/>
                <a:gd name="connsiteY20" fmla="*/ 1260806 h 2257756"/>
                <a:gd name="connsiteX21" fmla="*/ 3479800 w 4616450"/>
                <a:gd name="connsiteY21" fmla="*/ 1152856 h 2257756"/>
                <a:gd name="connsiteX22" fmla="*/ 3600450 w 4616450"/>
                <a:gd name="connsiteY22" fmla="*/ 968706 h 2257756"/>
                <a:gd name="connsiteX23" fmla="*/ 3778250 w 4616450"/>
                <a:gd name="connsiteY23" fmla="*/ 962356 h 2257756"/>
                <a:gd name="connsiteX24" fmla="*/ 3943350 w 4616450"/>
                <a:gd name="connsiteY24" fmla="*/ 809956 h 2257756"/>
                <a:gd name="connsiteX25" fmla="*/ 4114800 w 4616450"/>
                <a:gd name="connsiteY25" fmla="*/ 797256 h 2257756"/>
                <a:gd name="connsiteX26" fmla="*/ 4616450 w 4616450"/>
                <a:gd name="connsiteY26" fmla="*/ 1349706 h 2257756"/>
                <a:gd name="connsiteX0" fmla="*/ 0 w 4616450"/>
                <a:gd name="connsiteY0" fmla="*/ 2257756 h 2257756"/>
                <a:gd name="connsiteX1" fmla="*/ 590550 w 4616450"/>
                <a:gd name="connsiteY1" fmla="*/ 1508456 h 2257756"/>
                <a:gd name="connsiteX2" fmla="*/ 952500 w 4616450"/>
                <a:gd name="connsiteY2" fmla="*/ 1375106 h 2257756"/>
                <a:gd name="connsiteX3" fmla="*/ 1384300 w 4616450"/>
                <a:gd name="connsiteY3" fmla="*/ 600406 h 2257756"/>
                <a:gd name="connsiteX4" fmla="*/ 1511300 w 4616450"/>
                <a:gd name="connsiteY4" fmla="*/ 340056 h 2257756"/>
                <a:gd name="connsiteX5" fmla="*/ 1733550 w 4616450"/>
                <a:gd name="connsiteY5" fmla="*/ 359106 h 2257756"/>
                <a:gd name="connsiteX6" fmla="*/ 2000250 w 4616450"/>
                <a:gd name="connsiteY6" fmla="*/ 60656 h 2257756"/>
                <a:gd name="connsiteX7" fmla="*/ 2171700 w 4616450"/>
                <a:gd name="connsiteY7" fmla="*/ 105106 h 2257756"/>
                <a:gd name="connsiteX8" fmla="*/ 2216150 w 4616450"/>
                <a:gd name="connsiteY8" fmla="*/ 270205 h 2257756"/>
                <a:gd name="connsiteX9" fmla="*/ 2247900 w 4616450"/>
                <a:gd name="connsiteY9" fmla="*/ 1095706 h 2257756"/>
                <a:gd name="connsiteX10" fmla="*/ 2279650 w 4616450"/>
                <a:gd name="connsiteY10" fmla="*/ 898856 h 2257756"/>
                <a:gd name="connsiteX11" fmla="*/ 2355850 w 4616450"/>
                <a:gd name="connsiteY11" fmla="*/ 536906 h 2257756"/>
                <a:gd name="connsiteX12" fmla="*/ 2571750 w 4616450"/>
                <a:gd name="connsiteY12" fmla="*/ 206706 h 2257756"/>
                <a:gd name="connsiteX13" fmla="*/ 2794000 w 4616450"/>
                <a:gd name="connsiteY13" fmla="*/ 194006 h 2257756"/>
                <a:gd name="connsiteX14" fmla="*/ 2857500 w 4616450"/>
                <a:gd name="connsiteY14" fmla="*/ 1114756 h 2257756"/>
                <a:gd name="connsiteX15" fmla="*/ 2876550 w 4616450"/>
                <a:gd name="connsiteY15" fmla="*/ 987756 h 2257756"/>
                <a:gd name="connsiteX16" fmla="*/ 2971800 w 4616450"/>
                <a:gd name="connsiteY16" fmla="*/ 498806 h 2257756"/>
                <a:gd name="connsiteX17" fmla="*/ 3086100 w 4616450"/>
                <a:gd name="connsiteY17" fmla="*/ 86056 h 2257756"/>
                <a:gd name="connsiteX18" fmla="*/ 3289300 w 4616450"/>
                <a:gd name="connsiteY18" fmla="*/ 9856 h 2257756"/>
                <a:gd name="connsiteX19" fmla="*/ 3333750 w 4616450"/>
                <a:gd name="connsiteY19" fmla="*/ 232106 h 2257756"/>
                <a:gd name="connsiteX20" fmla="*/ 3397250 w 4616450"/>
                <a:gd name="connsiteY20" fmla="*/ 1260806 h 2257756"/>
                <a:gd name="connsiteX21" fmla="*/ 3479800 w 4616450"/>
                <a:gd name="connsiteY21" fmla="*/ 1152856 h 2257756"/>
                <a:gd name="connsiteX22" fmla="*/ 3600450 w 4616450"/>
                <a:gd name="connsiteY22" fmla="*/ 968706 h 2257756"/>
                <a:gd name="connsiteX23" fmla="*/ 3778250 w 4616450"/>
                <a:gd name="connsiteY23" fmla="*/ 962356 h 2257756"/>
                <a:gd name="connsiteX24" fmla="*/ 3943350 w 4616450"/>
                <a:gd name="connsiteY24" fmla="*/ 809956 h 2257756"/>
                <a:gd name="connsiteX25" fmla="*/ 4114800 w 4616450"/>
                <a:gd name="connsiteY25" fmla="*/ 797256 h 2257756"/>
                <a:gd name="connsiteX26" fmla="*/ 4616450 w 4616450"/>
                <a:gd name="connsiteY26" fmla="*/ 1349706 h 2257756"/>
                <a:gd name="connsiteX0" fmla="*/ 0 w 4616450"/>
                <a:gd name="connsiteY0" fmla="*/ 2257756 h 2257756"/>
                <a:gd name="connsiteX1" fmla="*/ 590550 w 4616450"/>
                <a:gd name="connsiteY1" fmla="*/ 1508456 h 2257756"/>
                <a:gd name="connsiteX2" fmla="*/ 952500 w 4616450"/>
                <a:gd name="connsiteY2" fmla="*/ 1375106 h 2257756"/>
                <a:gd name="connsiteX3" fmla="*/ 1384300 w 4616450"/>
                <a:gd name="connsiteY3" fmla="*/ 600406 h 2257756"/>
                <a:gd name="connsiteX4" fmla="*/ 1511300 w 4616450"/>
                <a:gd name="connsiteY4" fmla="*/ 340056 h 2257756"/>
                <a:gd name="connsiteX5" fmla="*/ 1733550 w 4616450"/>
                <a:gd name="connsiteY5" fmla="*/ 359106 h 2257756"/>
                <a:gd name="connsiteX6" fmla="*/ 2000250 w 4616450"/>
                <a:gd name="connsiteY6" fmla="*/ 60656 h 2257756"/>
                <a:gd name="connsiteX7" fmla="*/ 2171700 w 4616450"/>
                <a:gd name="connsiteY7" fmla="*/ 105106 h 2257756"/>
                <a:gd name="connsiteX8" fmla="*/ 2216150 w 4616450"/>
                <a:gd name="connsiteY8" fmla="*/ 270205 h 2257756"/>
                <a:gd name="connsiteX9" fmla="*/ 2247900 w 4616450"/>
                <a:gd name="connsiteY9" fmla="*/ 1095706 h 2257756"/>
                <a:gd name="connsiteX10" fmla="*/ 2279650 w 4616450"/>
                <a:gd name="connsiteY10" fmla="*/ 898856 h 2257756"/>
                <a:gd name="connsiteX11" fmla="*/ 2355850 w 4616450"/>
                <a:gd name="connsiteY11" fmla="*/ 536906 h 2257756"/>
                <a:gd name="connsiteX12" fmla="*/ 2571750 w 4616450"/>
                <a:gd name="connsiteY12" fmla="*/ 206706 h 2257756"/>
                <a:gd name="connsiteX13" fmla="*/ 2794000 w 4616450"/>
                <a:gd name="connsiteY13" fmla="*/ 194006 h 2257756"/>
                <a:gd name="connsiteX14" fmla="*/ 2857500 w 4616450"/>
                <a:gd name="connsiteY14" fmla="*/ 1114756 h 2257756"/>
                <a:gd name="connsiteX15" fmla="*/ 2876550 w 4616450"/>
                <a:gd name="connsiteY15" fmla="*/ 987756 h 2257756"/>
                <a:gd name="connsiteX16" fmla="*/ 2971800 w 4616450"/>
                <a:gd name="connsiteY16" fmla="*/ 498806 h 2257756"/>
                <a:gd name="connsiteX17" fmla="*/ 3086100 w 4616450"/>
                <a:gd name="connsiteY17" fmla="*/ 86056 h 2257756"/>
                <a:gd name="connsiteX18" fmla="*/ 3289300 w 4616450"/>
                <a:gd name="connsiteY18" fmla="*/ 9856 h 2257756"/>
                <a:gd name="connsiteX19" fmla="*/ 3333750 w 4616450"/>
                <a:gd name="connsiteY19" fmla="*/ 232106 h 2257756"/>
                <a:gd name="connsiteX20" fmla="*/ 3397250 w 4616450"/>
                <a:gd name="connsiteY20" fmla="*/ 1260806 h 2257756"/>
                <a:gd name="connsiteX21" fmla="*/ 3479800 w 4616450"/>
                <a:gd name="connsiteY21" fmla="*/ 1152856 h 2257756"/>
                <a:gd name="connsiteX22" fmla="*/ 3600450 w 4616450"/>
                <a:gd name="connsiteY22" fmla="*/ 968706 h 2257756"/>
                <a:gd name="connsiteX23" fmla="*/ 3778250 w 4616450"/>
                <a:gd name="connsiteY23" fmla="*/ 962356 h 2257756"/>
                <a:gd name="connsiteX24" fmla="*/ 3943350 w 4616450"/>
                <a:gd name="connsiteY24" fmla="*/ 809956 h 2257756"/>
                <a:gd name="connsiteX25" fmla="*/ 4114800 w 4616450"/>
                <a:gd name="connsiteY25" fmla="*/ 797256 h 2257756"/>
                <a:gd name="connsiteX26" fmla="*/ 4616450 w 4616450"/>
                <a:gd name="connsiteY26" fmla="*/ 1349706 h 2257756"/>
                <a:gd name="connsiteX0" fmla="*/ 0 w 4616450"/>
                <a:gd name="connsiteY0" fmla="*/ 2255945 h 2255945"/>
                <a:gd name="connsiteX1" fmla="*/ 590550 w 4616450"/>
                <a:gd name="connsiteY1" fmla="*/ 1506645 h 2255945"/>
                <a:gd name="connsiteX2" fmla="*/ 952500 w 4616450"/>
                <a:gd name="connsiteY2" fmla="*/ 1373295 h 2255945"/>
                <a:gd name="connsiteX3" fmla="*/ 1384300 w 4616450"/>
                <a:gd name="connsiteY3" fmla="*/ 598595 h 2255945"/>
                <a:gd name="connsiteX4" fmla="*/ 1511300 w 4616450"/>
                <a:gd name="connsiteY4" fmla="*/ 338245 h 2255945"/>
                <a:gd name="connsiteX5" fmla="*/ 1733550 w 4616450"/>
                <a:gd name="connsiteY5" fmla="*/ 357295 h 2255945"/>
                <a:gd name="connsiteX6" fmla="*/ 2000250 w 4616450"/>
                <a:gd name="connsiteY6" fmla="*/ 58845 h 2255945"/>
                <a:gd name="connsiteX7" fmla="*/ 2171700 w 4616450"/>
                <a:gd name="connsiteY7" fmla="*/ 103295 h 2255945"/>
                <a:gd name="connsiteX8" fmla="*/ 2216150 w 4616450"/>
                <a:gd name="connsiteY8" fmla="*/ 268394 h 2255945"/>
                <a:gd name="connsiteX9" fmla="*/ 2247900 w 4616450"/>
                <a:gd name="connsiteY9" fmla="*/ 1093895 h 2255945"/>
                <a:gd name="connsiteX10" fmla="*/ 2279650 w 4616450"/>
                <a:gd name="connsiteY10" fmla="*/ 897045 h 2255945"/>
                <a:gd name="connsiteX11" fmla="*/ 2355850 w 4616450"/>
                <a:gd name="connsiteY11" fmla="*/ 535095 h 2255945"/>
                <a:gd name="connsiteX12" fmla="*/ 2571750 w 4616450"/>
                <a:gd name="connsiteY12" fmla="*/ 204895 h 2255945"/>
                <a:gd name="connsiteX13" fmla="*/ 2794000 w 4616450"/>
                <a:gd name="connsiteY13" fmla="*/ 192195 h 2255945"/>
                <a:gd name="connsiteX14" fmla="*/ 2857500 w 4616450"/>
                <a:gd name="connsiteY14" fmla="*/ 1112945 h 2255945"/>
                <a:gd name="connsiteX15" fmla="*/ 2876550 w 4616450"/>
                <a:gd name="connsiteY15" fmla="*/ 985945 h 2255945"/>
                <a:gd name="connsiteX16" fmla="*/ 2971800 w 4616450"/>
                <a:gd name="connsiteY16" fmla="*/ 496995 h 2255945"/>
                <a:gd name="connsiteX17" fmla="*/ 3086100 w 4616450"/>
                <a:gd name="connsiteY17" fmla="*/ 84245 h 2255945"/>
                <a:gd name="connsiteX18" fmla="*/ 3289300 w 4616450"/>
                <a:gd name="connsiteY18" fmla="*/ 8045 h 2255945"/>
                <a:gd name="connsiteX19" fmla="*/ 3359150 w 4616450"/>
                <a:gd name="connsiteY19" fmla="*/ 204895 h 2255945"/>
                <a:gd name="connsiteX20" fmla="*/ 3397250 w 4616450"/>
                <a:gd name="connsiteY20" fmla="*/ 1258995 h 2255945"/>
                <a:gd name="connsiteX21" fmla="*/ 3479800 w 4616450"/>
                <a:gd name="connsiteY21" fmla="*/ 1151045 h 2255945"/>
                <a:gd name="connsiteX22" fmla="*/ 3600450 w 4616450"/>
                <a:gd name="connsiteY22" fmla="*/ 966895 h 2255945"/>
                <a:gd name="connsiteX23" fmla="*/ 3778250 w 4616450"/>
                <a:gd name="connsiteY23" fmla="*/ 960545 h 2255945"/>
                <a:gd name="connsiteX24" fmla="*/ 3943350 w 4616450"/>
                <a:gd name="connsiteY24" fmla="*/ 808145 h 2255945"/>
                <a:gd name="connsiteX25" fmla="*/ 4114800 w 4616450"/>
                <a:gd name="connsiteY25" fmla="*/ 795445 h 2255945"/>
                <a:gd name="connsiteX26" fmla="*/ 4616450 w 4616450"/>
                <a:gd name="connsiteY26" fmla="*/ 1347895 h 2255945"/>
                <a:gd name="connsiteX0" fmla="*/ 0 w 4616450"/>
                <a:gd name="connsiteY0" fmla="*/ 2255945 h 2255945"/>
                <a:gd name="connsiteX1" fmla="*/ 590550 w 4616450"/>
                <a:gd name="connsiteY1" fmla="*/ 1506645 h 2255945"/>
                <a:gd name="connsiteX2" fmla="*/ 952500 w 4616450"/>
                <a:gd name="connsiteY2" fmla="*/ 1373295 h 2255945"/>
                <a:gd name="connsiteX3" fmla="*/ 1371600 w 4616450"/>
                <a:gd name="connsiteY3" fmla="*/ 592245 h 2255945"/>
                <a:gd name="connsiteX4" fmla="*/ 1511300 w 4616450"/>
                <a:gd name="connsiteY4" fmla="*/ 338245 h 2255945"/>
                <a:gd name="connsiteX5" fmla="*/ 1733550 w 4616450"/>
                <a:gd name="connsiteY5" fmla="*/ 357295 h 2255945"/>
                <a:gd name="connsiteX6" fmla="*/ 2000250 w 4616450"/>
                <a:gd name="connsiteY6" fmla="*/ 58845 h 2255945"/>
                <a:gd name="connsiteX7" fmla="*/ 2171700 w 4616450"/>
                <a:gd name="connsiteY7" fmla="*/ 103295 h 2255945"/>
                <a:gd name="connsiteX8" fmla="*/ 2216150 w 4616450"/>
                <a:gd name="connsiteY8" fmla="*/ 268394 h 2255945"/>
                <a:gd name="connsiteX9" fmla="*/ 2247900 w 4616450"/>
                <a:gd name="connsiteY9" fmla="*/ 1093895 h 2255945"/>
                <a:gd name="connsiteX10" fmla="*/ 2279650 w 4616450"/>
                <a:gd name="connsiteY10" fmla="*/ 897045 h 2255945"/>
                <a:gd name="connsiteX11" fmla="*/ 2355850 w 4616450"/>
                <a:gd name="connsiteY11" fmla="*/ 535095 h 2255945"/>
                <a:gd name="connsiteX12" fmla="*/ 2571750 w 4616450"/>
                <a:gd name="connsiteY12" fmla="*/ 204895 h 2255945"/>
                <a:gd name="connsiteX13" fmla="*/ 2794000 w 4616450"/>
                <a:gd name="connsiteY13" fmla="*/ 192195 h 2255945"/>
                <a:gd name="connsiteX14" fmla="*/ 2857500 w 4616450"/>
                <a:gd name="connsiteY14" fmla="*/ 1112945 h 2255945"/>
                <a:gd name="connsiteX15" fmla="*/ 2876550 w 4616450"/>
                <a:gd name="connsiteY15" fmla="*/ 985945 h 2255945"/>
                <a:gd name="connsiteX16" fmla="*/ 2971800 w 4616450"/>
                <a:gd name="connsiteY16" fmla="*/ 496995 h 2255945"/>
                <a:gd name="connsiteX17" fmla="*/ 3086100 w 4616450"/>
                <a:gd name="connsiteY17" fmla="*/ 84245 h 2255945"/>
                <a:gd name="connsiteX18" fmla="*/ 3289300 w 4616450"/>
                <a:gd name="connsiteY18" fmla="*/ 8045 h 2255945"/>
                <a:gd name="connsiteX19" fmla="*/ 3359150 w 4616450"/>
                <a:gd name="connsiteY19" fmla="*/ 204895 h 2255945"/>
                <a:gd name="connsiteX20" fmla="*/ 3397250 w 4616450"/>
                <a:gd name="connsiteY20" fmla="*/ 1258995 h 2255945"/>
                <a:gd name="connsiteX21" fmla="*/ 3479800 w 4616450"/>
                <a:gd name="connsiteY21" fmla="*/ 1151045 h 2255945"/>
                <a:gd name="connsiteX22" fmla="*/ 3600450 w 4616450"/>
                <a:gd name="connsiteY22" fmla="*/ 966895 h 2255945"/>
                <a:gd name="connsiteX23" fmla="*/ 3778250 w 4616450"/>
                <a:gd name="connsiteY23" fmla="*/ 960545 h 2255945"/>
                <a:gd name="connsiteX24" fmla="*/ 3943350 w 4616450"/>
                <a:gd name="connsiteY24" fmla="*/ 808145 h 2255945"/>
                <a:gd name="connsiteX25" fmla="*/ 4114800 w 4616450"/>
                <a:gd name="connsiteY25" fmla="*/ 795445 h 2255945"/>
                <a:gd name="connsiteX26" fmla="*/ 4616450 w 4616450"/>
                <a:gd name="connsiteY26" fmla="*/ 1347895 h 2255945"/>
                <a:gd name="connsiteX0" fmla="*/ 0 w 4616450"/>
                <a:gd name="connsiteY0" fmla="*/ 2255945 h 2255945"/>
                <a:gd name="connsiteX1" fmla="*/ 590550 w 4616450"/>
                <a:gd name="connsiteY1" fmla="*/ 1506645 h 2255945"/>
                <a:gd name="connsiteX2" fmla="*/ 952500 w 4616450"/>
                <a:gd name="connsiteY2" fmla="*/ 1373295 h 2255945"/>
                <a:gd name="connsiteX3" fmla="*/ 1371600 w 4616450"/>
                <a:gd name="connsiteY3" fmla="*/ 592245 h 2255945"/>
                <a:gd name="connsiteX4" fmla="*/ 1511300 w 4616450"/>
                <a:gd name="connsiteY4" fmla="*/ 338245 h 2255945"/>
                <a:gd name="connsiteX5" fmla="*/ 1733550 w 4616450"/>
                <a:gd name="connsiteY5" fmla="*/ 357295 h 2255945"/>
                <a:gd name="connsiteX6" fmla="*/ 2000250 w 4616450"/>
                <a:gd name="connsiteY6" fmla="*/ 58845 h 2255945"/>
                <a:gd name="connsiteX7" fmla="*/ 2171700 w 4616450"/>
                <a:gd name="connsiteY7" fmla="*/ 103295 h 2255945"/>
                <a:gd name="connsiteX8" fmla="*/ 2228850 w 4616450"/>
                <a:gd name="connsiteY8" fmla="*/ 204894 h 2255945"/>
                <a:gd name="connsiteX9" fmla="*/ 2247900 w 4616450"/>
                <a:gd name="connsiteY9" fmla="*/ 1093895 h 2255945"/>
                <a:gd name="connsiteX10" fmla="*/ 2279650 w 4616450"/>
                <a:gd name="connsiteY10" fmla="*/ 897045 h 2255945"/>
                <a:gd name="connsiteX11" fmla="*/ 2355850 w 4616450"/>
                <a:gd name="connsiteY11" fmla="*/ 535095 h 2255945"/>
                <a:gd name="connsiteX12" fmla="*/ 2571750 w 4616450"/>
                <a:gd name="connsiteY12" fmla="*/ 204895 h 2255945"/>
                <a:gd name="connsiteX13" fmla="*/ 2794000 w 4616450"/>
                <a:gd name="connsiteY13" fmla="*/ 192195 h 2255945"/>
                <a:gd name="connsiteX14" fmla="*/ 2857500 w 4616450"/>
                <a:gd name="connsiteY14" fmla="*/ 1112945 h 2255945"/>
                <a:gd name="connsiteX15" fmla="*/ 2876550 w 4616450"/>
                <a:gd name="connsiteY15" fmla="*/ 985945 h 2255945"/>
                <a:gd name="connsiteX16" fmla="*/ 2971800 w 4616450"/>
                <a:gd name="connsiteY16" fmla="*/ 496995 h 2255945"/>
                <a:gd name="connsiteX17" fmla="*/ 3086100 w 4616450"/>
                <a:gd name="connsiteY17" fmla="*/ 84245 h 2255945"/>
                <a:gd name="connsiteX18" fmla="*/ 3289300 w 4616450"/>
                <a:gd name="connsiteY18" fmla="*/ 8045 h 2255945"/>
                <a:gd name="connsiteX19" fmla="*/ 3359150 w 4616450"/>
                <a:gd name="connsiteY19" fmla="*/ 204895 h 2255945"/>
                <a:gd name="connsiteX20" fmla="*/ 3397250 w 4616450"/>
                <a:gd name="connsiteY20" fmla="*/ 1258995 h 2255945"/>
                <a:gd name="connsiteX21" fmla="*/ 3479800 w 4616450"/>
                <a:gd name="connsiteY21" fmla="*/ 1151045 h 2255945"/>
                <a:gd name="connsiteX22" fmla="*/ 3600450 w 4616450"/>
                <a:gd name="connsiteY22" fmla="*/ 966895 h 2255945"/>
                <a:gd name="connsiteX23" fmla="*/ 3778250 w 4616450"/>
                <a:gd name="connsiteY23" fmla="*/ 960545 h 2255945"/>
                <a:gd name="connsiteX24" fmla="*/ 3943350 w 4616450"/>
                <a:gd name="connsiteY24" fmla="*/ 808145 h 2255945"/>
                <a:gd name="connsiteX25" fmla="*/ 4114800 w 4616450"/>
                <a:gd name="connsiteY25" fmla="*/ 795445 h 2255945"/>
                <a:gd name="connsiteX26" fmla="*/ 4616450 w 4616450"/>
                <a:gd name="connsiteY26" fmla="*/ 1347895 h 2255945"/>
                <a:gd name="connsiteX0" fmla="*/ 0 w 4616450"/>
                <a:gd name="connsiteY0" fmla="*/ 2255945 h 2255945"/>
                <a:gd name="connsiteX1" fmla="*/ 590550 w 4616450"/>
                <a:gd name="connsiteY1" fmla="*/ 1506645 h 2255945"/>
                <a:gd name="connsiteX2" fmla="*/ 952500 w 4616450"/>
                <a:gd name="connsiteY2" fmla="*/ 1373295 h 2255945"/>
                <a:gd name="connsiteX3" fmla="*/ 1371600 w 4616450"/>
                <a:gd name="connsiteY3" fmla="*/ 592245 h 2255945"/>
                <a:gd name="connsiteX4" fmla="*/ 1511300 w 4616450"/>
                <a:gd name="connsiteY4" fmla="*/ 338245 h 2255945"/>
                <a:gd name="connsiteX5" fmla="*/ 1733550 w 4616450"/>
                <a:gd name="connsiteY5" fmla="*/ 357295 h 2255945"/>
                <a:gd name="connsiteX6" fmla="*/ 2000250 w 4616450"/>
                <a:gd name="connsiteY6" fmla="*/ 58845 h 2255945"/>
                <a:gd name="connsiteX7" fmla="*/ 2171700 w 4616450"/>
                <a:gd name="connsiteY7" fmla="*/ 103295 h 2255945"/>
                <a:gd name="connsiteX8" fmla="*/ 2228850 w 4616450"/>
                <a:gd name="connsiteY8" fmla="*/ 204894 h 2255945"/>
                <a:gd name="connsiteX9" fmla="*/ 2247900 w 4616450"/>
                <a:gd name="connsiteY9" fmla="*/ 1093895 h 2255945"/>
                <a:gd name="connsiteX10" fmla="*/ 2279650 w 4616450"/>
                <a:gd name="connsiteY10" fmla="*/ 897045 h 2255945"/>
                <a:gd name="connsiteX11" fmla="*/ 2355850 w 4616450"/>
                <a:gd name="connsiteY11" fmla="*/ 535095 h 2255945"/>
                <a:gd name="connsiteX12" fmla="*/ 2571750 w 4616450"/>
                <a:gd name="connsiteY12" fmla="*/ 204895 h 2255945"/>
                <a:gd name="connsiteX13" fmla="*/ 2794000 w 4616450"/>
                <a:gd name="connsiteY13" fmla="*/ 192195 h 2255945"/>
                <a:gd name="connsiteX14" fmla="*/ 2857500 w 4616450"/>
                <a:gd name="connsiteY14" fmla="*/ 1112945 h 2255945"/>
                <a:gd name="connsiteX15" fmla="*/ 2876550 w 4616450"/>
                <a:gd name="connsiteY15" fmla="*/ 985945 h 2255945"/>
                <a:gd name="connsiteX16" fmla="*/ 2971800 w 4616450"/>
                <a:gd name="connsiteY16" fmla="*/ 496995 h 2255945"/>
                <a:gd name="connsiteX17" fmla="*/ 3086100 w 4616450"/>
                <a:gd name="connsiteY17" fmla="*/ 84245 h 2255945"/>
                <a:gd name="connsiteX18" fmla="*/ 3289300 w 4616450"/>
                <a:gd name="connsiteY18" fmla="*/ 8045 h 2255945"/>
                <a:gd name="connsiteX19" fmla="*/ 3359150 w 4616450"/>
                <a:gd name="connsiteY19" fmla="*/ 204895 h 2255945"/>
                <a:gd name="connsiteX20" fmla="*/ 3397250 w 4616450"/>
                <a:gd name="connsiteY20" fmla="*/ 1258995 h 2255945"/>
                <a:gd name="connsiteX21" fmla="*/ 3479800 w 4616450"/>
                <a:gd name="connsiteY21" fmla="*/ 1151045 h 2255945"/>
                <a:gd name="connsiteX22" fmla="*/ 3600450 w 4616450"/>
                <a:gd name="connsiteY22" fmla="*/ 966895 h 2255945"/>
                <a:gd name="connsiteX23" fmla="*/ 3778250 w 4616450"/>
                <a:gd name="connsiteY23" fmla="*/ 960545 h 2255945"/>
                <a:gd name="connsiteX24" fmla="*/ 3943350 w 4616450"/>
                <a:gd name="connsiteY24" fmla="*/ 808145 h 2255945"/>
                <a:gd name="connsiteX25" fmla="*/ 4114800 w 4616450"/>
                <a:gd name="connsiteY25" fmla="*/ 795445 h 2255945"/>
                <a:gd name="connsiteX26" fmla="*/ 4616450 w 4616450"/>
                <a:gd name="connsiteY26" fmla="*/ 1347895 h 2255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616450" h="2255945">
                  <a:moveTo>
                    <a:pt x="0" y="2255945"/>
                  </a:moveTo>
                  <a:cubicBezTo>
                    <a:pt x="215900" y="1954849"/>
                    <a:pt x="431800" y="1653753"/>
                    <a:pt x="590550" y="1506645"/>
                  </a:cubicBezTo>
                  <a:cubicBezTo>
                    <a:pt x="749300" y="1359537"/>
                    <a:pt x="822325" y="1525695"/>
                    <a:pt x="952500" y="1373295"/>
                  </a:cubicBezTo>
                  <a:cubicBezTo>
                    <a:pt x="1082675" y="1220895"/>
                    <a:pt x="1278467" y="764753"/>
                    <a:pt x="1371600" y="592245"/>
                  </a:cubicBezTo>
                  <a:cubicBezTo>
                    <a:pt x="1464733" y="419737"/>
                    <a:pt x="1450975" y="377403"/>
                    <a:pt x="1511300" y="338245"/>
                  </a:cubicBezTo>
                  <a:cubicBezTo>
                    <a:pt x="1571625" y="299087"/>
                    <a:pt x="1652058" y="403862"/>
                    <a:pt x="1733550" y="357295"/>
                  </a:cubicBezTo>
                  <a:cubicBezTo>
                    <a:pt x="1815042" y="310728"/>
                    <a:pt x="1927225" y="101178"/>
                    <a:pt x="2000250" y="58845"/>
                  </a:cubicBezTo>
                  <a:cubicBezTo>
                    <a:pt x="2073275" y="16512"/>
                    <a:pt x="2133600" y="78954"/>
                    <a:pt x="2171700" y="103295"/>
                  </a:cubicBezTo>
                  <a:cubicBezTo>
                    <a:pt x="2209800" y="127637"/>
                    <a:pt x="2203450" y="142452"/>
                    <a:pt x="2228850" y="204894"/>
                  </a:cubicBezTo>
                  <a:cubicBezTo>
                    <a:pt x="2241550" y="362586"/>
                    <a:pt x="2239433" y="978537"/>
                    <a:pt x="2247900" y="1093895"/>
                  </a:cubicBezTo>
                  <a:cubicBezTo>
                    <a:pt x="2256367" y="1209253"/>
                    <a:pt x="2261658" y="990178"/>
                    <a:pt x="2279650" y="897045"/>
                  </a:cubicBezTo>
                  <a:cubicBezTo>
                    <a:pt x="2297642" y="803912"/>
                    <a:pt x="2307167" y="650453"/>
                    <a:pt x="2355850" y="535095"/>
                  </a:cubicBezTo>
                  <a:cubicBezTo>
                    <a:pt x="2404533" y="419737"/>
                    <a:pt x="2498725" y="262045"/>
                    <a:pt x="2571750" y="204895"/>
                  </a:cubicBezTo>
                  <a:cubicBezTo>
                    <a:pt x="2644775" y="147745"/>
                    <a:pt x="2746375" y="40853"/>
                    <a:pt x="2794000" y="192195"/>
                  </a:cubicBezTo>
                  <a:cubicBezTo>
                    <a:pt x="2841625" y="343537"/>
                    <a:pt x="2843742" y="980653"/>
                    <a:pt x="2857500" y="1112945"/>
                  </a:cubicBezTo>
                  <a:cubicBezTo>
                    <a:pt x="2871258" y="1245237"/>
                    <a:pt x="2857500" y="1088603"/>
                    <a:pt x="2876550" y="985945"/>
                  </a:cubicBezTo>
                  <a:cubicBezTo>
                    <a:pt x="2895600" y="883287"/>
                    <a:pt x="2936875" y="647278"/>
                    <a:pt x="2971800" y="496995"/>
                  </a:cubicBezTo>
                  <a:cubicBezTo>
                    <a:pt x="3006725" y="346712"/>
                    <a:pt x="3033183" y="165737"/>
                    <a:pt x="3086100" y="84245"/>
                  </a:cubicBezTo>
                  <a:cubicBezTo>
                    <a:pt x="3139017" y="2753"/>
                    <a:pt x="3243792" y="-12063"/>
                    <a:pt x="3289300" y="8045"/>
                  </a:cubicBezTo>
                  <a:cubicBezTo>
                    <a:pt x="3334808" y="28153"/>
                    <a:pt x="3341158" y="-3597"/>
                    <a:pt x="3359150" y="204895"/>
                  </a:cubicBezTo>
                  <a:cubicBezTo>
                    <a:pt x="3377142" y="413387"/>
                    <a:pt x="3377142" y="1101303"/>
                    <a:pt x="3397250" y="1258995"/>
                  </a:cubicBezTo>
                  <a:cubicBezTo>
                    <a:pt x="3417358" y="1416687"/>
                    <a:pt x="3445933" y="1199728"/>
                    <a:pt x="3479800" y="1151045"/>
                  </a:cubicBezTo>
                  <a:cubicBezTo>
                    <a:pt x="3513667" y="1102362"/>
                    <a:pt x="3550708" y="998645"/>
                    <a:pt x="3600450" y="966895"/>
                  </a:cubicBezTo>
                  <a:cubicBezTo>
                    <a:pt x="3650192" y="935145"/>
                    <a:pt x="3721100" y="987003"/>
                    <a:pt x="3778250" y="960545"/>
                  </a:cubicBezTo>
                  <a:cubicBezTo>
                    <a:pt x="3835400" y="934087"/>
                    <a:pt x="3887258" y="835662"/>
                    <a:pt x="3943350" y="808145"/>
                  </a:cubicBezTo>
                  <a:cubicBezTo>
                    <a:pt x="3999442" y="780628"/>
                    <a:pt x="4002617" y="705487"/>
                    <a:pt x="4114800" y="795445"/>
                  </a:cubicBezTo>
                  <a:cubicBezTo>
                    <a:pt x="4226983" y="885403"/>
                    <a:pt x="4432300" y="1156866"/>
                    <a:pt x="4616450" y="1347895"/>
                  </a:cubicBezTo>
                </a:path>
              </a:pathLst>
            </a:custGeom>
            <a:ln>
              <a:solidFill>
                <a:srgbClr val="FF9F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/>
                <a:cs typeface="Helvetica"/>
              </a:endParaRPr>
            </a:p>
          </p:txBody>
        </p:sp>
        <p:sp>
          <p:nvSpPr>
            <p:cNvPr id="36" name="Text Box 2"/>
            <p:cNvSpPr txBox="1">
              <a:spLocks noChangeArrowheads="1"/>
            </p:cNvSpPr>
            <p:nvPr/>
          </p:nvSpPr>
          <p:spPr bwMode="auto">
            <a:xfrm>
              <a:off x="6858000" y="3657600"/>
              <a:ext cx="2438400" cy="2976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269875" marR="269875" lvl="0" indent="0" defTabSz="913843" rtl="0" eaLnBrk="0" fontAlgn="auto" latinLnBrk="0" hangingPunct="0">
                <a:lnSpc>
                  <a:spcPts val="1500"/>
                </a:lnSpc>
                <a:spcBef>
                  <a:spcPts val="12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i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Seasonal phenology (greening) for natural grassland (blue </a:t>
              </a:r>
              <a:r>
                <a:rPr lang="en-US" sz="12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line</a:t>
              </a:r>
              <a:r>
                <a:rPr lang="en-US" sz="1200" i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 and irrigated alfalfa fields (red line) near Cheyenne Wyoming observed from Harmonized Landsat/Sentinel-2 data products.  The high temporal density of observations allows individual mowing events to be detected within alfalfa fields.  HLS Products available from </a:t>
              </a:r>
              <a:r>
                <a:rPr lang="en-US" sz="1200" i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9"/>
                </a:rPr>
                <a:t>https://hls.gsfc.nasa.gov</a:t>
              </a:r>
              <a:endParaRPr lang="en-US" sz="1200" i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itle 13">
            <a:extLst>
              <a:ext uri="{FF2B5EF4-FFF2-40B4-BE49-F238E27FC236}">
                <a16:creationId xmlns:a16="http://schemas.microsoft.com/office/drawing/2014/main" id="{67EEA752-60D8-4EDA-A207-E472A382E7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anchor="b"/>
          <a:lstStyle/>
          <a:p>
            <a:r>
              <a:rPr lang="en-US" dirty="0"/>
              <a:t>Harmonized </a:t>
            </a:r>
            <a:r>
              <a:rPr lang="en-US" dirty="0" err="1"/>
              <a:t>Landast</a:t>
            </a:r>
            <a:r>
              <a:rPr lang="en-US" dirty="0"/>
              <a:t> / Sentinel-2 Products</a:t>
            </a:r>
          </a:p>
        </p:txBody>
      </p:sp>
    </p:spTree>
    <p:extLst>
      <p:ext uri="{BB962C8B-B14F-4D97-AF65-F5344CB8AC3E}">
        <p14:creationId xmlns:p14="http://schemas.microsoft.com/office/powerpoint/2010/main" val="2384729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603999" y="6356350"/>
            <a:ext cx="2133600" cy="365125"/>
          </a:xfrm>
        </p:spPr>
        <p:txBody>
          <a:bodyPr/>
          <a:lstStyle/>
          <a:p>
            <a:fld id="{DFF6B465-19AF-AD42-A723-9197DBC9AFA8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4" name="Object 3" descr="World map showing Sentinel 2A and Landsat 8 revisit w/ cloud cover from MODIS CMG 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073640"/>
              </p:ext>
            </p:extLst>
          </p:nvPr>
        </p:nvGraphicFramePr>
        <p:xfrm>
          <a:off x="485717" y="2580206"/>
          <a:ext cx="8509893" cy="3109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5" name="Document" r:id="rId3" imgW="5943600" imgH="2171700" progId="Word.Document.12">
                  <p:embed/>
                </p:oleObj>
              </mc:Choice>
              <mc:Fallback>
                <p:oleObj name="Document" r:id="rId3" imgW="5943600" imgH="2171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5717" y="2580206"/>
                        <a:ext cx="8509893" cy="31093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6390" y="4284124"/>
            <a:ext cx="392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36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6390" y="3454391"/>
            <a:ext cx="392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18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2625" y="4704255"/>
            <a:ext cx="392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72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-619445" y="4336582"/>
            <a:ext cx="15273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Observations/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yr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270932" y="188217"/>
            <a:ext cx="7298267" cy="908313"/>
          </a:xfrm>
        </p:spPr>
        <p:txBody>
          <a:bodyPr/>
          <a:lstStyle/>
          <a:p>
            <a:pPr algn="l"/>
            <a:r>
              <a:rPr lang="en-US" sz="4000" dirty="0">
                <a:solidFill>
                  <a:srgbClr val="4F81BD"/>
                </a:solidFill>
              </a:rPr>
              <a:t>Expected Cloud-Free Observations</a:t>
            </a:r>
            <a:br>
              <a:rPr lang="en-US" sz="4000" dirty="0">
                <a:solidFill>
                  <a:srgbClr val="4F81BD"/>
                </a:solidFill>
              </a:rPr>
            </a:br>
            <a:endParaRPr lang="en-US" sz="4000" dirty="0">
              <a:solidFill>
                <a:srgbClr val="4F81B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717" y="5678890"/>
            <a:ext cx="8183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376092"/>
                </a:solidFill>
              </a:rPr>
              <a:t>Sentinel-2a + Landsat-8 revisit w/ cloud cover from MODIS CMG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5717" y="1256267"/>
            <a:ext cx="8183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Combining Sentinel-2a,b and Landsat-8 can provide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2-3 day global coverage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 ~weekly cloud-free views over many biomes</a:t>
            </a:r>
          </a:p>
        </p:txBody>
      </p:sp>
    </p:spTree>
    <p:extLst>
      <p:ext uri="{BB962C8B-B14F-4D97-AF65-F5344CB8AC3E}">
        <p14:creationId xmlns:p14="http://schemas.microsoft.com/office/powerpoint/2010/main" val="2434439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rop NDVI Phenology graphs for Corn, Soybeans, Deciduous Forest, Wheat, Soy for a 10 day window in 20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761" y="1877093"/>
            <a:ext cx="8755238" cy="372855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8761" y="187328"/>
            <a:ext cx="7886700" cy="74965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Crop NDVI Phenology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81620" y="5597890"/>
            <a:ext cx="1252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DOY (2016)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56353" y="3421245"/>
            <a:ext cx="664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NDVI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8761" y="1170001"/>
            <a:ext cx="835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/>
              <a:t>Delaware, USA  - crop type examples from USDA Cropland Data Layer (CDL)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HLS data interpolated and smoothed (10-day window)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31934" y="5921055"/>
            <a:ext cx="984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Corn</a:t>
            </a:r>
          </a:p>
          <a:p>
            <a:r>
              <a:rPr lang="en-US" dirty="0">
                <a:solidFill>
                  <a:srgbClr val="008000"/>
                </a:solidFill>
              </a:rPr>
              <a:t>Soybean</a:t>
            </a:r>
          </a:p>
        </p:txBody>
      </p:sp>
      <p:sp>
        <p:nvSpPr>
          <p:cNvPr id="2" name="Rectangle 1"/>
          <p:cNvSpPr/>
          <p:nvPr/>
        </p:nvSpPr>
        <p:spPr>
          <a:xfrm>
            <a:off x="6832600" y="5921055"/>
            <a:ext cx="2120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Double (Wheat/Soy)</a:t>
            </a:r>
          </a:p>
          <a:p>
            <a:r>
              <a:rPr lang="en-US" dirty="0">
                <a:solidFill>
                  <a:srgbClr val="FF00FF"/>
                </a:solidFill>
              </a:rPr>
              <a:t>Deciduous Forest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14606AA-0962-4D99-A4A3-4F494D329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anchor="b"/>
          <a:lstStyle/>
          <a:p>
            <a:r>
              <a:rPr lang="en-US" dirty="0"/>
              <a:t>Crop NDVI Phenology</a:t>
            </a:r>
          </a:p>
        </p:txBody>
      </p:sp>
    </p:spTree>
    <p:extLst>
      <p:ext uri="{BB962C8B-B14F-4D97-AF65-F5344CB8AC3E}">
        <p14:creationId xmlns:p14="http://schemas.microsoft.com/office/powerpoint/2010/main" val="1052804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GB, USDA CDL, and HLS Classification images showing Crop Classification for an area in Delaware 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59" y="2108848"/>
            <a:ext cx="2615428" cy="3763206"/>
          </a:xfrm>
          <a:prstGeom prst="rect">
            <a:avLst/>
          </a:prstGeom>
        </p:spPr>
      </p:pic>
      <p:pic>
        <p:nvPicPr>
          <p:cNvPr id="5" name="Picture 4" descr="HLS Classification 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221" y="2108848"/>
            <a:ext cx="2615428" cy="3763206"/>
          </a:xfrm>
          <a:prstGeom prst="rect">
            <a:avLst/>
          </a:prstGeom>
        </p:spPr>
      </p:pic>
      <p:pic>
        <p:nvPicPr>
          <p:cNvPr id="6" name="Picture 5" descr="USDA CDL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440" y="2108848"/>
            <a:ext cx="2615428" cy="3763206"/>
          </a:xfrm>
          <a:prstGeom prst="rect">
            <a:avLst/>
          </a:prstGeom>
        </p:spPr>
      </p:pic>
      <p:sp>
        <p:nvSpPr>
          <p:cNvPr id="7" name="Rectangle 6" descr="scale bar"/>
          <p:cNvSpPr/>
          <p:nvPr/>
        </p:nvSpPr>
        <p:spPr>
          <a:xfrm flipV="1">
            <a:off x="357660" y="5959229"/>
            <a:ext cx="1229251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47698" y="5959229"/>
            <a:ext cx="5458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4km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88761" y="187328"/>
            <a:ext cx="7886700" cy="74965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Crop Classification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4593" y="1045629"/>
            <a:ext cx="7990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Supervised classification (SVM) of HLS NDVI trajectories in Delaware, using USDA CDL as training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84504" y="1739516"/>
            <a:ext cx="1204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RGB image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59971" y="170725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USDA CDL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35438" y="1724361"/>
            <a:ext cx="1805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HLS Classification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14718" y="6025782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water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14718" y="6406782"/>
            <a:ext cx="605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33501" y="6419114"/>
            <a:ext cx="1179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wheat/soy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26412" y="6045864"/>
            <a:ext cx="947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wetland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234268" y="6429296"/>
            <a:ext cx="739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forest</a:t>
            </a:r>
          </a:p>
        </p:txBody>
      </p:sp>
      <p:grpSp>
        <p:nvGrpSpPr>
          <p:cNvPr id="20" name="Group 19" descr="crop classification guides">
            <a:extLst>
              <a:ext uri="{FF2B5EF4-FFF2-40B4-BE49-F238E27FC236}">
                <a16:creationId xmlns:a16="http://schemas.microsoft.com/office/drawing/2014/main" id="{22C081FC-C1DF-45C3-A2FA-885D7C94E349}"/>
              </a:ext>
            </a:extLst>
          </p:cNvPr>
          <p:cNvGrpSpPr/>
          <p:nvPr/>
        </p:nvGrpSpPr>
        <p:grpSpPr>
          <a:xfrm>
            <a:off x="1904119" y="6049782"/>
            <a:ext cx="6134456" cy="706618"/>
            <a:chOff x="1904119" y="6049782"/>
            <a:chExt cx="6134456" cy="706618"/>
          </a:xfrm>
        </p:grpSpPr>
        <p:sp>
          <p:nvSpPr>
            <p:cNvPr id="12" name="Rectangle 11"/>
            <p:cNvSpPr/>
            <p:nvPr/>
          </p:nvSpPr>
          <p:spPr>
            <a:xfrm>
              <a:off x="6555960" y="6109663"/>
              <a:ext cx="310599" cy="2709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904119" y="6485467"/>
              <a:ext cx="310599" cy="270933"/>
            </a:xfrm>
            <a:prstGeom prst="rect">
              <a:avLst/>
            </a:prstGeom>
            <a:solidFill>
              <a:srgbClr val="FECC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422902" y="6105131"/>
              <a:ext cx="310599" cy="270933"/>
            </a:xfrm>
            <a:prstGeom prst="rect">
              <a:avLst/>
            </a:prstGeom>
            <a:solidFill>
              <a:srgbClr val="1F600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424468" y="6485467"/>
              <a:ext cx="310599" cy="270933"/>
            </a:xfrm>
            <a:prstGeom prst="rect">
              <a:avLst/>
            </a:prstGeom>
            <a:solidFill>
              <a:srgbClr val="5D600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923669" y="6101213"/>
              <a:ext cx="310599" cy="270933"/>
            </a:xfrm>
            <a:prstGeom prst="rect">
              <a:avLst/>
            </a:prstGeom>
            <a:solidFill>
              <a:srgbClr val="59869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923669" y="6485467"/>
              <a:ext cx="310599" cy="270933"/>
            </a:xfrm>
            <a:prstGeom prst="rect">
              <a:avLst/>
            </a:prstGeom>
            <a:solidFill>
              <a:srgbClr val="89CD9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04119" y="6105131"/>
              <a:ext cx="310599" cy="270933"/>
            </a:xfrm>
            <a:prstGeom prst="rect">
              <a:avLst/>
            </a:prstGeom>
            <a:solidFill>
              <a:srgbClr val="28659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732312" y="6049782"/>
              <a:ext cx="9691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soybean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866559" y="6054314"/>
              <a:ext cx="11720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developed</a:t>
              </a:r>
            </a:p>
          </p:txBody>
        </p:sp>
      </p:grpSp>
      <p:grpSp>
        <p:nvGrpSpPr>
          <p:cNvPr id="13" name="Group 12" descr="Crop Classification ">
            <a:extLst>
              <a:ext uri="{FF2B5EF4-FFF2-40B4-BE49-F238E27FC236}">
                <a16:creationId xmlns:a16="http://schemas.microsoft.com/office/drawing/2014/main" id="{E46C946C-9C5E-4F36-BE86-7BDE391E846B}"/>
              </a:ext>
            </a:extLst>
          </p:cNvPr>
          <p:cNvGrpSpPr/>
          <p:nvPr/>
        </p:nvGrpSpPr>
        <p:grpSpPr>
          <a:xfrm>
            <a:off x="388761" y="2108848"/>
            <a:ext cx="8034611" cy="4647552"/>
            <a:chOff x="388761" y="2108848"/>
            <a:chExt cx="8034611" cy="4647552"/>
          </a:xfrm>
        </p:grpSpPr>
        <p:pic>
          <p:nvPicPr>
            <p:cNvPr id="28" name="Picture 27" descr="RGB, USDA CDL, and HLS Classification images showing Crop Classification for an area in Delaware ">
              <a:extLst>
                <a:ext uri="{FF2B5EF4-FFF2-40B4-BE49-F238E27FC236}">
                  <a16:creationId xmlns:a16="http://schemas.microsoft.com/office/drawing/2014/main" id="{C3D03AE9-9843-40E2-BEA2-1129EDAFC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761" y="2108848"/>
              <a:ext cx="2615428" cy="3763206"/>
            </a:xfrm>
            <a:prstGeom prst="rect">
              <a:avLst/>
            </a:prstGeom>
          </p:spPr>
        </p:pic>
        <p:pic>
          <p:nvPicPr>
            <p:cNvPr id="29" name="Picture 28" descr="hlsSVM.png">
              <a:extLst>
                <a:ext uri="{FF2B5EF4-FFF2-40B4-BE49-F238E27FC236}">
                  <a16:creationId xmlns:a16="http://schemas.microsoft.com/office/drawing/2014/main" id="{CD8DFD5D-71D5-48CF-9643-24C19C5CB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6323" y="2108848"/>
              <a:ext cx="2615428" cy="3763206"/>
            </a:xfrm>
            <a:prstGeom prst="rect">
              <a:avLst/>
            </a:prstGeom>
          </p:spPr>
        </p:pic>
        <p:pic>
          <p:nvPicPr>
            <p:cNvPr id="30" name="Picture 29" descr="CDL.png">
              <a:extLst>
                <a:ext uri="{FF2B5EF4-FFF2-40B4-BE49-F238E27FC236}">
                  <a16:creationId xmlns:a16="http://schemas.microsoft.com/office/drawing/2014/main" id="{1D1D006D-2D9E-495F-BE95-31432948A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2542" y="2108848"/>
              <a:ext cx="2615428" cy="3763206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D854298-4643-42DA-A896-AD8AB30CD115}"/>
                </a:ext>
              </a:extLst>
            </p:cNvPr>
            <p:cNvSpPr/>
            <p:nvPr/>
          </p:nvSpPr>
          <p:spPr>
            <a:xfrm>
              <a:off x="6587062" y="6109663"/>
              <a:ext cx="310599" cy="2709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17908D0-31A2-46F8-905A-68A6B160D19F}"/>
                </a:ext>
              </a:extLst>
            </p:cNvPr>
            <p:cNvSpPr/>
            <p:nvPr/>
          </p:nvSpPr>
          <p:spPr>
            <a:xfrm>
              <a:off x="1935221" y="6485467"/>
              <a:ext cx="310599" cy="270933"/>
            </a:xfrm>
            <a:prstGeom prst="rect">
              <a:avLst/>
            </a:prstGeom>
            <a:solidFill>
              <a:srgbClr val="FECC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82C3D5A-1A88-432B-AA48-DFD27BFD8568}"/>
                </a:ext>
              </a:extLst>
            </p:cNvPr>
            <p:cNvSpPr/>
            <p:nvPr/>
          </p:nvSpPr>
          <p:spPr>
            <a:xfrm>
              <a:off x="3454004" y="6105131"/>
              <a:ext cx="310599" cy="270933"/>
            </a:xfrm>
            <a:prstGeom prst="rect">
              <a:avLst/>
            </a:prstGeom>
            <a:solidFill>
              <a:srgbClr val="1F600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6823657-F6B2-464F-9AFF-E2850A601B30}"/>
                </a:ext>
              </a:extLst>
            </p:cNvPr>
            <p:cNvSpPr/>
            <p:nvPr/>
          </p:nvSpPr>
          <p:spPr>
            <a:xfrm>
              <a:off x="3455570" y="6485467"/>
              <a:ext cx="310599" cy="270933"/>
            </a:xfrm>
            <a:prstGeom prst="rect">
              <a:avLst/>
            </a:prstGeom>
            <a:solidFill>
              <a:srgbClr val="5D600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D2BA9C2-A239-43A2-B497-3AE8C78810AF}"/>
                </a:ext>
              </a:extLst>
            </p:cNvPr>
            <p:cNvSpPr/>
            <p:nvPr/>
          </p:nvSpPr>
          <p:spPr>
            <a:xfrm>
              <a:off x="4954771" y="6101213"/>
              <a:ext cx="310599" cy="270933"/>
            </a:xfrm>
            <a:prstGeom prst="rect">
              <a:avLst/>
            </a:prstGeom>
            <a:solidFill>
              <a:srgbClr val="59869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8740C7F-3DAA-4F2D-9C36-D3E96002070E}"/>
                </a:ext>
              </a:extLst>
            </p:cNvPr>
            <p:cNvSpPr/>
            <p:nvPr/>
          </p:nvSpPr>
          <p:spPr>
            <a:xfrm>
              <a:off x="4954771" y="6485467"/>
              <a:ext cx="310599" cy="270933"/>
            </a:xfrm>
            <a:prstGeom prst="rect">
              <a:avLst/>
            </a:prstGeom>
            <a:solidFill>
              <a:srgbClr val="89CD9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263D372-ECDB-4EF1-B83C-3B0D84D918EC}"/>
                </a:ext>
              </a:extLst>
            </p:cNvPr>
            <p:cNvSpPr/>
            <p:nvPr/>
          </p:nvSpPr>
          <p:spPr>
            <a:xfrm>
              <a:off x="1935221" y="6105131"/>
              <a:ext cx="310599" cy="270933"/>
            </a:xfrm>
            <a:prstGeom prst="rect">
              <a:avLst/>
            </a:prstGeom>
            <a:solidFill>
              <a:srgbClr val="28659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RGB, USDA CDL, and HLS Classification images showing Crop Classification for an area in Delaware ">
              <a:extLst>
                <a:ext uri="{FF2B5EF4-FFF2-40B4-BE49-F238E27FC236}">
                  <a16:creationId xmlns:a16="http://schemas.microsoft.com/office/drawing/2014/main" id="{8550C1C0-52F4-4EBF-A73A-75BF3ED24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382" y="2108848"/>
              <a:ext cx="2615428" cy="3763206"/>
            </a:xfrm>
            <a:prstGeom prst="rect">
              <a:avLst/>
            </a:prstGeom>
          </p:spPr>
        </p:pic>
        <p:pic>
          <p:nvPicPr>
            <p:cNvPr id="39" name="Picture 38" descr="hlsSVM.png">
              <a:extLst>
                <a:ext uri="{FF2B5EF4-FFF2-40B4-BE49-F238E27FC236}">
                  <a16:creationId xmlns:a16="http://schemas.microsoft.com/office/drawing/2014/main" id="{E82E1544-8E6B-45A4-BAC2-083E5AA95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7944" y="2108848"/>
              <a:ext cx="2615428" cy="3763206"/>
            </a:xfrm>
            <a:prstGeom prst="rect">
              <a:avLst/>
            </a:prstGeom>
          </p:spPr>
        </p:pic>
        <p:pic>
          <p:nvPicPr>
            <p:cNvPr id="40" name="Picture 39" descr="CDL.png">
              <a:extLst>
                <a:ext uri="{FF2B5EF4-FFF2-40B4-BE49-F238E27FC236}">
                  <a16:creationId xmlns:a16="http://schemas.microsoft.com/office/drawing/2014/main" id="{46E8561E-FB52-4AD6-A9DE-7335C6B95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4163" y="2108848"/>
              <a:ext cx="2615428" cy="3763206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810B8B7-18F7-4A21-A5B8-40EEDEA7D098}"/>
                </a:ext>
              </a:extLst>
            </p:cNvPr>
            <p:cNvSpPr/>
            <p:nvPr/>
          </p:nvSpPr>
          <p:spPr>
            <a:xfrm>
              <a:off x="6618683" y="6109663"/>
              <a:ext cx="310599" cy="2709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C824DA3-A537-47B5-9045-68D49325347D}"/>
                </a:ext>
              </a:extLst>
            </p:cNvPr>
            <p:cNvSpPr/>
            <p:nvPr/>
          </p:nvSpPr>
          <p:spPr>
            <a:xfrm>
              <a:off x="1966842" y="6485467"/>
              <a:ext cx="310599" cy="270933"/>
            </a:xfrm>
            <a:prstGeom prst="rect">
              <a:avLst/>
            </a:prstGeom>
            <a:solidFill>
              <a:srgbClr val="FECC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2E66E22-85B4-49FE-B2EC-B90684673E52}"/>
                </a:ext>
              </a:extLst>
            </p:cNvPr>
            <p:cNvSpPr/>
            <p:nvPr/>
          </p:nvSpPr>
          <p:spPr>
            <a:xfrm>
              <a:off x="3485625" y="6105131"/>
              <a:ext cx="310599" cy="270933"/>
            </a:xfrm>
            <a:prstGeom prst="rect">
              <a:avLst/>
            </a:prstGeom>
            <a:solidFill>
              <a:srgbClr val="1F600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39FB79F-EAE1-4AEF-A4B4-342865F8400B}"/>
                </a:ext>
              </a:extLst>
            </p:cNvPr>
            <p:cNvSpPr/>
            <p:nvPr/>
          </p:nvSpPr>
          <p:spPr>
            <a:xfrm>
              <a:off x="3487191" y="6485467"/>
              <a:ext cx="310599" cy="270933"/>
            </a:xfrm>
            <a:prstGeom prst="rect">
              <a:avLst/>
            </a:prstGeom>
            <a:solidFill>
              <a:srgbClr val="5D600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17A53BC-2A4A-4D2E-95C7-8A6BE993218C}"/>
                </a:ext>
              </a:extLst>
            </p:cNvPr>
            <p:cNvSpPr/>
            <p:nvPr/>
          </p:nvSpPr>
          <p:spPr>
            <a:xfrm>
              <a:off x="4986392" y="6101213"/>
              <a:ext cx="310599" cy="270933"/>
            </a:xfrm>
            <a:prstGeom prst="rect">
              <a:avLst/>
            </a:prstGeom>
            <a:solidFill>
              <a:srgbClr val="59869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CC48866-B13E-4463-8A47-AC58AA012AE6}"/>
                </a:ext>
              </a:extLst>
            </p:cNvPr>
            <p:cNvSpPr/>
            <p:nvPr/>
          </p:nvSpPr>
          <p:spPr>
            <a:xfrm>
              <a:off x="4986392" y="6485467"/>
              <a:ext cx="310599" cy="270933"/>
            </a:xfrm>
            <a:prstGeom prst="rect">
              <a:avLst/>
            </a:prstGeom>
            <a:solidFill>
              <a:srgbClr val="89CD9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9E27D74-A815-4C19-9D1F-5F50CE582F61}"/>
                </a:ext>
              </a:extLst>
            </p:cNvPr>
            <p:cNvSpPr/>
            <p:nvPr/>
          </p:nvSpPr>
          <p:spPr>
            <a:xfrm>
              <a:off x="1966842" y="6105131"/>
              <a:ext cx="310599" cy="270933"/>
            </a:xfrm>
            <a:prstGeom prst="rect">
              <a:avLst/>
            </a:prstGeom>
            <a:solidFill>
              <a:srgbClr val="28659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Title 47">
            <a:extLst>
              <a:ext uri="{FF2B5EF4-FFF2-40B4-BE49-F238E27FC236}">
                <a16:creationId xmlns:a16="http://schemas.microsoft.com/office/drawing/2014/main" id="{2A7EB10F-EC8D-4314-B180-102AC86AB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08313"/>
            <a:ext cx="8229600" cy="908313"/>
          </a:xfrm>
        </p:spPr>
        <p:txBody>
          <a:bodyPr anchor="b"/>
          <a:lstStyle/>
          <a:p>
            <a:r>
              <a:rPr lang="en-US" dirty="0"/>
              <a:t>Crop Classification </a:t>
            </a:r>
          </a:p>
        </p:txBody>
      </p:sp>
    </p:spTree>
    <p:extLst>
      <p:ext uri="{BB962C8B-B14F-4D97-AF65-F5344CB8AC3E}">
        <p14:creationId xmlns:p14="http://schemas.microsoft.com/office/powerpoint/2010/main" val="1013803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636" y="156104"/>
            <a:ext cx="8229600" cy="1143000"/>
          </a:xfrm>
        </p:spPr>
        <p:txBody>
          <a:bodyPr/>
          <a:lstStyle/>
          <a:p>
            <a:pPr algn="l"/>
            <a:r>
              <a:rPr lang="en-US" sz="4000" dirty="0">
                <a:solidFill>
                  <a:schemeClr val="accent1"/>
                </a:solidFill>
              </a:rPr>
              <a:t>Crop Type Map for Germany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 descr="a map of Germany - showing agricultural landscap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285" y="1048808"/>
            <a:ext cx="4198364" cy="56726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6070" y="1467301"/>
            <a:ext cx="428794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Crop type map derived from analysis of HLS imagery by Humboldt University/P. Griffiths (ESA Living Planet Research Fellow)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Based on data from Oct 2015-Dec 2016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21 land cover classes, 15 crop types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Overall accuracy 76%, several crop types &gt;90% accuracy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166070" y="6094740"/>
            <a:ext cx="40803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4F81BD"/>
                </a:solidFill>
              </a:rPr>
              <a:t>http://</a:t>
            </a:r>
            <a:r>
              <a:rPr lang="en-US" sz="1400" dirty="0" err="1">
                <a:solidFill>
                  <a:srgbClr val="4F81BD"/>
                </a:solidFill>
              </a:rPr>
              <a:t>www.esa.int</a:t>
            </a:r>
            <a:r>
              <a:rPr lang="en-US" sz="1400" dirty="0">
                <a:solidFill>
                  <a:srgbClr val="4F81BD"/>
                </a:solidFill>
              </a:rPr>
              <a:t>/</a:t>
            </a:r>
            <a:r>
              <a:rPr lang="en-US" sz="1400" dirty="0" err="1">
                <a:solidFill>
                  <a:srgbClr val="4F81BD"/>
                </a:solidFill>
              </a:rPr>
              <a:t>spaceinimages</a:t>
            </a:r>
            <a:r>
              <a:rPr lang="en-US" sz="1400" dirty="0">
                <a:solidFill>
                  <a:srgbClr val="4F81BD"/>
                </a:solidFill>
              </a:rPr>
              <a:t>/Images/2017/08/</a:t>
            </a:r>
            <a:r>
              <a:rPr lang="en-US" sz="1400" dirty="0" err="1">
                <a:solidFill>
                  <a:srgbClr val="4F81BD"/>
                </a:solidFill>
              </a:rPr>
              <a:t>Mapping_Germany_s_agricultural_landscape</a:t>
            </a:r>
            <a:endParaRPr lang="en-US" sz="14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155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15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0948" y="189973"/>
            <a:ext cx="8229600" cy="908313"/>
          </a:xfrm>
        </p:spPr>
        <p:txBody>
          <a:bodyPr/>
          <a:lstStyle/>
          <a:p>
            <a:pPr algn="l"/>
            <a:r>
              <a:rPr lang="en-US" sz="4000" dirty="0">
                <a:solidFill>
                  <a:srgbClr val="4F81BD"/>
                </a:solidFill>
              </a:rPr>
              <a:t>HLS QA &amp; Validation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8000" y="1098286"/>
            <a:ext cx="802254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Product Quality Assurance (QA)  - Should the user avoid this particular granule or pixel?  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i="1" dirty="0"/>
              <a:t>Per-pixel cloud, shadow, high aerosol bits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i="1" dirty="0"/>
              <a:t>Per-tile &amp; per-granule comparison with contemporary MODIS NBAR</a:t>
            </a:r>
          </a:p>
          <a:p>
            <a:pPr marL="742950" lvl="1" indent="-285750">
              <a:lnSpc>
                <a:spcPct val="60000"/>
              </a:lnSpc>
              <a:buFont typeface="Arial"/>
              <a:buChar char="•"/>
            </a:pPr>
            <a:endParaRPr lang="en-US" sz="2000" i="1" dirty="0"/>
          </a:p>
          <a:p>
            <a:r>
              <a:rPr lang="en-US" sz="2000" b="1" i="1" dirty="0"/>
              <a:t>Product Validation – what is the uncertainty (bias, precision) associated with any given observation compared to the true value?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i="1" dirty="0"/>
              <a:t>“Bottom-up” error budget based on algorithm validation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i="1" dirty="0"/>
              <a:t>Comparison with SURFAD </a:t>
            </a:r>
            <a:r>
              <a:rPr lang="en-US" sz="2000" i="1" dirty="0" err="1"/>
              <a:t>albedometer</a:t>
            </a:r>
            <a:r>
              <a:rPr lang="en-US" sz="2000" i="1" dirty="0"/>
              <a:t> measurements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i="1" dirty="0"/>
              <a:t>Stability of PICS sites</a:t>
            </a:r>
          </a:p>
          <a:p>
            <a:endParaRPr lang="en-US" sz="2000" b="1" i="1" dirty="0"/>
          </a:p>
          <a:p>
            <a:pPr marL="285750" indent="-285750">
              <a:buFont typeface="Arial"/>
              <a:buChar char="•"/>
            </a:pPr>
            <a:endParaRPr lang="en-US" sz="2000" b="1" i="1" dirty="0"/>
          </a:p>
          <a:p>
            <a:endParaRPr lang="en-US" sz="2000" dirty="0"/>
          </a:p>
          <a:p>
            <a:pPr marL="285750" indent="-285750">
              <a:buFontTx/>
              <a:buChar char="-"/>
            </a:pPr>
            <a:endParaRPr lang="en-US" sz="2000" dirty="0"/>
          </a:p>
          <a:p>
            <a:pPr marL="285750" indent="-285750">
              <a:buFontTx/>
              <a:buChar char="-"/>
            </a:pPr>
            <a:endParaRPr lang="en-US" sz="2000" dirty="0"/>
          </a:p>
        </p:txBody>
      </p:sp>
      <p:pic>
        <p:nvPicPr>
          <p:cNvPr id="6" name="Picture 5" descr="Comparison between MODIS NDAR and L30 (top) and S30 (bottom) SR.  Green indicates discarded granules. 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48" y="4240741"/>
            <a:ext cx="7051040" cy="21156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85000" y="4966275"/>
            <a:ext cx="19177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accent3">
                    <a:lumMod val="50000"/>
                  </a:schemeClr>
                </a:solidFill>
              </a:rPr>
              <a:t>Comparison between MODIS NBAR and L30 (top) and S30 (bottom) SR.  Green indicates discarded granules.</a:t>
            </a:r>
          </a:p>
        </p:txBody>
      </p:sp>
    </p:spTree>
    <p:extLst>
      <p:ext uri="{BB962C8B-B14F-4D97-AF65-F5344CB8AC3E}">
        <p14:creationId xmlns:p14="http://schemas.microsoft.com/office/powerpoint/2010/main" val="1978590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16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8548" y="105304"/>
            <a:ext cx="8229600" cy="908313"/>
          </a:xfrm>
        </p:spPr>
        <p:txBody>
          <a:bodyPr/>
          <a:lstStyle/>
          <a:p>
            <a:pPr algn="l"/>
            <a:r>
              <a:rPr lang="en-US" sz="4000" dirty="0">
                <a:solidFill>
                  <a:srgbClr val="4F81BD"/>
                </a:solidFill>
              </a:rPr>
              <a:t>HLS Uncertainty Estimation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55816" y="1185704"/>
            <a:ext cx="7268984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2000" b="1" i="1" dirty="0"/>
          </a:p>
          <a:p>
            <a:pPr marL="285750" indent="-285750">
              <a:buFont typeface="Arial"/>
              <a:buChar char="•"/>
            </a:pPr>
            <a:r>
              <a:rPr lang="en-US" sz="2000" b="1" i="1" dirty="0"/>
              <a:t>Validation or Uncertainty Estimation </a:t>
            </a:r>
            <a:r>
              <a:rPr lang="en-US" sz="2000" dirty="0"/>
              <a:t>– </a:t>
            </a:r>
            <a:r>
              <a:rPr lang="en-US" sz="2000" b="1" dirty="0"/>
              <a:t>what is the uncertainty (bias, precision) of any observation relative to a standard?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endParaRPr lang="en-US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2" name="Picture 1" descr="Theoretical uncertainty budget of the three processing algorithms for band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948" y="2624665"/>
            <a:ext cx="6908800" cy="2819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5816" y="5467349"/>
            <a:ext cx="6760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4F81BD"/>
              </a:solidFill>
            </a:endParaRPr>
          </a:p>
          <a:p>
            <a:r>
              <a:rPr lang="en-US" dirty="0">
                <a:solidFill>
                  <a:srgbClr val="4F81BD"/>
                </a:solidFill>
              </a:rPr>
              <a:t>Note:  BRDF uncertainty includes errors due to atmospheric correction as well, and thus could be overestimated. </a:t>
            </a:r>
          </a:p>
        </p:txBody>
      </p:sp>
    </p:spTree>
    <p:extLst>
      <p:ext uri="{BB962C8B-B14F-4D97-AF65-F5344CB8AC3E}">
        <p14:creationId xmlns:p14="http://schemas.microsoft.com/office/powerpoint/2010/main" val="3433213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s showing temporal variability for an area SE of Yuma, AZ.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64" y="1129376"/>
            <a:ext cx="2078010" cy="2128083"/>
          </a:xfrm>
          <a:prstGeom prst="rect">
            <a:avLst/>
          </a:prstGeom>
        </p:spPr>
      </p:pic>
      <p:pic>
        <p:nvPicPr>
          <p:cNvPr id="5" name="Picture 4" descr="images showing temporal variability for an area SE of Yuma, AZ.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64" y="3602603"/>
            <a:ext cx="3057632" cy="3112372"/>
          </a:xfrm>
          <a:prstGeom prst="rect">
            <a:avLst/>
          </a:prstGeom>
        </p:spPr>
      </p:pic>
      <p:pic>
        <p:nvPicPr>
          <p:cNvPr id="6" name="Picture 5" descr="images showing temporal variability for an area SE of Yuma, AZ.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3602603"/>
            <a:ext cx="3104492" cy="31123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63348" y="1318467"/>
            <a:ext cx="359989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 of Yuma, AZ</a:t>
            </a:r>
          </a:p>
          <a:p>
            <a:r>
              <a:rPr lang="en-US" sz="2400" dirty="0"/>
              <a:t>Sentinel-2 (HLS S30)</a:t>
            </a:r>
          </a:p>
          <a:p>
            <a:r>
              <a:rPr lang="en-US" sz="2400" dirty="0"/>
              <a:t>Calendar Year 2016</a:t>
            </a:r>
          </a:p>
          <a:p>
            <a:r>
              <a:rPr lang="en-US" sz="2400" dirty="0"/>
              <a:t>N =  112 total observations </a:t>
            </a:r>
          </a:p>
          <a:p>
            <a:r>
              <a:rPr lang="en-US" sz="2400" dirty="0"/>
              <a:t>	 77 non-null, non-cloud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86440" y="6202768"/>
            <a:ext cx="546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23861" y="6170502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NIR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8548" y="105304"/>
            <a:ext cx="8229600" cy="90831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rgbClr val="4F81BD"/>
                </a:solidFill>
              </a:rPr>
              <a:t>HLS Temporal Variability (Precision)</a:t>
            </a:r>
          </a:p>
        </p:txBody>
      </p:sp>
      <p:sp>
        <p:nvSpPr>
          <p:cNvPr id="2" name="Rectangle 1"/>
          <p:cNvSpPr/>
          <p:nvPr/>
        </p:nvSpPr>
        <p:spPr>
          <a:xfrm>
            <a:off x="805999" y="3231037"/>
            <a:ext cx="1774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January 17, 2016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135067-13C5-49FA-8EFA-F0A5572558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anchor="b"/>
          <a:lstStyle/>
          <a:p>
            <a:r>
              <a:rPr lang="en-US" dirty="0"/>
              <a:t>HLS Temporal Variability (Precision)</a:t>
            </a:r>
          </a:p>
        </p:txBody>
      </p:sp>
    </p:spTree>
    <p:extLst>
      <p:ext uri="{BB962C8B-B14F-4D97-AF65-F5344CB8AC3E}">
        <p14:creationId xmlns:p14="http://schemas.microsoft.com/office/powerpoint/2010/main" val="2080467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lot of temporal variability for red and NIR band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7045"/>
            <a:ext cx="5299309" cy="42373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3891" y="4047654"/>
            <a:ext cx="50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69639" y="286261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nir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1071" y="2003484"/>
            <a:ext cx="414292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/>
              <a:t>	      </a:t>
            </a:r>
            <a:r>
              <a:rPr lang="en-US" b="1" dirty="0"/>
              <a:t>Mean	  </a:t>
            </a:r>
            <a:r>
              <a:rPr lang="en-US" b="1" dirty="0" err="1"/>
              <a:t>StdDev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Raw SR (no </a:t>
            </a:r>
            <a:r>
              <a:rPr lang="en-US" dirty="0" err="1"/>
              <a:t>detrending</a:t>
            </a:r>
            <a:r>
              <a:rPr lang="en-US" dirty="0"/>
              <a:t>, no filtering, N=77)</a:t>
            </a:r>
          </a:p>
          <a:p>
            <a:r>
              <a:rPr lang="de-DE" b="1" dirty="0"/>
              <a:t>RED</a:t>
            </a:r>
            <a:r>
              <a:rPr lang="de-DE" dirty="0"/>
              <a:t> :      3498      466        (13% relative)</a:t>
            </a:r>
          </a:p>
          <a:p>
            <a:r>
              <a:rPr lang="de-DE" b="1" dirty="0"/>
              <a:t>NIR</a:t>
            </a:r>
            <a:r>
              <a:rPr lang="de-DE" dirty="0"/>
              <a:t> :       4113      441	(11% relative)</a:t>
            </a:r>
          </a:p>
          <a:p>
            <a:endParaRPr lang="de-DE" dirty="0"/>
          </a:p>
          <a:p>
            <a:endParaRPr lang="de-DE" dirty="0"/>
          </a:p>
          <a:p>
            <a:r>
              <a:rPr lang="en-US" dirty="0" err="1"/>
              <a:t>Detrended</a:t>
            </a:r>
            <a:r>
              <a:rPr lang="en-US" dirty="0"/>
              <a:t>, filtered for outliers (N=71)</a:t>
            </a:r>
          </a:p>
          <a:p>
            <a:r>
              <a:rPr lang="de-DE" b="1" dirty="0"/>
              <a:t>RED</a:t>
            </a:r>
            <a:r>
              <a:rPr lang="de-DE" dirty="0"/>
              <a:t> :      N/A      126        (3.6% relative)</a:t>
            </a:r>
          </a:p>
          <a:p>
            <a:r>
              <a:rPr lang="de-DE" b="1" dirty="0"/>
              <a:t>NIR</a:t>
            </a:r>
            <a:r>
              <a:rPr lang="de-DE" dirty="0"/>
              <a:t> :       N/A      149        (3.6% relative)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8548" y="105304"/>
            <a:ext cx="8229600" cy="90831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rgbClr val="4F81BD"/>
                </a:solidFill>
              </a:rPr>
              <a:t>HLS Temporal Variability (Precision)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950E9B-E9E5-4D46-B2F8-F6B30E52F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08313"/>
            <a:ext cx="8229600" cy="908313"/>
          </a:xfrm>
        </p:spPr>
        <p:txBody>
          <a:bodyPr anchor="b"/>
          <a:lstStyle/>
          <a:p>
            <a:r>
              <a:rPr lang="en-US" dirty="0"/>
              <a:t>HLS Temporal Variability (Precision)</a:t>
            </a:r>
          </a:p>
        </p:txBody>
      </p:sp>
    </p:spTree>
    <p:extLst>
      <p:ext uri="{BB962C8B-B14F-4D97-AF65-F5344CB8AC3E}">
        <p14:creationId xmlns:p14="http://schemas.microsoft.com/office/powerpoint/2010/main" val="1091170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dirty="0">
                <a:solidFill>
                  <a:srgbClr val="4F81BD"/>
                </a:solidFill>
              </a:rPr>
              <a:t>Harmonization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130" y="1212963"/>
            <a:ext cx="7190777" cy="3707101"/>
          </a:xfrm>
        </p:spPr>
        <p:txBody>
          <a:bodyPr>
            <a:noAutofit/>
          </a:bodyPr>
          <a:lstStyle/>
          <a:p>
            <a:r>
              <a:rPr lang="en-US" sz="2000" dirty="0"/>
              <a:t>Landsat/Sentinel-2 cross calibration has not been an issue</a:t>
            </a:r>
          </a:p>
          <a:p>
            <a:pPr lvl="1"/>
            <a:r>
              <a:rPr lang="en-US" sz="1600" dirty="0"/>
              <a:t>We assume that both sensors record the true signal with zero bias</a:t>
            </a:r>
          </a:p>
          <a:p>
            <a:pPr lvl="1"/>
            <a:r>
              <a:rPr lang="en-US" sz="1600" dirty="0"/>
              <a:t>Radiometric bandpass for S2a blue &amp; CA uncertain</a:t>
            </a:r>
          </a:p>
          <a:p>
            <a:r>
              <a:rPr lang="en-US" sz="2000" dirty="0"/>
              <a:t>S2/Landsat registration issues</a:t>
            </a:r>
          </a:p>
          <a:p>
            <a:pPr lvl="1"/>
            <a:r>
              <a:rPr lang="en-US" sz="1600" dirty="0"/>
              <a:t>Documenting the problem (</a:t>
            </a:r>
            <a:r>
              <a:rPr lang="en-US" sz="1600" dirty="0" err="1"/>
              <a:t>Storey</a:t>
            </a:r>
            <a:r>
              <a:rPr lang="en-US" sz="1600" dirty="0"/>
              <a:t> et al., RSE, 2016)</a:t>
            </a:r>
          </a:p>
          <a:p>
            <a:pPr lvl="1"/>
            <a:r>
              <a:rPr lang="en-US" sz="1600" dirty="0"/>
              <a:t>Landsat reprocessing using S2 GRI (Collection 2 - 2018?)</a:t>
            </a:r>
          </a:p>
          <a:p>
            <a:r>
              <a:rPr lang="en-US" sz="2000" dirty="0"/>
              <a:t>Mixed processing baselines	</a:t>
            </a:r>
          </a:p>
          <a:p>
            <a:pPr lvl="1"/>
            <a:r>
              <a:rPr lang="en-US" sz="1800" dirty="0"/>
              <a:t>L1T -&gt; Collection 1</a:t>
            </a:r>
          </a:p>
          <a:p>
            <a:pPr lvl="1"/>
            <a:r>
              <a:rPr lang="en-US" sz="1800" dirty="0"/>
              <a:t>Multiple S2 processing baselines</a:t>
            </a:r>
          </a:p>
          <a:p>
            <a:r>
              <a:rPr lang="en-US" sz="2000" dirty="0"/>
              <a:t>S2 data acquisition limitations</a:t>
            </a:r>
          </a:p>
          <a:p>
            <a:pPr lvl="1"/>
            <a:r>
              <a:rPr lang="en-US" sz="1600" dirty="0"/>
              <a:t>Systematic global acquisitions still not achieved by S2a,b</a:t>
            </a:r>
          </a:p>
          <a:p>
            <a:r>
              <a:rPr lang="en-US" sz="2000" dirty="0"/>
              <a:t>Spectral bandpass adjustment (SBAF)</a:t>
            </a:r>
          </a:p>
          <a:p>
            <a:pPr lvl="1"/>
            <a:r>
              <a:rPr lang="en-US" sz="1600" dirty="0"/>
              <a:t>Maybe not a dominant error term, but no algorithm is ideal</a:t>
            </a:r>
            <a:endParaRPr lang="en-US" sz="2000" dirty="0"/>
          </a:p>
          <a:p>
            <a:r>
              <a:rPr lang="en-US" sz="2000" dirty="0"/>
              <a:t>Cloud masking</a:t>
            </a:r>
          </a:p>
          <a:p>
            <a:pPr lvl="1"/>
            <a:r>
              <a:rPr lang="en-US" sz="1600" dirty="0"/>
              <a:t>BU algorithm </a:t>
            </a:r>
            <a:r>
              <a:rPr lang="en-US" sz="1600" dirty="0" err="1"/>
              <a:t>intercomparison</a:t>
            </a:r>
            <a:r>
              <a:rPr lang="en-US" sz="1600" dirty="0"/>
              <a:t> &amp; upgrade (Woodcock)</a:t>
            </a:r>
          </a:p>
          <a:p>
            <a:pPr lvl="1"/>
            <a:r>
              <a:rPr lang="en-US" sz="1600" dirty="0"/>
              <a:t>CEOS ACIX v2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3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3999" y="122236"/>
            <a:ext cx="8229600" cy="908313"/>
          </a:xfrm>
        </p:spPr>
        <p:txBody>
          <a:bodyPr/>
          <a:lstStyle/>
          <a:p>
            <a:pPr algn="l"/>
            <a:r>
              <a:rPr lang="en-US" sz="4000" dirty="0">
                <a:solidFill>
                  <a:schemeClr val="accent1"/>
                </a:solidFill>
              </a:rPr>
              <a:t>Multi-source Data for Land Science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FF6B465-19AF-AD42-A723-9197DBC9AFA8}" type="slidenum">
              <a:rPr lang="en-US" smtClean="0">
                <a:solidFill>
                  <a:srgbClr val="C6D9F1"/>
                </a:solidFill>
              </a:rPr>
              <a:t>2</a:t>
            </a:fld>
            <a:endParaRPr lang="en-US">
              <a:solidFill>
                <a:srgbClr val="C6D9F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53999" y="1323970"/>
            <a:ext cx="8551334" cy="1921933"/>
          </a:xfrm>
        </p:spPr>
        <p:txBody>
          <a:bodyPr>
            <a:no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sz="2200" dirty="0"/>
              <a:t>Time series observations increasingly central to land monitoring</a:t>
            </a:r>
          </a:p>
          <a:p>
            <a:pPr lvl="1">
              <a:lnSpc>
                <a:spcPct val="120000"/>
              </a:lnSpc>
              <a:buFontTx/>
              <a:buChar char="-"/>
            </a:pPr>
            <a:r>
              <a:rPr lang="en-US" sz="1800" i="1" u="sng" dirty="0"/>
              <a:t>Inter-annual</a:t>
            </a:r>
            <a:r>
              <a:rPr lang="en-US" sz="1800" i="1" dirty="0"/>
              <a:t>  disturbance, land use change </a:t>
            </a:r>
          </a:p>
          <a:p>
            <a:pPr lvl="1">
              <a:lnSpc>
                <a:spcPct val="120000"/>
              </a:lnSpc>
              <a:buFontTx/>
              <a:buChar char="-"/>
            </a:pPr>
            <a:r>
              <a:rPr lang="en-US" sz="1800" i="1" u="sng" dirty="0"/>
              <a:t>Intra-annua</a:t>
            </a:r>
            <a:r>
              <a:rPr lang="en-US" sz="1800" i="1" dirty="0"/>
              <a:t>l phenology, vegetation condition, agriculture</a:t>
            </a:r>
          </a:p>
          <a:p>
            <a:pPr lvl="1">
              <a:lnSpc>
                <a:spcPct val="120000"/>
              </a:lnSpc>
              <a:buFontTx/>
              <a:buChar char="-"/>
            </a:pPr>
            <a:r>
              <a:rPr lang="en-US" sz="1800" i="1" dirty="0"/>
              <a:t>Desire for a “Daily 30m” capability</a:t>
            </a:r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8" name="Picture 7" descr="Crop, Hay, in Conversion, Develop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600" y="3078314"/>
            <a:ext cx="4775200" cy="33605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3999" y="3385071"/>
            <a:ext cx="374650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/>
              <a:t>Harnessing the diversity of international remote sensing systems can provide this capability, at a fraction of the cost of a new mission</a:t>
            </a:r>
          </a:p>
          <a:p>
            <a:pPr marL="285750" indent="-285750">
              <a:buFont typeface="Arial"/>
              <a:buChar char="•"/>
            </a:pPr>
            <a:endParaRPr lang="en-US" sz="2200" dirty="0"/>
          </a:p>
        </p:txBody>
      </p:sp>
      <p:sp>
        <p:nvSpPr>
          <p:cNvPr id="10" name="TextBox 9"/>
          <p:cNvSpPr txBox="1"/>
          <p:nvPr/>
        </p:nvSpPr>
        <p:spPr>
          <a:xfrm>
            <a:off x="4165600" y="6443145"/>
            <a:ext cx="2606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376092"/>
                </a:solidFill>
              </a:rPr>
              <a:t>Courtesy C. Woodcock/USGS</a:t>
            </a:r>
          </a:p>
        </p:txBody>
      </p:sp>
    </p:spTree>
    <p:extLst>
      <p:ext uri="{BB962C8B-B14F-4D97-AF65-F5344CB8AC3E}">
        <p14:creationId xmlns:p14="http://schemas.microsoft.com/office/powerpoint/2010/main" val="3408925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Version 1.3 released July 2017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Paper submitted to RSE special issue on Sentinel-2 Applications (</a:t>
            </a:r>
            <a:r>
              <a:rPr lang="en-US" sz="2000" dirty="0" err="1"/>
              <a:t>Claverie</a:t>
            </a:r>
            <a:r>
              <a:rPr lang="en-US" sz="2000" dirty="0"/>
              <a:t> et al, in review)</a:t>
            </a:r>
          </a:p>
          <a:p>
            <a:pPr lvl="1"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2400" dirty="0"/>
              <a:t>Version 1.4 to be released early-2018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Wall-to-Wall North America + global test sites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Incorporates Collection 1 Landsat and S2b data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&lt; 7 day latency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Processing &amp; data access via Amazon Web Services (AWS)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/>
              <a:t>HLS-like products for coastal/inland water? (</a:t>
            </a:r>
            <a:r>
              <a:rPr lang="en-US" sz="2400" dirty="0" err="1"/>
              <a:t>Pahlevan</a:t>
            </a:r>
            <a:r>
              <a:rPr lang="en-US" sz="2400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20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7537" y="186270"/>
            <a:ext cx="7886700" cy="705556"/>
          </a:xfrm>
        </p:spPr>
        <p:txBody>
          <a:bodyPr/>
          <a:lstStyle/>
          <a:p>
            <a:pPr algn="l"/>
            <a:r>
              <a:rPr lang="en-US" sz="3600" dirty="0">
                <a:solidFill>
                  <a:srgbClr val="2E75B6"/>
                </a:solidFill>
              </a:rPr>
              <a:t>Status and 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84698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6" y="146932"/>
            <a:ext cx="6504736" cy="972785"/>
          </a:xfrm>
        </p:spPr>
        <p:txBody>
          <a:bodyPr/>
          <a:lstStyle/>
          <a:p>
            <a:pPr algn="l"/>
            <a:r>
              <a:rPr lang="en-US" sz="4000" dirty="0">
                <a:solidFill>
                  <a:srgbClr val="4F81BD"/>
                </a:solidFill>
              </a:rPr>
              <a:t>Websites and Public Interface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04046" y="903926"/>
            <a:ext cx="4043503" cy="579305"/>
          </a:xfrm>
        </p:spPr>
        <p:txBody>
          <a:bodyPr/>
          <a:lstStyle/>
          <a:p>
            <a:pPr algn="ctr"/>
            <a:r>
              <a:rPr lang="en-US" dirty="0"/>
              <a:t>HLS website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32268" y="1553788"/>
            <a:ext cx="4043503" cy="3684588"/>
          </a:xfrm>
        </p:spPr>
        <p:txBody>
          <a:bodyPr lIns="0" rIns="0">
            <a:normAutofit/>
          </a:bodyPr>
          <a:lstStyle/>
          <a:p>
            <a:r>
              <a:rPr lang="en-US" sz="1800" u="sng" dirty="0">
                <a:solidFill>
                  <a:schemeClr val="accent1">
                    <a:lumMod val="75000"/>
                  </a:schemeClr>
                </a:solidFill>
              </a:rPr>
              <a:t>https://hls.gsfc.nasa.gov</a:t>
            </a:r>
          </a:p>
          <a:p>
            <a:r>
              <a:rPr lang="en-US" sz="1800" dirty="0"/>
              <a:t>Public access</a:t>
            </a:r>
          </a:p>
          <a:p>
            <a:r>
              <a:rPr lang="en-US" sz="1800" dirty="0"/>
              <a:t>Sample data available (via FTP)</a:t>
            </a:r>
          </a:p>
          <a:p>
            <a:r>
              <a:rPr lang="en-US" sz="1800" dirty="0"/>
              <a:t>Algorithm &amp; Product descriptions</a:t>
            </a:r>
          </a:p>
          <a:p>
            <a:r>
              <a:rPr lang="en-US" sz="1800" b="1" u="sng" dirty="0"/>
              <a:t>Request new sites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8808" y="916754"/>
            <a:ext cx="4062326" cy="579305"/>
          </a:xfrm>
        </p:spPr>
        <p:txBody>
          <a:bodyPr/>
          <a:lstStyle/>
          <a:p>
            <a:pPr algn="ctr"/>
            <a:r>
              <a:rPr lang="en-US" dirty="0"/>
              <a:t>NEX project page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8808" y="1553787"/>
            <a:ext cx="4062327" cy="3684588"/>
          </a:xfrm>
        </p:spPr>
        <p:txBody>
          <a:bodyPr lIns="0" rIns="0">
            <a:normAutofit/>
          </a:bodyPr>
          <a:lstStyle/>
          <a:p>
            <a:r>
              <a:rPr lang="en-US" sz="1800" u="sng" dirty="0">
                <a:solidFill>
                  <a:schemeClr val="accent1">
                    <a:lumMod val="75000"/>
                  </a:schemeClr>
                </a:solidFill>
              </a:rPr>
              <a:t>https://nex.nasa.gov/nex/projects/1371</a:t>
            </a:r>
          </a:p>
          <a:p>
            <a:r>
              <a:rPr lang="en-US" sz="1800" dirty="0"/>
              <a:t>Registered user access</a:t>
            </a:r>
          </a:p>
          <a:p>
            <a:r>
              <a:rPr lang="en-US" sz="1800" dirty="0"/>
              <a:t>All HLS data available</a:t>
            </a:r>
          </a:p>
          <a:p>
            <a:r>
              <a:rPr lang="en-US" sz="1800" dirty="0"/>
              <a:t>Documents (slides, user guides)</a:t>
            </a:r>
          </a:p>
        </p:txBody>
      </p:sp>
      <p:pic>
        <p:nvPicPr>
          <p:cNvPr id="4" name="Picture 3" descr="HLS website picture 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920" y="3553252"/>
            <a:ext cx="3614327" cy="2297244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NEX project webpage picture&#10;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30381"/>
          <a:stretch/>
        </p:blipFill>
        <p:spPr>
          <a:xfrm>
            <a:off x="4883786" y="3561878"/>
            <a:ext cx="3644045" cy="2305401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6601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82919"/>
            <a:ext cx="8229600" cy="908313"/>
          </a:xfrm>
        </p:spPr>
        <p:txBody>
          <a:bodyPr/>
          <a:lstStyle/>
          <a:p>
            <a:r>
              <a:rPr lang="en-US" b="1" i="1" dirty="0" err="1">
                <a:solidFill>
                  <a:schemeClr val="accent1"/>
                </a:solidFill>
              </a:rPr>
              <a:t>Crochety</a:t>
            </a:r>
            <a:r>
              <a:rPr lang="en-US" b="1" i="1" dirty="0">
                <a:solidFill>
                  <a:schemeClr val="accent1"/>
                </a:solidFill>
              </a:rPr>
              <a:t> </a:t>
            </a:r>
            <a:br>
              <a:rPr lang="en-US" b="1" i="1" dirty="0">
                <a:solidFill>
                  <a:schemeClr val="accent1"/>
                </a:solidFill>
              </a:rPr>
            </a:br>
            <a:r>
              <a:rPr lang="en-US" b="1" i="1" dirty="0">
                <a:solidFill>
                  <a:schemeClr val="accent1"/>
                </a:solidFill>
              </a:rPr>
              <a:t>Rambling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 descr="crochety simpson"/>
          <p:cNvPicPr>
            <a:picLocks noChangeAspect="1"/>
          </p:cNvPicPr>
          <p:nvPr/>
        </p:nvPicPr>
        <p:blipFill rotWithShape="1">
          <a:blip r:embed="rId2"/>
          <a:srcRect l="33559" t="3640" r="33051" b="918"/>
          <a:stretch/>
        </p:blipFill>
        <p:spPr>
          <a:xfrm>
            <a:off x="406684" y="1594494"/>
            <a:ext cx="2460503" cy="501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07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035" y="215402"/>
            <a:ext cx="8229600" cy="908313"/>
          </a:xfrm>
        </p:spPr>
        <p:txBody>
          <a:bodyPr/>
          <a:lstStyle/>
          <a:p>
            <a:pPr algn="l"/>
            <a:r>
              <a:rPr lang="en-US" sz="3600" dirty="0">
                <a:solidFill>
                  <a:srgbClr val="0070C0"/>
                </a:solidFill>
              </a:rPr>
              <a:t>Thoughts </a:t>
            </a:r>
            <a:r>
              <a:rPr lang="en-US" sz="3600">
                <a:solidFill>
                  <a:srgbClr val="0070C0"/>
                </a:solidFill>
              </a:rPr>
              <a:t>on Characterizing L2 Products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Instrument-level characterization is foundational – you can’t build a long-term geophysical record on noise</a:t>
            </a:r>
          </a:p>
          <a:p>
            <a:r>
              <a:rPr lang="en-US" dirty="0"/>
              <a:t>But Level-2 Products &amp; ARD change the playing field</a:t>
            </a:r>
          </a:p>
          <a:p>
            <a:pPr lvl="1"/>
            <a:r>
              <a:rPr lang="en-US" dirty="0"/>
              <a:t>Surface reflectance and (soon) temperature as default products</a:t>
            </a:r>
          </a:p>
          <a:p>
            <a:pPr lvl="1"/>
            <a:r>
              <a:rPr lang="en-US" dirty="0"/>
              <a:t>Harmonized SR data sets with other sensors</a:t>
            </a:r>
          </a:p>
          <a:p>
            <a:r>
              <a:rPr lang="en-US" dirty="0"/>
              <a:t>As a user, I want to know:</a:t>
            </a:r>
          </a:p>
          <a:p>
            <a:pPr lvl="1"/>
            <a:r>
              <a:rPr lang="en-US" dirty="0"/>
              <a:t>What is absolute error (1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dirty="0"/>
              <a:t>) associated with any single SR observation (</a:t>
            </a:r>
            <a:r>
              <a:rPr lang="en-US" dirty="0" err="1"/>
              <a:t>ie</a:t>
            </a:r>
            <a:r>
              <a:rPr lang="en-US" dirty="0"/>
              <a:t>. precision + bias)?</a:t>
            </a:r>
          </a:p>
          <a:p>
            <a:pPr lvl="1"/>
            <a:r>
              <a:rPr lang="en-US" dirty="0"/>
              <a:t>What is the relative error associated with a set of SR observations through time? (temporal precision or variability)</a:t>
            </a:r>
          </a:p>
          <a:p>
            <a:pPr lvl="2"/>
            <a:r>
              <a:rPr lang="en-US" dirty="0"/>
              <a:t>How likely is it that any long-term trend is meaningful?</a:t>
            </a:r>
          </a:p>
          <a:p>
            <a:pPr lvl="1"/>
            <a:r>
              <a:rPr lang="en-US" dirty="0"/>
              <a:t>What is the relative error associated with a set of SR observations in space? (spatial precision or uniformity)</a:t>
            </a:r>
          </a:p>
          <a:p>
            <a:r>
              <a:rPr lang="en-US" dirty="0"/>
              <a:t>The Problem:  We don’t have a clear consensus on these values, nor a framework for obtaining them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2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 descr="image map of Canada displaying Arctic Greening Trends, 20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830"/>
            <a:ext cx="9144000" cy="5231820"/>
          </a:xfrm>
          <a:prstGeom prst="rect">
            <a:avLst/>
          </a:prstGeom>
        </p:spPr>
      </p:pic>
      <p:grpSp>
        <p:nvGrpSpPr>
          <p:cNvPr id="13" name="Group 12" descr="plots from 2 points in Canada related to Arctic Greening "/>
          <p:cNvGrpSpPr/>
          <p:nvPr/>
        </p:nvGrpSpPr>
        <p:grpSpPr>
          <a:xfrm>
            <a:off x="698500" y="1244600"/>
            <a:ext cx="7569722" cy="2481778"/>
            <a:chOff x="698500" y="1244600"/>
            <a:chExt cx="7569722" cy="248177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53200" y="1244600"/>
              <a:ext cx="1715022" cy="1346200"/>
            </a:xfrm>
            <a:prstGeom prst="rect">
              <a:avLst/>
            </a:prstGeom>
          </p:spPr>
        </p:pic>
        <p:cxnSp>
          <p:nvCxnSpPr>
            <p:cNvPr id="8" name="Straight Connector 7"/>
            <p:cNvCxnSpPr>
              <a:stCxn id="6" idx="2"/>
            </p:cNvCxnSpPr>
            <p:nvPr/>
          </p:nvCxnSpPr>
          <p:spPr>
            <a:xfrm>
              <a:off x="7410711" y="2590800"/>
              <a:ext cx="361689" cy="698500"/>
            </a:xfrm>
            <a:prstGeom prst="line">
              <a:avLst/>
            </a:prstGeom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8500" y="2377539"/>
              <a:ext cx="1765300" cy="1348839"/>
            </a:xfrm>
            <a:prstGeom prst="rect">
              <a:avLst/>
            </a:prstGeom>
          </p:spPr>
        </p:pic>
        <p:cxnSp>
          <p:nvCxnSpPr>
            <p:cNvPr id="11" name="Straight Connector 10"/>
            <p:cNvCxnSpPr>
              <a:stCxn id="9" idx="3"/>
            </p:cNvCxnSpPr>
            <p:nvPr/>
          </p:nvCxnSpPr>
          <p:spPr>
            <a:xfrm flipV="1">
              <a:off x="2463800" y="2679700"/>
              <a:ext cx="1447800" cy="372259"/>
            </a:xfrm>
            <a:prstGeom prst="line">
              <a:avLst/>
            </a:prstGeom>
            <a:ln>
              <a:solidFill>
                <a:srgbClr val="FDEAD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960" y="238389"/>
            <a:ext cx="7682739" cy="908313"/>
          </a:xfrm>
        </p:spPr>
        <p:txBody>
          <a:bodyPr/>
          <a:lstStyle/>
          <a:p>
            <a:pPr algn="l"/>
            <a:r>
              <a:rPr lang="en-US" sz="3600" dirty="0">
                <a:solidFill>
                  <a:srgbClr val="4F81BD"/>
                </a:solidFill>
              </a:rPr>
              <a:t>Arctic Greening from Landsat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67372" y="6216650"/>
            <a:ext cx="2544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chemeClr val="accent1"/>
                </a:solidFill>
              </a:rPr>
              <a:t>Ju</a:t>
            </a:r>
            <a:r>
              <a:rPr lang="en-US" i="1" dirty="0">
                <a:solidFill>
                  <a:schemeClr val="accent1"/>
                </a:solidFill>
              </a:rPr>
              <a:t> and Masek, RSE, 2016</a:t>
            </a:r>
          </a:p>
        </p:txBody>
      </p:sp>
    </p:spTree>
    <p:extLst>
      <p:ext uri="{BB962C8B-B14F-4D97-AF65-F5344CB8AC3E}">
        <p14:creationId xmlns:p14="http://schemas.microsoft.com/office/powerpoint/2010/main" val="146518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able showng the mean AERONET surface reflectance and MODIS based surface reflectance from Ju et al., 2012&#10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80" y="404998"/>
            <a:ext cx="4995511" cy="28383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79770" y="1082590"/>
            <a:ext cx="1496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Ju</a:t>
            </a:r>
            <a:r>
              <a:rPr lang="en-US" b="1" dirty="0"/>
              <a:t> et al., 2012</a:t>
            </a:r>
          </a:p>
        </p:txBody>
      </p:sp>
      <p:pic>
        <p:nvPicPr>
          <p:cNvPr id="6" name="Picture 5" descr="a table showing the summary and comparison of uncertaintay percentages calculated for temporal trends of LEDAPS SR and TOA  from Maiersperger et al., 20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613" y="3550476"/>
            <a:ext cx="5047913" cy="33075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79770" y="3932330"/>
            <a:ext cx="2575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Maiersperger</a:t>
            </a:r>
            <a:r>
              <a:rPr lang="en-US" b="1" dirty="0"/>
              <a:t> et al., 2013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61207" y="1501013"/>
            <a:ext cx="3342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Relative residuals of AERONET-based correction vs. LEDAPS SR:   4-12%;  and vs. MODIS-based SR: 1-14%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61207" y="4399844"/>
            <a:ext cx="3342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Relative uncertainty (temporal variability/mean) of LEDAPS for PICS sites:  2-4%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467B1C-EE52-4702-BF49-0DC1FCDD96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anchor="b"/>
          <a:lstStyle/>
          <a:p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9715881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Average difference between field spectrometer &amp; LEDAPS SR: 2-7% relative to field data&#10; Maiersperger et al., 2013&#10;"/>
          <p:cNvSpPr/>
          <p:nvPr/>
        </p:nvSpPr>
        <p:spPr>
          <a:xfrm>
            <a:off x="0" y="9570"/>
            <a:ext cx="9144000" cy="6835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 descr="Average difference between field spectrometer &amp; LEDAPS SR: 2-7% relative to field data&#10; Maiersperger et al., 2013"/>
          <p:cNvGrpSpPr/>
          <p:nvPr/>
        </p:nvGrpSpPr>
        <p:grpSpPr>
          <a:xfrm>
            <a:off x="134699" y="590524"/>
            <a:ext cx="6725406" cy="2134394"/>
            <a:chOff x="134699" y="590524"/>
            <a:chExt cx="7110266" cy="213439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699" y="590524"/>
              <a:ext cx="4124305" cy="213439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5193"/>
            <a:stretch/>
          </p:blipFill>
          <p:spPr>
            <a:xfrm>
              <a:off x="4259004" y="1117074"/>
              <a:ext cx="2985961" cy="1607843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5561207" y="22822"/>
            <a:ext cx="2048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/>
              <a:t>Maiersperger</a:t>
            </a:r>
            <a:r>
              <a:rPr lang="en-US" sz="1400" b="1" dirty="0"/>
              <a:t> et al., 2013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61207" y="464492"/>
            <a:ext cx="33426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Average difference between field spectrometer &amp; LEDAPS SR: 2-7% relative to field data</a:t>
            </a:r>
          </a:p>
          <a:p>
            <a:endParaRPr lang="en-US" sz="1400" b="1" dirty="0"/>
          </a:p>
        </p:txBody>
      </p:sp>
      <p:pic>
        <p:nvPicPr>
          <p:cNvPr id="10" name="Picture 9" descr="LaSRC vs. 6S processed with Aeronet&#10;Vermote, 2017 LS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238" y="3502258"/>
            <a:ext cx="7662294" cy="31327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61207" y="2979037"/>
            <a:ext cx="3170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Vermote, 2017 LST</a:t>
            </a:r>
          </a:p>
          <a:p>
            <a:r>
              <a:rPr lang="en-US" sz="1400" b="1" dirty="0" err="1"/>
              <a:t>LaSRC</a:t>
            </a:r>
            <a:r>
              <a:rPr lang="en-US" sz="1400" b="1" dirty="0"/>
              <a:t> versus 6S processed with </a:t>
            </a:r>
            <a:r>
              <a:rPr lang="en-US" sz="1400" b="1" dirty="0" err="1"/>
              <a:t>Aeronet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495446" y="5257343"/>
            <a:ext cx="1862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0000FF"/>
                </a:solidFill>
              </a:rPr>
              <a:t>~2-6% relative uncertainty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E569C6-34C7-408C-A5C7-CDE93AF56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08313"/>
            <a:ext cx="8229600" cy="908313"/>
          </a:xfrm>
        </p:spPr>
        <p:txBody>
          <a:bodyPr anchor="b"/>
          <a:lstStyle/>
          <a:p>
            <a:r>
              <a:rPr lang="en-US" dirty="0"/>
              <a:t>References 2</a:t>
            </a:r>
          </a:p>
        </p:txBody>
      </p:sp>
    </p:spTree>
    <p:extLst>
      <p:ext uri="{BB962C8B-B14F-4D97-AF65-F5344CB8AC3E}">
        <p14:creationId xmlns:p14="http://schemas.microsoft.com/office/powerpoint/2010/main" val="8095823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averie et al., 2015&#10;&#10;Comparison of LEDAPS SR vs. MODIS CMG&#10; - aggregated Landsat to CMG&#10; - applied BRDF &amp; bandpass corrections&#10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45" y="0"/>
            <a:ext cx="600361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59210" y="1824700"/>
            <a:ext cx="262666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Claverie</a:t>
            </a:r>
            <a:r>
              <a:rPr lang="en-US" b="1" dirty="0"/>
              <a:t> et al., 2015</a:t>
            </a:r>
          </a:p>
          <a:p>
            <a:endParaRPr lang="en-US" dirty="0"/>
          </a:p>
          <a:p>
            <a:r>
              <a:rPr lang="en-US" dirty="0"/>
              <a:t>Comparison of LEDAPS SR vs. MODIS CMG</a:t>
            </a:r>
          </a:p>
          <a:p>
            <a:r>
              <a:rPr lang="en-US" sz="1400" dirty="0"/>
              <a:t> - aggregated Landsat to CMG</a:t>
            </a:r>
          </a:p>
          <a:p>
            <a:r>
              <a:rPr lang="en-US" sz="1400" dirty="0"/>
              <a:t> - applied BRDF &amp; </a:t>
            </a:r>
            <a:r>
              <a:rPr lang="en-US" sz="1400" dirty="0" err="1"/>
              <a:t>bandpass</a:t>
            </a:r>
            <a:r>
              <a:rPr lang="en-US" sz="1400" dirty="0"/>
              <a:t> corrections</a:t>
            </a:r>
          </a:p>
          <a:p>
            <a:endParaRPr lang="en-US" sz="1400" dirty="0"/>
          </a:p>
          <a:p>
            <a:r>
              <a:rPr lang="en-US" dirty="0"/>
              <a:t>4-15% relative uncertainty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36CD02-3F08-4735-B7D1-28AF9C166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08313"/>
            <a:ext cx="8229600" cy="908313"/>
          </a:xfrm>
        </p:spPr>
        <p:txBody>
          <a:bodyPr anchor="b"/>
          <a:lstStyle/>
          <a:p>
            <a:r>
              <a:rPr lang="en-US" dirty="0"/>
              <a:t>References 3</a:t>
            </a:r>
          </a:p>
        </p:txBody>
      </p:sp>
    </p:spTree>
    <p:extLst>
      <p:ext uri="{BB962C8B-B14F-4D97-AF65-F5344CB8AC3E}">
        <p14:creationId xmlns:p14="http://schemas.microsoft.com/office/powerpoint/2010/main" val="1938497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174" y="165816"/>
            <a:ext cx="8229600" cy="908313"/>
          </a:xfrm>
        </p:spPr>
        <p:txBody>
          <a:bodyPr/>
          <a:lstStyle/>
          <a:p>
            <a:pPr algn="l"/>
            <a:r>
              <a:rPr lang="en-US" sz="3600">
                <a:solidFill>
                  <a:srgbClr val="0070C0"/>
                </a:solidFill>
              </a:rPr>
              <a:t>Approaches to Estimate L2 Uncertainty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174" y="1220787"/>
            <a:ext cx="8229600" cy="5339039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Comparison with MODIS (MOD09, NBAR)</a:t>
            </a:r>
          </a:p>
          <a:p>
            <a:pPr lvl="1"/>
            <a:r>
              <a:rPr lang="en-US" dirty="0"/>
              <a:t>Assumes that MODIS is “truth”</a:t>
            </a:r>
          </a:p>
          <a:p>
            <a:pPr lvl="1"/>
            <a:r>
              <a:rPr lang="en-US" dirty="0"/>
              <a:t>Scale mismatch (500m or 0.05deg versus 30m)</a:t>
            </a:r>
          </a:p>
          <a:p>
            <a:pPr lvl="1"/>
            <a:r>
              <a:rPr lang="en-US" dirty="0"/>
              <a:t>Bandpass mismatches, angular mismatches</a:t>
            </a:r>
            <a:r>
              <a:rPr lang="is-IS" dirty="0"/>
              <a:t>…</a:t>
            </a:r>
            <a:r>
              <a:rPr lang="en-US" dirty="0"/>
              <a:t> </a:t>
            </a:r>
          </a:p>
          <a:p>
            <a:r>
              <a:rPr lang="en-US" dirty="0"/>
              <a:t>Comparison of image-based AOT correction with AERONET-based AOT correction (e.g. ACIX)</a:t>
            </a:r>
          </a:p>
          <a:p>
            <a:pPr lvl="1"/>
            <a:r>
              <a:rPr lang="en-US" dirty="0"/>
              <a:t>Assumes that AOT dominates error budget</a:t>
            </a:r>
          </a:p>
          <a:p>
            <a:pPr lvl="1"/>
            <a:r>
              <a:rPr lang="en-US" dirty="0"/>
              <a:t>Does not test radiative transfer model itself</a:t>
            </a:r>
          </a:p>
          <a:p>
            <a:r>
              <a:rPr lang="en-US" dirty="0"/>
              <a:t>Component error budget</a:t>
            </a:r>
          </a:p>
          <a:p>
            <a:pPr lvl="1"/>
            <a:r>
              <a:rPr lang="en-US" dirty="0"/>
              <a:t>Difficult to quantify component errors</a:t>
            </a:r>
          </a:p>
          <a:p>
            <a:r>
              <a:rPr lang="en-US" dirty="0"/>
              <a:t>Direct comparison of SR with ground observations</a:t>
            </a:r>
          </a:p>
          <a:p>
            <a:pPr lvl="1"/>
            <a:r>
              <a:rPr lang="en-US" dirty="0"/>
              <a:t>Logistically difficult to generate statistically meaningful sample</a:t>
            </a:r>
          </a:p>
          <a:p>
            <a:pPr lvl="1"/>
            <a:r>
              <a:rPr lang="en-US" dirty="0"/>
              <a:t>Assumes ground radiometer data is accurate</a:t>
            </a:r>
          </a:p>
          <a:p>
            <a:pPr lvl="1"/>
            <a:r>
              <a:rPr lang="en-US" dirty="0"/>
              <a:t>Little used – perhaps new technology (drones) could help with this!</a:t>
            </a:r>
          </a:p>
          <a:p>
            <a:pPr lvl="1"/>
            <a:endParaRPr lang="en-US" dirty="0"/>
          </a:p>
          <a:p>
            <a:r>
              <a:rPr lang="en-US" b="1" dirty="0"/>
              <a:t>What’s needed:  A framework that uses multiple, </a:t>
            </a:r>
            <a:r>
              <a:rPr lang="en-US" b="1" dirty="0" err="1"/>
              <a:t>convering</a:t>
            </a:r>
            <a:r>
              <a:rPr lang="en-US" b="1" dirty="0"/>
              <a:t> lines of evidence to provide absolute and relative (temporal) uncertainty in surface reflectance</a:t>
            </a:r>
            <a:r>
              <a:rPr lang="is-IS" b="1" dirty="0"/>
              <a:t> (and temperature)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4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637"/>
            <a:ext cx="8229600" cy="908313"/>
          </a:xfrm>
        </p:spPr>
        <p:txBody>
          <a:bodyPr/>
          <a:lstStyle/>
          <a:p>
            <a:pPr algn="l"/>
            <a:r>
              <a:rPr lang="en-US" sz="4000" dirty="0">
                <a:solidFill>
                  <a:srgbClr val="0070C0"/>
                </a:solidFill>
              </a:rPr>
              <a:t>Sources of Uncertainty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0668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Level 1</a:t>
            </a:r>
          </a:p>
          <a:p>
            <a:pPr lvl="1"/>
            <a:r>
              <a:rPr lang="en-US" dirty="0"/>
              <a:t>Instrument (SNR) ~ 0.3% relative at </a:t>
            </a:r>
            <a:r>
              <a:rPr lang="en-US" dirty="0" err="1"/>
              <a:t>Ltyp</a:t>
            </a:r>
            <a:endParaRPr lang="en-US" dirty="0"/>
          </a:p>
          <a:p>
            <a:pPr lvl="1"/>
            <a:r>
              <a:rPr lang="en-US" dirty="0"/>
              <a:t>Transfer to absolute TOA reflectance (&lt;3% abs)</a:t>
            </a:r>
          </a:p>
          <a:p>
            <a:pPr lvl="2"/>
            <a:r>
              <a:rPr lang="en-US" dirty="0"/>
              <a:t>Uncertainty in NIST, transfer radiometers,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Stability (</a:t>
            </a:r>
            <a:r>
              <a:rPr lang="en-US" dirty="0" err="1"/>
              <a:t>ie</a:t>
            </a:r>
            <a:r>
              <a:rPr lang="en-US" dirty="0"/>
              <a:t>. temporal variability) (0.5-2% relative)</a:t>
            </a:r>
          </a:p>
          <a:p>
            <a:r>
              <a:rPr lang="en-US" dirty="0"/>
              <a:t>Level 2</a:t>
            </a:r>
          </a:p>
          <a:p>
            <a:pPr lvl="1"/>
            <a:r>
              <a:rPr lang="en-US" dirty="0"/>
              <a:t>Atmospheric correction</a:t>
            </a:r>
          </a:p>
          <a:p>
            <a:pPr lvl="2"/>
            <a:r>
              <a:rPr lang="en-US" dirty="0"/>
              <a:t>Per-pixel aerosol and water vapor</a:t>
            </a:r>
          </a:p>
          <a:p>
            <a:pPr lvl="2"/>
            <a:r>
              <a:rPr lang="en-US" dirty="0"/>
              <a:t>RT model</a:t>
            </a:r>
          </a:p>
          <a:p>
            <a:pPr lvl="2"/>
            <a:r>
              <a:rPr lang="en-US" dirty="0"/>
              <a:t>Inconsistent Algorithms</a:t>
            </a:r>
          </a:p>
          <a:p>
            <a:pPr lvl="1"/>
            <a:r>
              <a:rPr lang="en-US" dirty="0"/>
              <a:t>BRDF model (30m resolution)</a:t>
            </a:r>
          </a:p>
          <a:p>
            <a:pPr lvl="1"/>
            <a:r>
              <a:rPr lang="en-US" dirty="0"/>
              <a:t>Surface measured reference (reflectance, </a:t>
            </a:r>
          </a:p>
          <a:p>
            <a:pPr lvl="1"/>
            <a:r>
              <a:rPr lang="en-US" dirty="0"/>
              <a:t>Residual cloud, cirrus, adjacent scattered light</a:t>
            </a:r>
            <a:r>
              <a:rPr lang="is-IS" dirty="0"/>
              <a:t>…</a:t>
            </a:r>
            <a:endParaRPr lang="en-US" dirty="0"/>
          </a:p>
          <a:p>
            <a:r>
              <a:rPr lang="en-US" dirty="0"/>
              <a:t>Harmonized </a:t>
            </a:r>
          </a:p>
          <a:p>
            <a:pPr lvl="1"/>
            <a:r>
              <a:rPr lang="en-US" dirty="0"/>
              <a:t>Relative bandpass &amp; SBAF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580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85807" y="1346202"/>
            <a:ext cx="8596190" cy="1515532"/>
          </a:xfrm>
          <a:solidFill>
            <a:schemeClr val="bg1"/>
          </a:solidFill>
          <a:ln w="19050">
            <a:solidFill>
              <a:schemeClr val="tx2"/>
            </a:solidFill>
          </a:ln>
          <a:effectLst>
            <a:outerShdw blurRad="2032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S_tradnl" sz="1800" dirty="0" err="1"/>
              <a:t>Merging</a:t>
            </a:r>
            <a:r>
              <a:rPr lang="es-ES_tradnl" sz="1800" dirty="0"/>
              <a:t> Sentinel-2 and </a:t>
            </a:r>
            <a:r>
              <a:rPr lang="es-ES_tradnl" sz="1800" dirty="0" err="1"/>
              <a:t>Landsat</a:t>
            </a:r>
            <a:r>
              <a:rPr lang="es-ES_tradnl" sz="1800" dirty="0"/>
              <a:t> data </a:t>
            </a:r>
            <a:r>
              <a:rPr lang="es-ES_tradnl" sz="1800" dirty="0" err="1"/>
              <a:t>streams</a:t>
            </a:r>
            <a:r>
              <a:rPr lang="es-ES_tradnl" sz="1800" dirty="0"/>
              <a:t> can </a:t>
            </a:r>
            <a:r>
              <a:rPr lang="es-ES_tradnl" sz="1800" dirty="0" err="1"/>
              <a:t>provide</a:t>
            </a:r>
            <a:r>
              <a:rPr lang="es-ES_tradnl" sz="1800" b="1" dirty="0"/>
              <a:t> 2-3 </a:t>
            </a:r>
            <a:r>
              <a:rPr lang="es-ES_tradnl" sz="1800" b="1" dirty="0" err="1"/>
              <a:t>day</a:t>
            </a:r>
            <a:r>
              <a:rPr lang="es-ES_tradnl" sz="1800" b="1" dirty="0"/>
              <a:t> global </a:t>
            </a:r>
            <a:r>
              <a:rPr lang="es-ES_tradnl" sz="1800" b="1" dirty="0" err="1"/>
              <a:t>coverage</a:t>
            </a:r>
            <a:r>
              <a:rPr lang="es-ES_tradnl" sz="1800" b="1" dirty="0"/>
              <a:t> </a:t>
            </a:r>
          </a:p>
          <a:p>
            <a:r>
              <a:rPr lang="en-US" sz="1800" dirty="0"/>
              <a:t>Goal is “seamless” near-daily 30m surface reflectance record including atmospheric corrections, spectral and BRDF adjustments, </a:t>
            </a:r>
            <a:r>
              <a:rPr lang="en-US" sz="1800" dirty="0" err="1"/>
              <a:t>regridding</a:t>
            </a:r>
            <a:endParaRPr lang="en-US" sz="1800" dirty="0"/>
          </a:p>
          <a:p>
            <a:r>
              <a:rPr lang="en-US" sz="1800" dirty="0"/>
              <a:t>Project initiated as collaboration among GSFC, UMD, NASA Ames</a:t>
            </a:r>
          </a:p>
        </p:txBody>
      </p:sp>
      <p:pic>
        <p:nvPicPr>
          <p:cNvPr id="1026" name="Picture 2" descr="Sentinel 2A and B - LDCM Europe&#10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807" y="3328032"/>
            <a:ext cx="3930593" cy="2969846"/>
          </a:xfrm>
          <a:prstGeom prst="rect">
            <a:avLst/>
          </a:prstGeom>
          <a:ln w="19050"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48" y="240772"/>
            <a:ext cx="8229600" cy="908313"/>
          </a:xfrm>
        </p:spPr>
        <p:txBody>
          <a:bodyPr/>
          <a:lstStyle/>
          <a:p>
            <a:pPr algn="l"/>
            <a:r>
              <a:rPr lang="en-US" sz="3200" dirty="0">
                <a:solidFill>
                  <a:srgbClr val="4F81BD"/>
                </a:solidFill>
              </a:rPr>
              <a:t>Harmonized Landsat Sentinel-2 (HLS) Project</a:t>
            </a:r>
          </a:p>
        </p:txBody>
      </p:sp>
      <p:pic>
        <p:nvPicPr>
          <p:cNvPr id="88" name="Picture 2" descr="Sentinel 2A, B, LDCM image sta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5748" y="3328032"/>
            <a:ext cx="4466250" cy="2969846"/>
          </a:xfrm>
          <a:prstGeom prst="rect">
            <a:avLst/>
          </a:prstGeom>
          <a:ln w="19050"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 descr="S2, Landsat image stack"/>
          <p:cNvSpPr/>
          <p:nvPr/>
        </p:nvSpPr>
        <p:spPr>
          <a:xfrm>
            <a:off x="4533900" y="3351379"/>
            <a:ext cx="4348097" cy="29464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 descr="Sentinel 2A, B - LDCM "/>
          <p:cNvGrpSpPr/>
          <p:nvPr/>
        </p:nvGrpSpPr>
        <p:grpSpPr>
          <a:xfrm>
            <a:off x="4864330" y="3667263"/>
            <a:ext cx="3865378" cy="2225666"/>
            <a:chOff x="1373187" y="4066823"/>
            <a:chExt cx="6740525" cy="2517362"/>
          </a:xfrm>
        </p:grpSpPr>
        <p:grpSp>
          <p:nvGrpSpPr>
            <p:cNvPr id="31" name="Group 30"/>
            <p:cNvGrpSpPr/>
            <p:nvPr/>
          </p:nvGrpSpPr>
          <p:grpSpPr>
            <a:xfrm>
              <a:off x="1373187" y="4066823"/>
              <a:ext cx="6740525" cy="1181100"/>
              <a:chOff x="1143000" y="4229100"/>
              <a:chExt cx="6740525" cy="1181100"/>
            </a:xfrm>
          </p:grpSpPr>
          <p:grpSp>
            <p:nvGrpSpPr>
              <p:cNvPr id="68" name="Group 67"/>
              <p:cNvGrpSpPr/>
              <p:nvPr/>
            </p:nvGrpSpPr>
            <p:grpSpPr>
              <a:xfrm>
                <a:off x="1530350" y="4229100"/>
                <a:ext cx="5778500" cy="1181100"/>
                <a:chOff x="1790700" y="2705100"/>
                <a:chExt cx="5778500" cy="1181100"/>
              </a:xfrm>
            </p:grpSpPr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7907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72" name="Picture 71"/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20828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3749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74" name="Picture 7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6670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9591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32512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77" name="Picture 7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5433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78" name="Picture 77"/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38354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79" name="Picture 78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1275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80" name="Picture 79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4196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81" name="Picture 80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7117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82" name="Picture 8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0038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83" name="Picture 82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2959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84" name="Picture 83"/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55880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85" name="Picture 84"/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58801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86" name="Picture 85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1722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87" name="Picture 8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4643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</p:grpSp>
          <p:cxnSp>
            <p:nvCxnSpPr>
              <p:cNvPr id="69" name="Straight Arrow Connector 68"/>
              <p:cNvCxnSpPr/>
              <p:nvPr/>
            </p:nvCxnSpPr>
            <p:spPr>
              <a:xfrm flipV="1">
                <a:off x="6734175" y="4851400"/>
                <a:ext cx="1149350" cy="254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/>
              <p:cNvCxnSpPr/>
              <p:nvPr/>
            </p:nvCxnSpPr>
            <p:spPr>
              <a:xfrm flipV="1">
                <a:off x="1143000" y="4889500"/>
                <a:ext cx="679450" cy="12700"/>
              </a:xfrm>
              <a:prstGeom prst="straightConnector1">
                <a:avLst/>
              </a:prstGeom>
              <a:ln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Straight Connector 31"/>
            <p:cNvCxnSpPr/>
            <p:nvPr/>
          </p:nvCxnSpPr>
          <p:spPr>
            <a:xfrm>
              <a:off x="1663700" y="5616224"/>
              <a:ext cx="0" cy="95567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910342" y="6403625"/>
              <a:ext cx="0" cy="168274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578656" y="6415911"/>
              <a:ext cx="0" cy="168274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5659437" y="6162324"/>
              <a:ext cx="0" cy="40957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4785924" y="5908737"/>
              <a:ext cx="0" cy="66316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5075237" y="5915410"/>
              <a:ext cx="0" cy="66316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5408316" y="5913202"/>
              <a:ext cx="0" cy="66316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4505430" y="5820589"/>
              <a:ext cx="0" cy="75131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3868667" y="5732441"/>
              <a:ext cx="0" cy="839458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3367132" y="5996182"/>
              <a:ext cx="0" cy="57571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3095669" y="6196191"/>
              <a:ext cx="0" cy="375708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782932" y="6236180"/>
              <a:ext cx="0" cy="34800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2110466" y="6389268"/>
              <a:ext cx="0" cy="183319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2494039" y="6389268"/>
              <a:ext cx="0" cy="183319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614737" y="5821542"/>
              <a:ext cx="0" cy="750357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198937" y="5828623"/>
              <a:ext cx="0" cy="750357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5993031" y="6285091"/>
              <a:ext cx="0" cy="286808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6243637" y="6398149"/>
              <a:ext cx="0" cy="155988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663700" y="6571899"/>
              <a:ext cx="574675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/>
            <p:cNvSpPr/>
            <p:nvPr/>
          </p:nvSpPr>
          <p:spPr>
            <a:xfrm>
              <a:off x="2065337" y="6335892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446337" y="6316842"/>
              <a:ext cx="88900" cy="889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738437" y="6196191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051174" y="6162324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322637" y="5923141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570287" y="5736874"/>
              <a:ext cx="88900" cy="88900"/>
            </a:xfrm>
            <a:prstGeom prst="rect">
              <a:avLst/>
            </a:prstGeom>
            <a:solidFill>
              <a:srgbClr val="77933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815291" y="5692424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154487" y="5747457"/>
              <a:ext cx="88900" cy="88900"/>
            </a:xfrm>
            <a:prstGeom prst="rect">
              <a:avLst/>
            </a:prstGeom>
            <a:solidFill>
              <a:srgbClr val="77933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462991" y="5747457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741861" y="5855407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030787" y="5878691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367337" y="5853291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5612341" y="6094591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5951537" y="6246991"/>
              <a:ext cx="88900" cy="88900"/>
            </a:xfrm>
            <a:prstGeom prst="rect">
              <a:avLst/>
            </a:prstGeom>
            <a:solidFill>
              <a:srgbClr val="77933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6199187" y="6314725"/>
              <a:ext cx="88900" cy="88900"/>
            </a:xfrm>
            <a:prstGeom prst="rect">
              <a:avLst/>
            </a:prstGeom>
            <a:solidFill>
              <a:srgbClr val="77933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6535737" y="6352824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6865937" y="6316842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019763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426" y="122637"/>
            <a:ext cx="8229600" cy="908313"/>
          </a:xfrm>
        </p:spPr>
        <p:txBody>
          <a:bodyPr/>
          <a:lstStyle/>
          <a:p>
            <a:pPr algn="l"/>
            <a:r>
              <a:rPr lang="en-US" sz="3200" dirty="0">
                <a:solidFill>
                  <a:srgbClr val="0070C0"/>
                </a:solidFill>
              </a:rPr>
              <a:t>Inter-Sensor Harmonization </a:t>
            </a:r>
            <a:r>
              <a:rPr lang="en-US" sz="3200" i="1" dirty="0">
                <a:solidFill>
                  <a:srgbClr val="0070C0"/>
                </a:solidFill>
              </a:rPr>
              <a:t>Within</a:t>
            </a:r>
            <a:r>
              <a:rPr lang="en-US" sz="3200" dirty="0">
                <a:solidFill>
                  <a:srgbClr val="0070C0"/>
                </a:solidFill>
              </a:rPr>
              <a:t> Landsat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The post-1982 archive uses two approaches to atmospheric correction </a:t>
            </a:r>
          </a:p>
          <a:p>
            <a:pPr lvl="1"/>
            <a:r>
              <a:rPr lang="en-US" dirty="0"/>
              <a:t>LEDAPS for L4-7 TM &amp; ETM+</a:t>
            </a:r>
          </a:p>
          <a:p>
            <a:pPr lvl="1"/>
            <a:r>
              <a:rPr lang="en-US" dirty="0" err="1"/>
              <a:t>LaSRC</a:t>
            </a:r>
            <a:r>
              <a:rPr lang="en-US" dirty="0"/>
              <a:t> for L8 OLI</a:t>
            </a:r>
          </a:p>
          <a:p>
            <a:r>
              <a:rPr lang="en-US" dirty="0"/>
              <a:t>The consistency of these records has not been established</a:t>
            </a:r>
          </a:p>
          <a:p>
            <a:pPr lvl="1"/>
            <a:r>
              <a:rPr lang="en-US" dirty="0"/>
              <a:t>Some studies (e.g. Holden and Woodcock, 2016) suggest systematic differences in visible band reflectance</a:t>
            </a:r>
          </a:p>
          <a:p>
            <a:r>
              <a:rPr lang="en-US" dirty="0" err="1"/>
              <a:t>LaSRC</a:t>
            </a:r>
            <a:r>
              <a:rPr lang="en-US" dirty="0"/>
              <a:t> could be applied consistently back to 1982 but the effect of large-scale land cover change on the key “blue/red” ratio has not been evaluated</a:t>
            </a:r>
          </a:p>
          <a:p>
            <a:r>
              <a:rPr lang="en-US" dirty="0"/>
              <a:t>What about MSS?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375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HLS is generating “harmonized” products of Landsat-8 and Sentinel-2 surface reflectance</a:t>
            </a:r>
          </a:p>
          <a:p>
            <a:pPr lvl="1"/>
            <a:r>
              <a:rPr lang="en-US" dirty="0"/>
              <a:t>Initial results look promising</a:t>
            </a:r>
          </a:p>
          <a:p>
            <a:pPr lvl="1"/>
            <a:r>
              <a:rPr lang="en-US" dirty="0"/>
              <a:t>We believe the largest error sources are the atmospheric correction &amp; BRDF adjustment</a:t>
            </a:r>
          </a:p>
          <a:p>
            <a:pPr lvl="1"/>
            <a:r>
              <a:rPr lang="en-US" dirty="0"/>
              <a:t>Focusing on more rigorous characterization of absolute error (SURFRAD) and precision (PICS) </a:t>
            </a:r>
          </a:p>
          <a:p>
            <a:pPr lvl="1"/>
            <a:endParaRPr lang="en-US" dirty="0"/>
          </a:p>
          <a:p>
            <a:r>
              <a:rPr lang="en-US" dirty="0"/>
              <a:t>Radiometric calibration differences could (&amp; should) be incorporated in HLS-like processing chains</a:t>
            </a:r>
          </a:p>
          <a:p>
            <a:endParaRPr lang="en-US" dirty="0"/>
          </a:p>
          <a:p>
            <a:r>
              <a:rPr lang="en-US" dirty="0"/>
              <a:t>In general, the community will be looking for clear, concise estimates of uncertainty (bias, precision) associated with Level 2 products and 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31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64435" y="255158"/>
            <a:ext cx="6831495" cy="908313"/>
          </a:xfrm>
        </p:spPr>
        <p:txBody>
          <a:bodyPr/>
          <a:lstStyle/>
          <a:p>
            <a:pPr algn="l"/>
            <a:r>
              <a:rPr lang="en-US" sz="3600">
                <a:solidFill>
                  <a:srgbClr val="0070C0"/>
                </a:solidFill>
              </a:rPr>
              <a:t>Conclusions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7308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 descr="image of Delaware/ NewJerse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 descr="Thank you "/>
          <p:cNvSpPr/>
          <p:nvPr/>
        </p:nvSpPr>
        <p:spPr>
          <a:xfrm>
            <a:off x="2556933" y="5113867"/>
            <a:ext cx="4284134" cy="124248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89866" y="5367869"/>
            <a:ext cx="2309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7825" y="6356350"/>
            <a:ext cx="2444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Delaware / New Jersey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457C56-05B0-4996-A1B6-401143395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08313"/>
            <a:ext cx="8229600" cy="908313"/>
          </a:xfrm>
        </p:spPr>
        <p:txBody>
          <a:bodyPr anchor="b"/>
          <a:lstStyle/>
          <a:p>
            <a:r>
              <a:rPr lang="en-US" dirty="0"/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9371068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33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670300" y="3276600"/>
            <a:ext cx="13957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Backup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9CFCF7-5E6B-480D-B124-C2BBE428C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08313"/>
            <a:ext cx="8229600" cy="908313"/>
          </a:xfrm>
        </p:spPr>
        <p:txBody>
          <a:bodyPr anchor="b"/>
          <a:lstStyle/>
          <a:p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4334641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 descr="red/blue ratio derived from MODIS (Vermote, et al., 2016, RSE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133" y="3990912"/>
            <a:ext cx="5926667" cy="286708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98450" y="160865"/>
            <a:ext cx="7886700" cy="688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err="1">
                <a:solidFill>
                  <a:srgbClr val="2E75B6"/>
                </a:solidFill>
              </a:rPr>
              <a:t>LaSRC</a:t>
            </a:r>
            <a:r>
              <a:rPr lang="en-US" sz="3600" dirty="0">
                <a:solidFill>
                  <a:srgbClr val="2E75B6"/>
                </a:solidFill>
              </a:rPr>
              <a:t> Atmospheric Correction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0267" y="1236132"/>
            <a:ext cx="787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Similar to MODIS Collection 6 approach &amp; previous LEDAPS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Uses 6S </a:t>
            </a:r>
            <a:r>
              <a:rPr lang="en-US" sz="2400" dirty="0" err="1"/>
              <a:t>radiative</a:t>
            </a:r>
            <a:r>
              <a:rPr lang="en-US" sz="2400" dirty="0"/>
              <a:t> transfer model to correct for scattering (Rayleigh, Mie) and gaseous absorption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/>
              <a:t>MODIS water vapor 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/>
              <a:t>NCEP GDAS ozone and surface pressure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/>
              <a:t>Aerosol optical thickness derived via fixed red/blue ratio observed in MODIS SR for every land location 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98451" y="4460410"/>
            <a:ext cx="2317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Red/Blue ratio derived from MODIS (</a:t>
            </a:r>
            <a:r>
              <a:rPr lang="en-US" i="1" dirty="0" err="1"/>
              <a:t>Vermote</a:t>
            </a:r>
            <a:r>
              <a:rPr lang="en-US" i="1" dirty="0"/>
              <a:t> et al., 2016, RSE)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C0735A-872E-40A5-9B87-3E02B0170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08313"/>
            <a:ext cx="8229600" cy="908313"/>
          </a:xfrm>
        </p:spPr>
        <p:txBody>
          <a:bodyPr anchor="b"/>
          <a:lstStyle/>
          <a:p>
            <a:r>
              <a:rPr lang="en-US" dirty="0" err="1"/>
              <a:t>LaSRC</a:t>
            </a:r>
            <a:r>
              <a:rPr lang="en-US" dirty="0"/>
              <a:t> Atmospheric Correction </a:t>
            </a:r>
          </a:p>
        </p:txBody>
      </p:sp>
    </p:spTree>
    <p:extLst>
      <p:ext uri="{BB962C8B-B14F-4D97-AF65-F5344CB8AC3E}">
        <p14:creationId xmlns:p14="http://schemas.microsoft.com/office/powerpoint/2010/main" val="19007329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657801" y="2318201"/>
            <a:ext cx="0" cy="475799"/>
          </a:xfrm>
          <a:prstGeom prst="line">
            <a:avLst/>
          </a:prstGeom>
          <a:ln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15" idx="3"/>
            <a:endCxn id="17" idx="3"/>
          </p:cNvCxnSpPr>
          <p:nvPr/>
        </p:nvCxnSpPr>
        <p:spPr>
          <a:xfrm flipV="1">
            <a:off x="1034599" y="2597601"/>
            <a:ext cx="1422400" cy="38100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 descr="HLS Temporal smoothness outliers filtering example 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1" y="4140200"/>
            <a:ext cx="7988299" cy="2448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Per-pixel metric calcluated from median of all triplets of temporal smoothness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200" y="2279650"/>
            <a:ext cx="4838700" cy="12319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74700" y="2032000"/>
            <a:ext cx="0" cy="154940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74700" y="3581400"/>
            <a:ext cx="19558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" y="2870200"/>
            <a:ext cx="127000" cy="127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87500" y="2197100"/>
            <a:ext cx="127000" cy="127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38400" y="2489200"/>
            <a:ext cx="127000" cy="127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454002" y="3606800"/>
            <a:ext cx="52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day</a:t>
            </a:r>
          </a:p>
        </p:txBody>
      </p:sp>
      <p:sp>
        <p:nvSpPr>
          <p:cNvPr id="27" name="TextBox 26"/>
          <p:cNvSpPr txBox="1"/>
          <p:nvPr/>
        </p:nvSpPr>
        <p:spPr>
          <a:xfrm rot="16200000">
            <a:off x="254809" y="2609333"/>
            <a:ext cx="67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 (y)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124200" y="2781235"/>
            <a:ext cx="71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Noise</a:t>
            </a:r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397537" y="186270"/>
            <a:ext cx="7886700" cy="705556"/>
          </a:xfrm>
        </p:spPr>
        <p:txBody>
          <a:bodyPr/>
          <a:lstStyle/>
          <a:p>
            <a:pPr algn="l"/>
            <a:r>
              <a:rPr lang="en-US" sz="3600" dirty="0">
                <a:solidFill>
                  <a:srgbClr val="2E75B6"/>
                </a:solidFill>
              </a:rPr>
              <a:t>HLS QC:  Temporal Smoothness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7537" y="1148834"/>
            <a:ext cx="84615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Approach based on variance among cloud-free VI triplets (</a:t>
            </a:r>
            <a:r>
              <a:rPr lang="en-US" sz="2000" dirty="0" err="1"/>
              <a:t>Vermote</a:t>
            </a:r>
            <a:r>
              <a:rPr lang="en-US" sz="2000" dirty="0"/>
              <a:t> et al., 2009)  </a:t>
            </a:r>
          </a:p>
          <a:p>
            <a:r>
              <a:rPr lang="en-US" sz="2000" dirty="0"/>
              <a:t>Per-pixel metric calculated from median of all triplets (N&gt;6) in time series</a:t>
            </a:r>
          </a:p>
        </p:txBody>
      </p:sp>
    </p:spTree>
    <p:extLst>
      <p:ext uri="{BB962C8B-B14F-4D97-AF65-F5344CB8AC3E}">
        <p14:creationId xmlns:p14="http://schemas.microsoft.com/office/powerpoint/2010/main" val="39235682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36</a:t>
            </a:fld>
            <a:endParaRPr lang="en-US"/>
          </a:p>
        </p:txBody>
      </p:sp>
      <p:graphicFrame>
        <p:nvGraphicFramePr>
          <p:cNvPr id="5" name="Object 4" descr="Roy et al. (2016) BRDF correction. graph showing sun zenith angle and central latitude of all scenes in the Landsat 8 archive 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312847"/>
              </p:ext>
            </p:extLst>
          </p:nvPr>
        </p:nvGraphicFramePr>
        <p:xfrm>
          <a:off x="1600200" y="3289300"/>
          <a:ext cx="5943600" cy="356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" name="Document" r:id="rId3" imgW="5943600" imgH="3568700" progId="Word.Document.12">
                  <p:embed/>
                </p:oleObj>
              </mc:Choice>
              <mc:Fallback>
                <p:oleObj name="Document" r:id="rId3" imgW="5943600" imgH="3568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00200" y="3289300"/>
                        <a:ext cx="5943600" cy="3568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7537" y="186270"/>
            <a:ext cx="7886700" cy="705556"/>
          </a:xfrm>
        </p:spPr>
        <p:txBody>
          <a:bodyPr/>
          <a:lstStyle/>
          <a:p>
            <a:pPr algn="l"/>
            <a:r>
              <a:rPr lang="en-US" sz="3600" dirty="0">
                <a:solidFill>
                  <a:srgbClr val="2E75B6"/>
                </a:solidFill>
              </a:rPr>
              <a:t>BRDF Correction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9533" y="1151468"/>
            <a:ext cx="86444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Uses “fixed” coefficients of Roy et al (2016)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/>
              <a:t>Over narrow view angles, little improvement with using local or </a:t>
            </a:r>
            <a:r>
              <a:rPr lang="en-US" sz="2000" dirty="0" err="1"/>
              <a:t>landcover</a:t>
            </a:r>
            <a:r>
              <a:rPr lang="en-US" sz="2000" dirty="0"/>
              <a:t>-dependent kernel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Corrects to a fixed view (nadir) and solar (latitude-dependent) solar elevation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/>
              <a:t>Similar to MODIS NBAR but variable solar elevation</a:t>
            </a:r>
          </a:p>
        </p:txBody>
      </p:sp>
    </p:spTree>
    <p:extLst>
      <p:ext uri="{BB962C8B-B14F-4D97-AF65-F5344CB8AC3E}">
        <p14:creationId xmlns:p14="http://schemas.microsoft.com/office/powerpoint/2010/main" val="21559440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70C0"/>
                </a:solidFill>
              </a:rPr>
              <a:t>Effect of Mixed Resolution </a:t>
            </a:r>
            <a:r>
              <a:rPr lang="en-US" sz="3600">
                <a:solidFill>
                  <a:srgbClr val="0070C0"/>
                </a:solidFill>
              </a:rPr>
              <a:t>on Change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37</a:t>
            </a:fld>
            <a:endParaRPr lang="en-US"/>
          </a:p>
        </p:txBody>
      </p:sp>
      <p:grpSp>
        <p:nvGrpSpPr>
          <p:cNvPr id="5" name="Group 4" descr="graphics showing the effects of mixed resolution on change. "/>
          <p:cNvGrpSpPr/>
          <p:nvPr/>
        </p:nvGrpSpPr>
        <p:grpSpPr>
          <a:xfrm>
            <a:off x="1134935" y="1668968"/>
            <a:ext cx="6047743" cy="3857189"/>
            <a:chOff x="1121683" y="1748481"/>
            <a:chExt cx="3933878" cy="2608651"/>
          </a:xfrm>
        </p:grpSpPr>
        <p:grpSp>
          <p:nvGrpSpPr>
            <p:cNvPr id="6" name="Group 5"/>
            <p:cNvGrpSpPr/>
            <p:nvPr/>
          </p:nvGrpSpPr>
          <p:grpSpPr>
            <a:xfrm>
              <a:off x="1485900" y="2087035"/>
              <a:ext cx="952501" cy="939802"/>
              <a:chOff x="1485900" y="2087035"/>
              <a:chExt cx="952501" cy="939802"/>
            </a:xfrm>
          </p:grpSpPr>
          <p:grpSp>
            <p:nvGrpSpPr>
              <p:cNvPr id="50" name="Group 49"/>
              <p:cNvGrpSpPr/>
              <p:nvPr/>
            </p:nvGrpSpPr>
            <p:grpSpPr>
              <a:xfrm>
                <a:off x="1485900" y="2087035"/>
                <a:ext cx="952501" cy="935571"/>
                <a:chOff x="533399" y="1777999"/>
                <a:chExt cx="952501" cy="935571"/>
              </a:xfrm>
            </p:grpSpPr>
            <p:sp>
              <p:nvSpPr>
                <p:cNvPr id="61" name="Rectangle 60"/>
                <p:cNvSpPr/>
                <p:nvPr/>
              </p:nvSpPr>
              <p:spPr>
                <a:xfrm>
                  <a:off x="533399" y="1777999"/>
                  <a:ext cx="317499" cy="31749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>
                  <a:off x="844548" y="1777999"/>
                  <a:ext cx="317499" cy="317499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/>
                <p:cNvSpPr/>
                <p:nvPr/>
              </p:nvSpPr>
              <p:spPr>
                <a:xfrm>
                  <a:off x="1155697" y="1777999"/>
                  <a:ext cx="317499" cy="31749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/>
                <p:cNvSpPr/>
                <p:nvPr/>
              </p:nvSpPr>
              <p:spPr>
                <a:xfrm>
                  <a:off x="539751" y="2087035"/>
                  <a:ext cx="317499" cy="317499"/>
                </a:xfrm>
                <a:prstGeom prst="rect">
                  <a:avLst/>
                </a:prstGeom>
                <a:solidFill>
                  <a:srgbClr val="595959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850900" y="2087035"/>
                  <a:ext cx="317499" cy="317499"/>
                </a:xfrm>
                <a:prstGeom prst="rect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>
                  <a:off x="1162049" y="2087035"/>
                  <a:ext cx="317499" cy="31749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/>
                <p:cNvSpPr/>
                <p:nvPr/>
              </p:nvSpPr>
              <p:spPr>
                <a:xfrm>
                  <a:off x="546103" y="2396071"/>
                  <a:ext cx="317499" cy="31749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/>
                <p:cNvSpPr/>
                <p:nvPr/>
              </p:nvSpPr>
              <p:spPr>
                <a:xfrm>
                  <a:off x="857252" y="2396071"/>
                  <a:ext cx="317499" cy="31749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1168401" y="2396071"/>
                  <a:ext cx="317499" cy="317499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1" name="Group 50"/>
              <p:cNvGrpSpPr/>
              <p:nvPr/>
            </p:nvGrpSpPr>
            <p:grpSpPr>
              <a:xfrm rot="5400000">
                <a:off x="1490133" y="2087036"/>
                <a:ext cx="939801" cy="939801"/>
                <a:chOff x="533400" y="1778000"/>
                <a:chExt cx="1049867" cy="939801"/>
              </a:xfrm>
            </p:grpSpPr>
            <p:cxnSp>
              <p:nvCxnSpPr>
                <p:cNvPr id="57" name="Straight Connector 56"/>
                <p:cNvCxnSpPr/>
                <p:nvPr/>
              </p:nvCxnSpPr>
              <p:spPr>
                <a:xfrm>
                  <a:off x="533400" y="1778000"/>
                  <a:ext cx="1049867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>
                  <a:off x="533400" y="2091267"/>
                  <a:ext cx="1049867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>
                  <a:off x="533400" y="2404534"/>
                  <a:ext cx="1049867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533400" y="2717801"/>
                  <a:ext cx="1049867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/>
            </p:nvGrpSpPr>
            <p:grpSpPr>
              <a:xfrm>
                <a:off x="1485901" y="2087036"/>
                <a:ext cx="944035" cy="939801"/>
                <a:chOff x="533400" y="1778000"/>
                <a:chExt cx="1049867" cy="939801"/>
              </a:xfrm>
            </p:grpSpPr>
            <p:cxnSp>
              <p:nvCxnSpPr>
                <p:cNvPr id="53" name="Straight Connector 52"/>
                <p:cNvCxnSpPr/>
                <p:nvPr/>
              </p:nvCxnSpPr>
              <p:spPr>
                <a:xfrm>
                  <a:off x="533400" y="1778000"/>
                  <a:ext cx="1049867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>
                  <a:off x="533400" y="2091267"/>
                  <a:ext cx="1049867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>
                  <a:off x="533400" y="2404534"/>
                  <a:ext cx="1049867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>
                  <a:off x="533400" y="2717801"/>
                  <a:ext cx="1049867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" name="Group 6"/>
            <p:cNvGrpSpPr/>
            <p:nvPr/>
          </p:nvGrpSpPr>
          <p:grpSpPr>
            <a:xfrm>
              <a:off x="4008966" y="2078570"/>
              <a:ext cx="952501" cy="939802"/>
              <a:chOff x="1485900" y="2087035"/>
              <a:chExt cx="952501" cy="939802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1485900" y="2087035"/>
                <a:ext cx="952501" cy="935571"/>
                <a:chOff x="533399" y="1777999"/>
                <a:chExt cx="952501" cy="935571"/>
              </a:xfrm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533399" y="1777999"/>
                  <a:ext cx="317499" cy="31749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844548" y="1777999"/>
                  <a:ext cx="317499" cy="317499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1155697" y="1777999"/>
                  <a:ext cx="317499" cy="31749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539751" y="2087035"/>
                  <a:ext cx="317499" cy="317499"/>
                </a:xfrm>
                <a:prstGeom prst="rect">
                  <a:avLst/>
                </a:prstGeom>
                <a:solidFill>
                  <a:srgbClr val="595959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850900" y="2087035"/>
                  <a:ext cx="317499" cy="317499"/>
                </a:xfrm>
                <a:prstGeom prst="rect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1162049" y="2087035"/>
                  <a:ext cx="317499" cy="31749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546103" y="2396071"/>
                  <a:ext cx="317499" cy="31749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857252" y="2396071"/>
                  <a:ext cx="317499" cy="31749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1168401" y="2396071"/>
                  <a:ext cx="317499" cy="317499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" name="Group 30"/>
              <p:cNvGrpSpPr/>
              <p:nvPr/>
            </p:nvGrpSpPr>
            <p:grpSpPr>
              <a:xfrm rot="5400000">
                <a:off x="1490133" y="2087036"/>
                <a:ext cx="939801" cy="939801"/>
                <a:chOff x="533400" y="1778000"/>
                <a:chExt cx="1049867" cy="939801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>
                  <a:off x="533400" y="1778000"/>
                  <a:ext cx="1049867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533400" y="2091267"/>
                  <a:ext cx="1049867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533400" y="2404534"/>
                  <a:ext cx="1049867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533400" y="2717801"/>
                  <a:ext cx="1049867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" name="Group 31"/>
              <p:cNvGrpSpPr/>
              <p:nvPr/>
            </p:nvGrpSpPr>
            <p:grpSpPr>
              <a:xfrm>
                <a:off x="1485901" y="2087036"/>
                <a:ext cx="944035" cy="939801"/>
                <a:chOff x="533400" y="1778000"/>
                <a:chExt cx="1049867" cy="939801"/>
              </a:xfrm>
            </p:grpSpPr>
            <p:cxnSp>
              <p:nvCxnSpPr>
                <p:cNvPr id="33" name="Straight Connector 32"/>
                <p:cNvCxnSpPr/>
                <p:nvPr/>
              </p:nvCxnSpPr>
              <p:spPr>
                <a:xfrm>
                  <a:off x="533400" y="1778000"/>
                  <a:ext cx="1049867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533400" y="2091267"/>
                  <a:ext cx="1049867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533400" y="2404534"/>
                  <a:ext cx="1049867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533400" y="2717801"/>
                  <a:ext cx="1049867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" name="Rectangle 7"/>
            <p:cNvSpPr/>
            <p:nvPr/>
          </p:nvSpPr>
          <p:spPr>
            <a:xfrm>
              <a:off x="2730499" y="2074339"/>
              <a:ext cx="939802" cy="93980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498604" y="3276600"/>
              <a:ext cx="0" cy="694267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498604" y="3970867"/>
              <a:ext cx="3450159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824387" y="2415408"/>
              <a:ext cx="2626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20339" y="2087036"/>
              <a:ext cx="2626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2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142829" y="3598334"/>
              <a:ext cx="88054" cy="8805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879600" y="3335867"/>
              <a:ext cx="76200" cy="76200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4436534" y="3335867"/>
              <a:ext cx="76200" cy="76200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3146217" y="3522134"/>
              <a:ext cx="76200" cy="76200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/>
            <p:nvPr/>
          </p:nvCxnSpPr>
          <p:spPr>
            <a:xfrm flipV="1">
              <a:off x="1879600" y="3642361"/>
              <a:ext cx="1263229" cy="169333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230883" y="3642361"/>
              <a:ext cx="1256453" cy="18796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955800" y="3373967"/>
              <a:ext cx="1231056" cy="207433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3230883" y="3373967"/>
              <a:ext cx="1205651" cy="18195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2818415" y="3987800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Time -&gt;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711314" y="3352857"/>
              <a:ext cx="1159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Reflectance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460237" y="1748481"/>
              <a:ext cx="10856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Sensor “A”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677744" y="1748481"/>
              <a:ext cx="10856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Sensor “B”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969907" y="1748481"/>
              <a:ext cx="10856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Sensor “A”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543458" y="3618468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524588" y="3147647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879600" y="3767667"/>
              <a:ext cx="88054" cy="8805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436534" y="3776134"/>
              <a:ext cx="88054" cy="8805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430722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 descr="cropscape image of schuyler, nebrasak 2016"/>
          <p:cNvPicPr>
            <a:picLocks noChangeAspect="1"/>
          </p:cNvPicPr>
          <p:nvPr/>
        </p:nvPicPr>
        <p:blipFill rotWithShape="1">
          <a:blip r:embed="rId2"/>
          <a:srcRect t="2963"/>
          <a:stretch/>
        </p:blipFill>
        <p:spPr>
          <a:xfrm>
            <a:off x="101600" y="114300"/>
            <a:ext cx="6921266" cy="665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75266" y="140732"/>
            <a:ext cx="18290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Schuyler, </a:t>
            </a:r>
          </a:p>
          <a:p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Nebraska</a:t>
            </a:r>
          </a:p>
          <a:p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USDA 2016 </a:t>
            </a:r>
            <a:r>
              <a:rPr lang="en-US" sz="24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Cropscape</a:t>
            </a:r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Rectangl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75266" y="6273800"/>
            <a:ext cx="1453466" cy="82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45400" y="5904468"/>
            <a:ext cx="59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9CDE5"/>
                </a:solidFill>
              </a:rPr>
              <a:t>5km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22A716-26BD-4B17-A01B-1C722E030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08313"/>
            <a:ext cx="8229600" cy="908313"/>
          </a:xfrm>
        </p:spPr>
        <p:txBody>
          <a:bodyPr anchor="b"/>
          <a:lstStyle/>
          <a:p>
            <a:r>
              <a:rPr lang="en-US" dirty="0"/>
              <a:t>USDA 2016 </a:t>
            </a:r>
            <a:r>
              <a:rPr lang="en-US" dirty="0" err="1"/>
              <a:t>Cropscape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63048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 descr="HLS 2016 NDVI of Schuyler, Nebraska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 descr="HLS 2016 NDVI of Schuyler, Nebrask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0"/>
            <a:ext cx="6858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75266" y="140732"/>
            <a:ext cx="18290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Schuyler, </a:t>
            </a:r>
          </a:p>
          <a:p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Nebraska</a:t>
            </a:r>
          </a:p>
          <a:p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HLS 2016 NDVI</a:t>
            </a:r>
          </a:p>
          <a:p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Filtered, interpolated to daily time step</a:t>
            </a:r>
          </a:p>
        </p:txBody>
      </p:sp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290056" y="4414134"/>
            <a:ext cx="228429" cy="23073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7518485" y="6405086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0.0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18485" y="4287134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1.0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A1CDAE-2AE5-4F09-8319-5CEFFF07F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08313"/>
            <a:ext cx="8229600" cy="908313"/>
          </a:xfrm>
        </p:spPr>
        <p:txBody>
          <a:bodyPr anchor="b"/>
          <a:lstStyle/>
          <a:p>
            <a:r>
              <a:rPr lang="en-US" dirty="0"/>
              <a:t>HLS 2016 NDVI</a:t>
            </a:r>
          </a:p>
        </p:txBody>
      </p:sp>
    </p:spTree>
    <p:extLst>
      <p:ext uri="{BB962C8B-B14F-4D97-AF65-F5344CB8AC3E}">
        <p14:creationId xmlns:p14="http://schemas.microsoft.com/office/powerpoint/2010/main" val="4042002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0200" y="239890"/>
            <a:ext cx="58479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2E75B6"/>
                </a:solidFill>
                <a:latin typeface="+mj-lt"/>
              </a:rPr>
              <a:t>What Does “Harmonizing” Mean?</a:t>
            </a:r>
          </a:p>
        </p:txBody>
      </p:sp>
      <p:grpSp>
        <p:nvGrpSpPr>
          <p:cNvPr id="6" name="Group 5" descr="S2 Landsat image stack "/>
          <p:cNvGrpSpPr/>
          <p:nvPr/>
        </p:nvGrpSpPr>
        <p:grpSpPr>
          <a:xfrm>
            <a:off x="1189743" y="1272824"/>
            <a:ext cx="6740525" cy="1181100"/>
            <a:chOff x="1143000" y="4229100"/>
            <a:chExt cx="6740525" cy="1181100"/>
          </a:xfrm>
        </p:grpSpPr>
        <p:grpSp>
          <p:nvGrpSpPr>
            <p:cNvPr id="7" name="Group 6"/>
            <p:cNvGrpSpPr/>
            <p:nvPr/>
          </p:nvGrpSpPr>
          <p:grpSpPr>
            <a:xfrm>
              <a:off x="1530350" y="4229100"/>
              <a:ext cx="5778500" cy="1181100"/>
              <a:chOff x="1790700" y="2705100"/>
              <a:chExt cx="5778500" cy="1181100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790700" y="2705100"/>
                <a:ext cx="1104900" cy="11811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OffAxis2Right"/>
                <a:lightRig rig="threePt" dir="t"/>
              </a:scene3d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2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2082800" y="2705100"/>
                <a:ext cx="1104900" cy="11811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OffAxis2Right"/>
                <a:lightRig rig="threePt" dir="t"/>
              </a:scene3d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374900" y="2705100"/>
                <a:ext cx="1104900" cy="11811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OffAxis2Right"/>
                <a:lightRig rig="threePt" dir="t"/>
              </a:scene3d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667000" y="2705100"/>
                <a:ext cx="1104900" cy="11811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OffAxis2Right"/>
                <a:lightRig rig="threePt" dir="t"/>
              </a:scene3d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959100" y="2705100"/>
                <a:ext cx="1104900" cy="11811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OffAxis2Right"/>
                <a:lightRig rig="threePt" dir="t"/>
              </a:scene3d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2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3251200" y="2705100"/>
                <a:ext cx="1104900" cy="11811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OffAxis2Right"/>
                <a:lightRig rig="threePt" dir="t"/>
              </a:scene3d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543300" y="2705100"/>
                <a:ext cx="1104900" cy="11811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OffAxis2Right"/>
                <a:lightRig rig="threePt" dir="t"/>
              </a:scene3d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2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3835400" y="2705100"/>
                <a:ext cx="1104900" cy="11811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OffAxis2Right"/>
                <a:lightRig rig="threePt" dir="t"/>
              </a:scene3d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127500" y="2705100"/>
                <a:ext cx="1104900" cy="11811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OffAxis2Right"/>
                <a:lightRig rig="threePt" dir="t"/>
              </a:scene3d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419600" y="2705100"/>
                <a:ext cx="1104900" cy="11811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OffAxis2Right"/>
                <a:lightRig rig="threePt" dir="t"/>
              </a:scene3d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711700" y="2705100"/>
                <a:ext cx="1104900" cy="11811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OffAxis2Right"/>
                <a:lightRig rig="threePt" dir="t"/>
              </a:scene3d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003800" y="2705100"/>
                <a:ext cx="1104900" cy="11811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OffAxis2Right"/>
                <a:lightRig rig="threePt" dir="t"/>
              </a:scene3d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295900" y="2705100"/>
                <a:ext cx="1104900" cy="11811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OffAxis2Right"/>
                <a:lightRig rig="threePt" dir="t"/>
              </a:scene3d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2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5588000" y="2705100"/>
                <a:ext cx="1104900" cy="11811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OffAxis2Right"/>
                <a:lightRig rig="threePt" dir="t"/>
              </a:scene3d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2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5880100" y="2705100"/>
                <a:ext cx="1104900" cy="11811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OffAxis2Right"/>
                <a:lightRig rig="threePt" dir="t"/>
              </a:scene3d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172200" y="2705100"/>
                <a:ext cx="1104900" cy="11811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OffAxis2Right"/>
                <a:lightRig rig="threePt" dir="t"/>
              </a:scene3d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64300" y="2705100"/>
                <a:ext cx="1104900" cy="11811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OffAxis2Right"/>
                <a:lightRig rig="threePt" dir="t"/>
              </a:scene3d>
            </p:spPr>
          </p:pic>
        </p:grpSp>
        <p:cxnSp>
          <p:nvCxnSpPr>
            <p:cNvPr id="8" name="Straight Arrow Connector 7"/>
            <p:cNvCxnSpPr/>
            <p:nvPr/>
          </p:nvCxnSpPr>
          <p:spPr>
            <a:xfrm flipV="1">
              <a:off x="6734175" y="4851400"/>
              <a:ext cx="1149350" cy="25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1143000" y="4889500"/>
              <a:ext cx="679450" cy="12700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705557" y="2765778"/>
            <a:ext cx="7560371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b="1" dirty="0"/>
              <a:t>Radiometry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Sensors are fundamentally similar in terms measurement &amp; resolution</a:t>
            </a:r>
          </a:p>
          <a:p>
            <a:pPr lvl="1"/>
            <a:r>
              <a:rPr lang="en-US" dirty="0"/>
              <a:t>(example:  Sentinel-2 &amp; Landsat-8)</a:t>
            </a:r>
          </a:p>
          <a:p>
            <a:pPr marL="1657350" lvl="3" indent="-285750">
              <a:buFontTx/>
              <a:buChar char="-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sz="2000" b="1" dirty="0"/>
              <a:t>Physical Variables (LAI, Land Cover, Biomass, </a:t>
            </a:r>
            <a:r>
              <a:rPr lang="en-US" sz="2000" b="1" dirty="0" err="1"/>
              <a:t>etc</a:t>
            </a:r>
            <a:r>
              <a:rPr lang="is-IS" sz="2000" b="1" dirty="0"/>
              <a:t>…)</a:t>
            </a:r>
          </a:p>
          <a:p>
            <a:pPr marL="742950" lvl="1" indent="-285750">
              <a:buFontTx/>
              <a:buChar char="-"/>
            </a:pPr>
            <a:r>
              <a:rPr lang="is-IS" dirty="0"/>
              <a:t>Sensors must be able to produce the same geophysical measurement </a:t>
            </a:r>
          </a:p>
          <a:p>
            <a:pPr lvl="1"/>
            <a:r>
              <a:rPr lang="is-IS" dirty="0"/>
              <a:t>(e.g.  LAI from lidar, LAI from Landsat)</a:t>
            </a:r>
          </a:p>
          <a:p>
            <a:pPr lvl="1"/>
            <a:endParaRPr lang="is-IS" dirty="0"/>
          </a:p>
          <a:p>
            <a:pPr marL="342900" indent="-342900">
              <a:buAutoNum type="arabicPeriod" startAt="3"/>
            </a:pPr>
            <a:r>
              <a:rPr lang="is-IS" sz="2000" b="1" dirty="0"/>
              <a:t>“Orthogonal” Measurements (non-harmonizing)</a:t>
            </a:r>
          </a:p>
          <a:p>
            <a:r>
              <a:rPr lang="is-IS" dirty="0"/>
              <a:t>        - Sensors with differing modalities, allowing unique information from each</a:t>
            </a:r>
          </a:p>
          <a:p>
            <a:r>
              <a:rPr lang="is-IS" dirty="0"/>
              <a:t>        (e.g. </a:t>
            </a:r>
            <a:r>
              <a:rPr lang="en-US" dirty="0"/>
              <a:t>B</a:t>
            </a:r>
            <a:r>
              <a:rPr lang="is-IS" dirty="0"/>
              <a:t>iomass from integrating SAR backscatter &amp; Sentinel-2 reflectance)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741A57-5A1E-4A46-A884-C400DD76E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08313"/>
            <a:ext cx="8229600" cy="908313"/>
          </a:xfrm>
        </p:spPr>
        <p:txBody>
          <a:bodyPr anchor="b"/>
          <a:lstStyle/>
          <a:p>
            <a:r>
              <a:rPr lang="en-US" dirty="0"/>
              <a:t>What does “Harmonizing’ Mean?</a:t>
            </a:r>
          </a:p>
        </p:txBody>
      </p:sp>
    </p:spTree>
    <p:extLst>
      <p:ext uri="{BB962C8B-B14F-4D97-AF65-F5344CB8AC3E}">
        <p14:creationId xmlns:p14="http://schemas.microsoft.com/office/powerpoint/2010/main" val="14960127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 descr="Cumulative 2016 NDVI of Schuyler, Nebraska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40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75266" y="140732"/>
            <a:ext cx="18290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Schuyler, </a:t>
            </a:r>
          </a:p>
          <a:p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Nebraska</a:t>
            </a:r>
          </a:p>
          <a:p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Cumulative 2016 NDVI</a:t>
            </a:r>
          </a:p>
          <a:p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290056" y="4414134"/>
            <a:ext cx="228429" cy="23073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7518485" y="6405086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0.0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18485" y="428713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250</a:t>
            </a:r>
          </a:p>
        </p:txBody>
      </p:sp>
      <p:pic>
        <p:nvPicPr>
          <p:cNvPr id="3" name="Picture 2" descr="Cumulative 2016 NDVI of Schuyler, Nebrask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6" y="0"/>
            <a:ext cx="7106736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70885" y="5218467"/>
            <a:ext cx="1164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NDVI Days</a:t>
            </a:r>
          </a:p>
        </p:txBody>
      </p:sp>
      <p:grpSp>
        <p:nvGrpSpPr>
          <p:cNvPr id="35" name="Group 34" descr="Cumulative 2016 NDVI of Schuyler, Nebraska"/>
          <p:cNvGrpSpPr/>
          <p:nvPr/>
        </p:nvGrpSpPr>
        <p:grpSpPr>
          <a:xfrm>
            <a:off x="846667" y="140732"/>
            <a:ext cx="4914297" cy="6365929"/>
            <a:chOff x="846667" y="140732"/>
            <a:chExt cx="4914297" cy="636592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6667" y="140732"/>
              <a:ext cx="2057400" cy="154956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52700" y="2553733"/>
              <a:ext cx="2097422" cy="157970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309870" y="2654488"/>
              <a:ext cx="5423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latin typeface="Times"/>
                  <a:cs typeface="Times"/>
                </a:rPr>
                <a:t>Corn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417570" y="224093"/>
              <a:ext cx="7246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latin typeface="Times"/>
                  <a:cs typeface="Times"/>
                </a:rPr>
                <a:t>Wetland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 flipV="1">
              <a:off x="4650122" y="3213100"/>
              <a:ext cx="1090278" cy="177800"/>
            </a:xfrm>
            <a:prstGeom prst="line">
              <a:avLst/>
            </a:prstGeom>
            <a:ln w="38100" cmpd="sng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1600200" y="1690293"/>
              <a:ext cx="241300" cy="633808"/>
            </a:xfrm>
            <a:prstGeom prst="line">
              <a:avLst/>
            </a:prstGeom>
            <a:ln w="38100" cmpd="sng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endCxn id="29" idx="1"/>
            </p:cNvCxnSpPr>
            <p:nvPr/>
          </p:nvCxnSpPr>
          <p:spPr>
            <a:xfrm flipV="1">
              <a:off x="2730500" y="5722543"/>
              <a:ext cx="948267" cy="355601"/>
            </a:xfrm>
            <a:prstGeom prst="line">
              <a:avLst/>
            </a:prstGeom>
            <a:ln w="38100" cmpd="sng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78767" y="4938424"/>
              <a:ext cx="2082197" cy="1568237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4416264" y="5023789"/>
              <a:ext cx="7472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latin typeface="Times"/>
                  <a:cs typeface="Times"/>
                </a:rPr>
                <a:t>Soybean</a:t>
              </a:r>
            </a:p>
          </p:txBody>
        </p:sp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82A8A84B-F3AD-4645-9B18-849D34CCD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08313"/>
            <a:ext cx="8229600" cy="908313"/>
          </a:xfrm>
        </p:spPr>
        <p:txBody>
          <a:bodyPr anchor="b"/>
          <a:lstStyle/>
          <a:p>
            <a:r>
              <a:rPr lang="en-US" dirty="0"/>
              <a:t>Cumulative 2016 NDVI</a:t>
            </a:r>
          </a:p>
        </p:txBody>
      </p:sp>
    </p:spTree>
    <p:extLst>
      <p:ext uri="{BB962C8B-B14F-4D97-AF65-F5344CB8AC3E}">
        <p14:creationId xmlns:p14="http://schemas.microsoft.com/office/powerpoint/2010/main" val="247092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 descr="S2 / Landsat processing "/>
          <p:cNvPicPr/>
          <p:nvPr/>
        </p:nvPicPr>
        <p:blipFill>
          <a:blip r:embed="rId2"/>
          <a:stretch>
            <a:fillRect/>
          </a:stretch>
        </p:blipFill>
        <p:spPr>
          <a:xfrm>
            <a:off x="1767628" y="1182951"/>
            <a:ext cx="5716905" cy="324284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524419"/>
              </p:ext>
            </p:extLst>
          </p:nvPr>
        </p:nvGraphicFramePr>
        <p:xfrm>
          <a:off x="897466" y="4618407"/>
          <a:ext cx="7518402" cy="1831340"/>
        </p:xfrm>
        <a:graphic>
          <a:graphicData uri="http://schemas.openxmlformats.org/drawingml/2006/table">
            <a:tbl>
              <a:tblPr firstRow="1"/>
              <a:tblGrid>
                <a:gridCol w="2115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66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66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Atmospheric Correction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LaSRC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/6S approach (image-based aerosol)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Vermote et al. (2016)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BRDF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corrected to nadir view / latitude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-dependent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solar angles using fixed coefficients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Roy et al. (2016)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Spectral bandpass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Linear regression using global training set from EO-1 Hyperion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Claverie et al., (in review)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Cloud/shadow mask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Landsat:  output from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LaSRC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;  S2:  Boston University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Fmask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algorithm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Zhu et al. (2015)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7537" y="169337"/>
            <a:ext cx="7886700" cy="705556"/>
          </a:xfrm>
        </p:spPr>
        <p:txBody>
          <a:bodyPr/>
          <a:lstStyle/>
          <a:p>
            <a:pPr algn="l"/>
            <a:r>
              <a:rPr lang="en-US" sz="4000" dirty="0">
                <a:solidFill>
                  <a:srgbClr val="2E75B6"/>
                </a:solidFill>
              </a:rPr>
              <a:t>HLS Algorithm Flow</a:t>
            </a:r>
          </a:p>
        </p:txBody>
      </p:sp>
    </p:spTree>
    <p:extLst>
      <p:ext uri="{BB962C8B-B14F-4D97-AF65-F5344CB8AC3E}">
        <p14:creationId xmlns:p14="http://schemas.microsoft.com/office/powerpoint/2010/main" val="1780459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Atmospheric Correction</a:t>
            </a:r>
          </a:p>
          <a:p>
            <a:pPr lvl="1"/>
            <a:r>
              <a:rPr lang="en-US" dirty="0"/>
              <a:t>Uses operational Landsat </a:t>
            </a:r>
            <a:r>
              <a:rPr lang="en-US" dirty="0" err="1"/>
              <a:t>LaSRC</a:t>
            </a:r>
            <a:r>
              <a:rPr lang="en-US" dirty="0"/>
              <a:t> approach (</a:t>
            </a:r>
            <a:r>
              <a:rPr lang="en-US" dirty="0" err="1"/>
              <a:t>Vermote</a:t>
            </a:r>
            <a:r>
              <a:rPr lang="en-US" dirty="0"/>
              <a:t> et al., 2016)</a:t>
            </a:r>
          </a:p>
          <a:p>
            <a:pPr lvl="1"/>
            <a:r>
              <a:rPr lang="en-US" dirty="0"/>
              <a:t>Based on 6S </a:t>
            </a:r>
            <a:r>
              <a:rPr lang="en-US" dirty="0" err="1"/>
              <a:t>radiative</a:t>
            </a:r>
            <a:r>
              <a:rPr lang="en-US" dirty="0"/>
              <a:t> transfer model w/image-based aerosol retrieval</a:t>
            </a:r>
          </a:p>
          <a:p>
            <a:r>
              <a:rPr lang="en-US" dirty="0"/>
              <a:t>BRDF (view/solar angle) adjustment</a:t>
            </a:r>
          </a:p>
          <a:p>
            <a:pPr lvl="1"/>
            <a:r>
              <a:rPr lang="en-US" dirty="0"/>
              <a:t>Uses Roy et al (2016) fixed BRDF shape</a:t>
            </a:r>
          </a:p>
          <a:p>
            <a:pPr lvl="1"/>
            <a:r>
              <a:rPr lang="en-US" dirty="0"/>
              <a:t>Adjusted to nadir view and fixed, latitude-dependent solar angle (aka NBAR)</a:t>
            </a:r>
          </a:p>
          <a:p>
            <a:r>
              <a:rPr lang="en-US" dirty="0"/>
              <a:t>Spectral adjustment uses linear regression based on Hyperion </a:t>
            </a:r>
            <a:r>
              <a:rPr lang="en-US" dirty="0" err="1"/>
              <a:t>hyperspectral</a:t>
            </a:r>
            <a:r>
              <a:rPr lang="en-US" dirty="0"/>
              <a:t> images</a:t>
            </a:r>
          </a:p>
          <a:p>
            <a:r>
              <a:rPr lang="en-US" dirty="0"/>
              <a:t>Cloud mask</a:t>
            </a:r>
          </a:p>
          <a:p>
            <a:pPr lvl="1"/>
            <a:r>
              <a:rPr lang="en-US" dirty="0"/>
              <a:t>Landsat:  output from </a:t>
            </a:r>
            <a:r>
              <a:rPr lang="en-US" dirty="0" err="1"/>
              <a:t>LaSRC</a:t>
            </a:r>
            <a:r>
              <a:rPr lang="en-US" dirty="0"/>
              <a:t> atmospheric correction</a:t>
            </a:r>
          </a:p>
          <a:p>
            <a:pPr lvl="1"/>
            <a:r>
              <a:rPr lang="en-US" dirty="0"/>
              <a:t>Sentinel-2:  Boston University </a:t>
            </a:r>
            <a:r>
              <a:rPr lang="en-US" dirty="0" err="1"/>
              <a:t>Fmask</a:t>
            </a:r>
            <a:r>
              <a:rPr lang="en-US" dirty="0"/>
              <a:t> (non-TIR)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6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7537" y="152404"/>
            <a:ext cx="4546996" cy="705556"/>
          </a:xfrm>
        </p:spPr>
        <p:txBody>
          <a:bodyPr/>
          <a:lstStyle/>
          <a:p>
            <a:pPr algn="l"/>
            <a:r>
              <a:rPr lang="en-US" sz="4000" dirty="0">
                <a:solidFill>
                  <a:srgbClr val="2E75B6"/>
                </a:solidFill>
              </a:rPr>
              <a:t>HLS Algorithms</a:t>
            </a:r>
          </a:p>
        </p:txBody>
      </p:sp>
    </p:spTree>
    <p:extLst>
      <p:ext uri="{BB962C8B-B14F-4D97-AF65-F5344CB8AC3E}">
        <p14:creationId xmlns:p14="http://schemas.microsoft.com/office/powerpoint/2010/main" val="407590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750" y="1081616"/>
            <a:ext cx="8528050" cy="51212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dirty="0" err="1"/>
              <a:t>Mis</a:t>
            </a:r>
            <a:r>
              <a:rPr lang="en-US" sz="2200" dirty="0"/>
              <a:t>-registration between Landsat and Sentinel-2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Up to 35m mismatch due to some areas of relatively poor Landsat ground control (</a:t>
            </a:r>
            <a:r>
              <a:rPr lang="en-US" sz="1600" dirty="0" err="1"/>
              <a:t>Storey</a:t>
            </a:r>
            <a:r>
              <a:rPr lang="en-US" sz="1600" dirty="0"/>
              <a:t> et al, 2016, RSE)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USGS will improve Landsat ground control in ~2018-19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For now, users can use automated cross-correlation algorithms to co-register and/or resample L8 to S2.</a:t>
            </a:r>
          </a:p>
          <a:p>
            <a:pPr>
              <a:lnSpc>
                <a:spcPct val="90000"/>
              </a:lnSpc>
            </a:pPr>
            <a:r>
              <a:rPr lang="en-US" sz="2200" dirty="0" err="1"/>
              <a:t>Mis</a:t>
            </a:r>
            <a:r>
              <a:rPr lang="en-US" sz="2200" dirty="0"/>
              <a:t>-registration among early Sentinel-2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S2a data (processed before June 2016) showed relative </a:t>
            </a:r>
            <a:r>
              <a:rPr lang="en-US" sz="1600" dirty="0" err="1"/>
              <a:t>misregistration</a:t>
            </a:r>
            <a:r>
              <a:rPr lang="en-US" sz="1600" dirty="0"/>
              <a:t> between adjacent orbits due to error in yaw processing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Corrected with Sentinel-2 v2.04 processing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HLS uses a single Sentinel-2 image as reference for each time series &amp; AROP to co-register</a:t>
            </a:r>
            <a:endParaRPr lang="en-US" sz="1800" dirty="0"/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7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98450" y="160865"/>
            <a:ext cx="7886700" cy="688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2E75B6"/>
                </a:solidFill>
              </a:rPr>
              <a:t>S2 / L8 Registration Issues</a:t>
            </a:r>
          </a:p>
        </p:txBody>
      </p:sp>
      <p:pic>
        <p:nvPicPr>
          <p:cNvPr id="5" name="Picture 4" descr="S2 / L8 registration issues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8" b="51887"/>
          <a:stretch/>
        </p:blipFill>
        <p:spPr>
          <a:xfrm>
            <a:off x="1145540" y="4741337"/>
            <a:ext cx="7541260" cy="18965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8750" y="5402243"/>
            <a:ext cx="16150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Improvement in Landsat L30 registration after referencing to MSI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DBCD85E-1650-4592-9938-6F1DF2C1F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08313"/>
            <a:ext cx="8229600" cy="908313"/>
          </a:xfrm>
        </p:spPr>
        <p:txBody>
          <a:bodyPr anchor="b"/>
          <a:lstStyle/>
          <a:p>
            <a:r>
              <a:rPr lang="en-US" dirty="0"/>
              <a:t>S2/ L8 Registration Issues</a:t>
            </a:r>
          </a:p>
        </p:txBody>
      </p:sp>
    </p:spTree>
    <p:extLst>
      <p:ext uri="{BB962C8B-B14F-4D97-AF65-F5344CB8AC3E}">
        <p14:creationId xmlns:p14="http://schemas.microsoft.com/office/powerpoint/2010/main" val="168945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mail.google.com/mail/u/0/?ui=2&amp;ik=9b17e047ce&amp;view=fimg&amp;th=15b5d926ee83e6fe&amp;attid=0.1&amp;disp=emb&amp;attbid=ANGjdJ-GQ0OBmikAAZ3Q9xYTsFmT6QVHI3QbX6G9YUAnq8N1hiQCie9bLeoykzbvnXk7AzJ5Fm2PooSvIWsXB-Ccq83ToBXAFFWVzXYqaISrd4m8ReRYV3ihK7ewbd8&amp;sz=s0-l75-ft&amp;ats=1491940826222&amp;rm=15b5d926ee83e6fe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04448" y="4099030"/>
            <a:ext cx="12586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7030A0"/>
                </a:solidFill>
              </a:rPr>
              <a:t>North America: 95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3235" y="2583432"/>
            <a:ext cx="16323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7030A0"/>
                </a:solidFill>
              </a:rPr>
              <a:t>Alaska / NW Canada: 16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07825" y="5034953"/>
            <a:ext cx="12972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7030A0"/>
                </a:solidFill>
              </a:rPr>
              <a:t>South America: 28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92446" y="5320678"/>
            <a:ext cx="15325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7030A0"/>
                </a:solidFill>
              </a:rPr>
              <a:t>South-Africa: 166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40591" y="4660330"/>
            <a:ext cx="9855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7030A0"/>
                </a:solidFill>
              </a:rPr>
              <a:t>Tanzania: 121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01248" y="3276658"/>
            <a:ext cx="965745" cy="264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7030A0"/>
                </a:solidFill>
              </a:rPr>
              <a:t>Germany: 62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15160" y="3188440"/>
            <a:ext cx="10412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7030A0"/>
                </a:solidFill>
              </a:rPr>
              <a:t>Europe: 15</a:t>
            </a:r>
          </a:p>
          <a:p>
            <a:r>
              <a:rPr lang="en-US" sz="1100" b="1" dirty="0">
                <a:solidFill>
                  <a:srgbClr val="7030A0"/>
                </a:solidFill>
              </a:rPr>
              <a:t>(w/o Germ.)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72346" y="3880560"/>
            <a:ext cx="15325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7030A0"/>
                </a:solidFill>
              </a:rPr>
              <a:t>Africa: 6</a:t>
            </a:r>
            <a:br>
              <a:rPr lang="en-US" sz="1100" b="1" dirty="0">
                <a:solidFill>
                  <a:srgbClr val="7030A0"/>
                </a:solidFill>
              </a:rPr>
            </a:br>
            <a:r>
              <a:rPr lang="en-US" sz="1100" b="1" dirty="0">
                <a:solidFill>
                  <a:srgbClr val="7030A0"/>
                </a:solidFill>
              </a:rPr>
              <a:t>(w/o SA and TZ)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17980" y="3603409"/>
            <a:ext cx="998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7030A0"/>
                </a:solidFill>
              </a:rPr>
              <a:t>S Asia: 122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95615" y="2974224"/>
            <a:ext cx="9162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7030A0"/>
                </a:solidFill>
              </a:rPr>
              <a:t>NE Asia: 11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33399" y="5582781"/>
            <a:ext cx="12668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7030A0"/>
                </a:solidFill>
              </a:rPr>
              <a:t>SE Australia: 141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0934" y="1185354"/>
            <a:ext cx="44178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69 Test sites (45 from NASA </a:t>
            </a:r>
            <a:r>
              <a:rPr lang="en-US" dirty="0" err="1"/>
              <a:t>MuSLI</a:t>
            </a:r>
            <a:r>
              <a:rPr lang="en-US" dirty="0"/>
              <a:t> team)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783 MGRS tiles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&gt;7.5 million sq. km2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688810" y="1144184"/>
            <a:ext cx="3797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Landsat-8 data set: 147k products From Mar-2013 to  Dec-2016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Sentinel-2 data set: 47k products From Jun-2015 to  Dec-2016 </a:t>
            </a:r>
          </a:p>
        </p:txBody>
      </p:sp>
      <p:grpSp>
        <p:nvGrpSpPr>
          <p:cNvPr id="3" name="Group 2" descr="HLS Test Sites">
            <a:extLst>
              <a:ext uri="{FF2B5EF4-FFF2-40B4-BE49-F238E27FC236}">
                <a16:creationId xmlns:a16="http://schemas.microsoft.com/office/drawing/2014/main" id="{08702686-815A-41C6-A8E8-607361EC0A46}"/>
              </a:ext>
            </a:extLst>
          </p:cNvPr>
          <p:cNvGrpSpPr/>
          <p:nvPr/>
        </p:nvGrpSpPr>
        <p:grpSpPr>
          <a:xfrm>
            <a:off x="-670" y="2606649"/>
            <a:ext cx="9144669" cy="3756052"/>
            <a:chOff x="-670" y="2606649"/>
            <a:chExt cx="9144669" cy="375605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89" r="8679"/>
            <a:stretch/>
          </p:blipFill>
          <p:spPr>
            <a:xfrm>
              <a:off x="-670" y="2606649"/>
              <a:ext cx="9144669" cy="3756052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1392830" y="3293912"/>
              <a:ext cx="1376249" cy="889690"/>
            </a:xfrm>
            <a:prstGeom prst="ellipse">
              <a:avLst/>
            </a:prstGeom>
            <a:noFill/>
            <a:ln w="31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sp>
          <p:nvSpPr>
            <p:cNvPr id="9" name="Oval 8"/>
            <p:cNvSpPr/>
            <p:nvPr/>
          </p:nvSpPr>
          <p:spPr>
            <a:xfrm>
              <a:off x="260269" y="2827397"/>
              <a:ext cx="1518248" cy="591119"/>
            </a:xfrm>
            <a:prstGeom prst="ellipse">
              <a:avLst/>
            </a:prstGeom>
            <a:noFill/>
            <a:ln w="31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 rot="2148855">
              <a:off x="2739741" y="4765533"/>
              <a:ext cx="611094" cy="1023255"/>
            </a:xfrm>
            <a:prstGeom prst="ellipse">
              <a:avLst/>
            </a:prstGeom>
            <a:noFill/>
            <a:ln w="31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 rot="20580686">
              <a:off x="4742648" y="5160095"/>
              <a:ext cx="644105" cy="464719"/>
            </a:xfrm>
            <a:prstGeom prst="ellipse">
              <a:avLst/>
            </a:prstGeom>
            <a:noFill/>
            <a:ln w="31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 rot="20580686">
              <a:off x="7700031" y="5213328"/>
              <a:ext cx="644105" cy="464719"/>
            </a:xfrm>
            <a:prstGeom prst="ellipse">
              <a:avLst/>
            </a:prstGeom>
            <a:noFill/>
            <a:ln w="31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5624424" y="3873645"/>
              <a:ext cx="1742382" cy="646059"/>
            </a:xfrm>
            <a:prstGeom prst="ellipse">
              <a:avLst/>
            </a:prstGeom>
            <a:noFill/>
            <a:ln w="31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7177179" y="3009555"/>
              <a:ext cx="675332" cy="976790"/>
            </a:xfrm>
            <a:prstGeom prst="ellipse">
              <a:avLst/>
            </a:prstGeom>
            <a:noFill/>
            <a:ln w="31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4523795" y="3244805"/>
              <a:ext cx="330029" cy="331412"/>
            </a:xfrm>
            <a:prstGeom prst="ellipse">
              <a:avLst/>
            </a:prstGeom>
            <a:noFill/>
            <a:ln w="31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 rot="16480453">
              <a:off x="5058373" y="4635954"/>
              <a:ext cx="451496" cy="409546"/>
            </a:xfrm>
            <a:prstGeom prst="ellipse">
              <a:avLst/>
            </a:prstGeom>
            <a:noFill/>
            <a:ln w="31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itle 3"/>
          <p:cNvSpPr>
            <a:spLocks noGrp="1"/>
          </p:cNvSpPr>
          <p:nvPr>
            <p:ph type="title"/>
          </p:nvPr>
        </p:nvSpPr>
        <p:spPr>
          <a:xfrm>
            <a:off x="270933" y="188217"/>
            <a:ext cx="4530315" cy="908313"/>
          </a:xfrm>
        </p:spPr>
        <p:txBody>
          <a:bodyPr/>
          <a:lstStyle/>
          <a:p>
            <a:pPr algn="l"/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HLS Test Sites</a:t>
            </a:r>
          </a:p>
        </p:txBody>
      </p:sp>
    </p:spTree>
    <p:extLst>
      <p:ext uri="{BB962C8B-B14F-4D97-AF65-F5344CB8AC3E}">
        <p14:creationId xmlns:p14="http://schemas.microsoft.com/office/powerpoint/2010/main" val="311376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2665943"/>
            <a:ext cx="8229600" cy="908313"/>
          </a:xfrm>
        </p:spPr>
        <p:txBody>
          <a:bodyPr/>
          <a:lstStyle/>
          <a:p>
            <a:r>
              <a:rPr lang="en-US" b="1" i="1" dirty="0">
                <a:solidFill>
                  <a:schemeClr val="accent1"/>
                </a:solidFill>
              </a:rPr>
              <a:t>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549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13923</TotalTime>
  <Words>2479</Words>
  <Application>Microsoft Office PowerPoint</Application>
  <PresentationFormat>On-screen Show (4:3)</PresentationFormat>
  <Paragraphs>413</Paragraphs>
  <Slides>40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Helvetica</vt:lpstr>
      <vt:lpstr>Symbol</vt:lpstr>
      <vt:lpstr>Times</vt:lpstr>
      <vt:lpstr>Office Theme</vt:lpstr>
      <vt:lpstr>Document</vt:lpstr>
      <vt:lpstr>Harmonized Landsat 8 and Sentinel 2 (HLS)</vt:lpstr>
      <vt:lpstr>Multi-source Data for Land Science</vt:lpstr>
      <vt:lpstr>Harmonized Landsat Sentinel-2 (HLS) Project</vt:lpstr>
      <vt:lpstr>What does “Harmonizing’ Mean?</vt:lpstr>
      <vt:lpstr>HLS Algorithm Flow</vt:lpstr>
      <vt:lpstr>HLS Algorithms</vt:lpstr>
      <vt:lpstr>S2/ L8 Registration Issues</vt:lpstr>
      <vt:lpstr>HLS Test Sites</vt:lpstr>
      <vt:lpstr>Results</vt:lpstr>
      <vt:lpstr>Harmonized Landast / Sentinel-2 Products</vt:lpstr>
      <vt:lpstr>Expected Cloud-Free Observations </vt:lpstr>
      <vt:lpstr>Crop NDVI Phenology</vt:lpstr>
      <vt:lpstr>Crop Classification </vt:lpstr>
      <vt:lpstr>Crop Type Map for Germany</vt:lpstr>
      <vt:lpstr>HLS QA &amp; Validation</vt:lpstr>
      <vt:lpstr>HLS Uncertainty Estimation</vt:lpstr>
      <vt:lpstr>HLS Temporal Variability (Precision)</vt:lpstr>
      <vt:lpstr>HLS Temporal Variability (Precision)</vt:lpstr>
      <vt:lpstr>Harmonization Challenges</vt:lpstr>
      <vt:lpstr>Status and Future Directions</vt:lpstr>
      <vt:lpstr>Websites and Public Interface</vt:lpstr>
      <vt:lpstr>Crochety  Rambling</vt:lpstr>
      <vt:lpstr>Thoughts on Characterizing L2 Products</vt:lpstr>
      <vt:lpstr>Arctic Greening from Landsat</vt:lpstr>
      <vt:lpstr>References</vt:lpstr>
      <vt:lpstr>References 2</vt:lpstr>
      <vt:lpstr>References 3</vt:lpstr>
      <vt:lpstr>Approaches to Estimate L2 Uncertainty</vt:lpstr>
      <vt:lpstr>Sources of Uncertainty </vt:lpstr>
      <vt:lpstr>Inter-Sensor Harmonization Within Landsat</vt:lpstr>
      <vt:lpstr>Conclusions</vt:lpstr>
      <vt:lpstr>Thank you </vt:lpstr>
      <vt:lpstr>Backup</vt:lpstr>
      <vt:lpstr>LaSRC Atmospheric Correction </vt:lpstr>
      <vt:lpstr>HLS QC:  Temporal Smoothness</vt:lpstr>
      <vt:lpstr>BRDF Correction</vt:lpstr>
      <vt:lpstr>Effect of Mixed Resolution on Change</vt:lpstr>
      <vt:lpstr>USDA 2016 Cropscape </vt:lpstr>
      <vt:lpstr>HLS 2016 NDVI</vt:lpstr>
      <vt:lpstr>Cumulative 2016 NDVI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Masek</dc:creator>
  <cp:lastModifiedBy>Owen, Linda (Contractor)</cp:lastModifiedBy>
  <cp:revision>601</cp:revision>
  <cp:lastPrinted>2015-04-21T21:16:58Z</cp:lastPrinted>
  <dcterms:created xsi:type="dcterms:W3CDTF">2014-09-01T14:32:30Z</dcterms:created>
  <dcterms:modified xsi:type="dcterms:W3CDTF">2021-02-22T17:07:18Z</dcterms:modified>
</cp:coreProperties>
</file>