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256" r:id="rId2"/>
    <p:sldId id="306" r:id="rId3"/>
    <p:sldId id="316" r:id="rId4"/>
    <p:sldId id="309" r:id="rId5"/>
    <p:sldId id="327" r:id="rId6"/>
    <p:sldId id="310" r:id="rId7"/>
    <p:sldId id="314" r:id="rId8"/>
    <p:sldId id="315" r:id="rId9"/>
    <p:sldId id="313" r:id="rId10"/>
    <p:sldId id="333" r:id="rId11"/>
    <p:sldId id="302" r:id="rId12"/>
    <p:sldId id="292" r:id="rId13"/>
    <p:sldId id="288" r:id="rId14"/>
    <p:sldId id="272" r:id="rId15"/>
    <p:sldId id="287" r:id="rId16"/>
    <p:sldId id="257" r:id="rId17"/>
    <p:sldId id="264" r:id="rId18"/>
    <p:sldId id="279" r:id="rId19"/>
    <p:sldId id="262" r:id="rId20"/>
    <p:sldId id="270" r:id="rId21"/>
    <p:sldId id="294" r:id="rId22"/>
    <p:sldId id="275" r:id="rId23"/>
    <p:sldId id="277" r:id="rId24"/>
    <p:sldId id="278" r:id="rId25"/>
    <p:sldId id="298" r:id="rId26"/>
    <p:sldId id="318" r:id="rId27"/>
    <p:sldId id="338" r:id="rId28"/>
    <p:sldId id="332" r:id="rId29"/>
    <p:sldId id="334" r:id="rId30"/>
    <p:sldId id="335" r:id="rId31"/>
    <p:sldId id="336" r:id="rId32"/>
    <p:sldId id="337" r:id="rId33"/>
    <p:sldId id="280" r:id="rId34"/>
    <p:sldId id="326" r:id="rId35"/>
    <p:sldId id="317" r:id="rId36"/>
    <p:sldId id="320" r:id="rId37"/>
    <p:sldId id="339" r:id="rId38"/>
    <p:sldId id="340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hlevan, Nima (GSFC-6190)[SIGMA SPACE CORPORATION]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57" autoAdjust="0"/>
    <p:restoredTop sz="95078" autoAdjust="0"/>
  </p:normalViewPr>
  <p:slideViewPr>
    <p:cSldViewPr snapToGrid="0" snapToObjects="1">
      <p:cViewPr varScale="1">
        <p:scale>
          <a:sx n="79" d="100"/>
          <a:sy n="79" d="100"/>
        </p:scale>
        <p:origin x="878" y="43"/>
      </p:cViewPr>
      <p:guideLst/>
    </p:cSldViewPr>
  </p:slideViewPr>
  <p:outlineViewPr>
    <p:cViewPr>
      <p:scale>
        <a:sx n="33" d="100"/>
        <a:sy n="33" d="100"/>
      </p:scale>
      <p:origin x="0" y="-16445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7-26T14:43:26.532" idx="1">
    <p:pos x="5029" y="4338"/>
    <p:text/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7-26T14:43:26.532" idx="1">
    <p:pos x="4679" y="3963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E928A6-0371-CF40-93D4-6252417EA335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B2E4FD-B20A-784E-96D8-1E70CFA67C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007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TOA comparisons</a:t>
            </a:r>
            <a:r>
              <a:rPr lang="en-US" baseline="0" dirty="0"/>
              <a:t>. OLI-MODISA meet always at +72.2deg (with 8min time difference)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C54CE-EEC3-4C5E-8D84-3FF33EE4F39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225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TOA comparisons</a:t>
            </a:r>
            <a:r>
              <a:rPr lang="en-US" baseline="0" dirty="0"/>
              <a:t>. OLI-MODISA meet always at +72.2deg (with 8min time difference)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C54CE-EEC3-4C5E-8D84-3FF33EE4F39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085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B8E34-8F4A-5341-B7CB-F9E9B1D940CE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140CE-3E8C-0F49-AA1F-EFC98FD04D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28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B8E34-8F4A-5341-B7CB-F9E9B1D940CE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140CE-3E8C-0F49-AA1F-EFC98FD04D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881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B8E34-8F4A-5341-B7CB-F9E9B1D940CE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140CE-3E8C-0F49-AA1F-EFC98FD04D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426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B8E34-8F4A-5341-B7CB-F9E9B1D940CE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140CE-3E8C-0F49-AA1F-EFC98FD04D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406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B8E34-8F4A-5341-B7CB-F9E9B1D940CE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140CE-3E8C-0F49-AA1F-EFC98FD04D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719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B8E34-8F4A-5341-B7CB-F9E9B1D940CE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140CE-3E8C-0F49-AA1F-EFC98FD04D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601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B8E34-8F4A-5341-B7CB-F9E9B1D940CE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140CE-3E8C-0F49-AA1F-EFC98FD04D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183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B8E34-8F4A-5341-B7CB-F9E9B1D940CE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140CE-3E8C-0F49-AA1F-EFC98FD04D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789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B8E34-8F4A-5341-B7CB-F9E9B1D940CE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140CE-3E8C-0F49-AA1F-EFC98FD04D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077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B8E34-8F4A-5341-B7CB-F9E9B1D940CE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140CE-3E8C-0F49-AA1F-EFC98FD04D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456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B8E34-8F4A-5341-B7CB-F9E9B1D940CE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140CE-3E8C-0F49-AA1F-EFC98FD04D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458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CB8E34-8F4A-5341-B7CB-F9E9B1D940CE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6140CE-3E8C-0F49-AA1F-EFC98FD04D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859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2.xml"/><Relationship Id="rId5" Type="http://schemas.openxmlformats.org/officeDocument/2006/relationships/image" Target="../media/image33.tiff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microsoft.com/office/2007/relationships/hdphoto" Target="../media/hdphoto1.wdp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5.png"/><Relationship Id="rId7" Type="http://schemas.openxmlformats.org/officeDocument/2006/relationships/image" Target="../media/image4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microsoft.com/office/2007/relationships/hdphoto" Target="../media/hdphoto1.wdp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6.tiff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4.tiff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entinel 2 A 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028629"/>
            <a:ext cx="9144000" cy="2387600"/>
          </a:xfrm>
        </p:spPr>
        <p:txBody>
          <a:bodyPr>
            <a:normAutofit fontScale="90000"/>
          </a:bodyPr>
          <a:lstStyle/>
          <a:p>
            <a:pPr algn="l"/>
            <a:r>
              <a:rPr lang="en-US" sz="4800" dirty="0">
                <a:solidFill>
                  <a:schemeClr val="bg1"/>
                </a:solidFill>
              </a:rPr>
              <a:t>Landsat-Sentinel-2A product consistency and implications for monitoring 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>aquatic systems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6019" y="3972326"/>
            <a:ext cx="9144000" cy="2884488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sz="2900" b="1" dirty="0">
                <a:solidFill>
                  <a:srgbClr val="FFFF00"/>
                </a:solidFill>
              </a:rPr>
              <a:t>Nima Pahlevan, Sudipta Sarkar, Sandeep Chittimalli, </a:t>
            </a:r>
          </a:p>
          <a:p>
            <a:pPr algn="l"/>
            <a:r>
              <a:rPr lang="en-US" sz="2900" b="1" dirty="0">
                <a:solidFill>
                  <a:srgbClr val="FFFF00"/>
                </a:solidFill>
              </a:rPr>
              <a:t>Sundarabalan Balasubramanian, Brandon Smith</a:t>
            </a:r>
          </a:p>
          <a:p>
            <a:pPr algn="l"/>
            <a:endParaRPr lang="en-US" sz="2900" b="1" dirty="0">
              <a:solidFill>
                <a:srgbClr val="FFFF00"/>
              </a:solidFill>
            </a:endParaRPr>
          </a:p>
          <a:p>
            <a:pPr algn="l"/>
            <a:r>
              <a:rPr lang="en-US" sz="2900" b="1" dirty="0">
                <a:solidFill>
                  <a:srgbClr val="FFFF00"/>
                </a:solidFill>
              </a:rPr>
              <a:t>NASA Goddard Space Flight Center</a:t>
            </a:r>
          </a:p>
          <a:p>
            <a:pPr algn="l"/>
            <a:r>
              <a:rPr lang="en-US" sz="2900" b="1" dirty="0">
                <a:solidFill>
                  <a:srgbClr val="FFFF00"/>
                </a:solidFill>
              </a:rPr>
              <a:t>Science Systems and Applications Inc. </a:t>
            </a:r>
          </a:p>
          <a:p>
            <a:pPr algn="l"/>
            <a:endParaRPr lang="en-US" sz="2900" b="1" dirty="0">
              <a:solidFill>
                <a:srgbClr val="FFFF00"/>
              </a:solidFill>
            </a:endParaRPr>
          </a:p>
          <a:p>
            <a:pPr algn="l"/>
            <a:r>
              <a:rPr lang="en-US" sz="29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ECCOE </a:t>
            </a:r>
            <a:r>
              <a:rPr lang="en-US" sz="29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CalVal</a:t>
            </a:r>
            <a:r>
              <a:rPr lang="en-US" sz="29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Workshop </a:t>
            </a:r>
          </a:p>
          <a:p>
            <a:pPr algn="l"/>
            <a:r>
              <a:rPr lang="en-US" sz="29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Pecora 2017 </a:t>
            </a:r>
          </a:p>
          <a:p>
            <a:pPr algn="l"/>
            <a:r>
              <a:rPr lang="en-US" sz="29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Sioux Falls SD</a:t>
            </a:r>
          </a:p>
          <a:p>
            <a:endParaRPr lang="en-US" dirty="0"/>
          </a:p>
        </p:txBody>
      </p:sp>
      <p:pic>
        <p:nvPicPr>
          <p:cNvPr id="4" name="Picture 3" descr="NSAA 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0" y="0"/>
            <a:ext cx="1523999" cy="1269998"/>
          </a:xfrm>
          <a:prstGeom prst="rect">
            <a:avLst/>
          </a:prstGeom>
        </p:spPr>
      </p:pic>
      <p:pic>
        <p:nvPicPr>
          <p:cNvPr id="5" name="Picture 4" descr="SSAI 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541312" cy="100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1760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AGE OF WATE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Landsat-Sentinle-2 constellation: 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A game-changer for monitoring water quality</a:t>
            </a:r>
            <a:endParaRPr lang="en-US" sz="3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05404"/>
            <a:ext cx="10515600" cy="4351338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End-users’ enthusiasm and support 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A </a:t>
            </a:r>
            <a:r>
              <a:rPr lang="en-US" b="1" dirty="0">
                <a:solidFill>
                  <a:srgbClr val="FFFF00"/>
                </a:solidFill>
              </a:rPr>
              <a:t>water quality workshop </a:t>
            </a: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hosted by NASA GSFC Applied Sciences 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340 registered – 140 physically attended</a:t>
            </a:r>
          </a:p>
          <a:p>
            <a:pPr marL="1428750" lvl="2" indent="-514350">
              <a:buFont typeface="+mj-lt"/>
              <a:buAutoNum type="alphaLcPeriod"/>
            </a:pP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EPA, USGS, States, Army Corps, private sector, major cities </a:t>
            </a:r>
          </a:p>
        </p:txBody>
      </p:sp>
      <p:pic>
        <p:nvPicPr>
          <p:cNvPr id="6" name="Picture 5" descr="GRAPHIC OF NEAR REAL-TIME (NRT) WARNING SYSTEM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637" y="3599484"/>
            <a:ext cx="5985164" cy="3258516"/>
          </a:xfrm>
          <a:prstGeom prst="rect">
            <a:avLst/>
          </a:prstGeom>
        </p:spPr>
      </p:pic>
      <p:pic>
        <p:nvPicPr>
          <p:cNvPr id="23" name="Picture 22" descr="NASA 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4251" y="0"/>
            <a:ext cx="914400" cy="76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01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Evaluate Landsat-Sentinel-2A radiometric consistency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741430"/>
          </a:xfrm>
        </p:spPr>
        <p:txBody>
          <a:bodyPr/>
          <a:lstStyle/>
          <a:p>
            <a:r>
              <a:rPr lang="en-US" dirty="0"/>
              <a:t>Methods </a:t>
            </a:r>
          </a:p>
          <a:p>
            <a:pPr marL="914400" lvl="1" indent="-457200">
              <a:lnSpc>
                <a:spcPct val="114000"/>
              </a:lnSpc>
              <a:buFont typeface="+mj-lt"/>
              <a:buAutoNum type="arabicPeriod"/>
            </a:pPr>
            <a:r>
              <a:rPr lang="en-US" dirty="0"/>
              <a:t>Image pairs at near simultaneous nadir overpasses (n-SNOs)</a:t>
            </a:r>
          </a:p>
          <a:p>
            <a:pPr lvl="2">
              <a:lnSpc>
                <a:spcPct val="114000"/>
              </a:lnSpc>
            </a:pPr>
            <a:r>
              <a:rPr lang="en-US" dirty="0"/>
              <a:t>TOA reflectance </a:t>
            </a:r>
            <a:r>
              <a:rPr lang="en-US" b="1" dirty="0"/>
              <a:t>AND</a:t>
            </a:r>
          </a:p>
          <a:p>
            <a:pPr lvl="2">
              <a:lnSpc>
                <a:spcPct val="114000"/>
              </a:lnSpc>
            </a:pPr>
            <a:r>
              <a:rPr lang="en-US" dirty="0"/>
              <a:t>Remote sensing reflectance (R</a:t>
            </a:r>
            <a:r>
              <a:rPr lang="en-US" baseline="-25000" dirty="0"/>
              <a:t>rs</a:t>
            </a:r>
            <a:r>
              <a:rPr lang="en-US" dirty="0"/>
              <a:t>)</a:t>
            </a:r>
          </a:p>
          <a:p>
            <a:pPr marL="914400" lvl="1" indent="-457200">
              <a:lnSpc>
                <a:spcPct val="114000"/>
              </a:lnSpc>
              <a:buFont typeface="+mj-lt"/>
              <a:buAutoNum type="arabicPeriod"/>
            </a:pPr>
            <a:r>
              <a:rPr lang="en-US" dirty="0"/>
              <a:t>R</a:t>
            </a:r>
            <a:r>
              <a:rPr lang="en-US" baseline="-25000" dirty="0"/>
              <a:t>rs </a:t>
            </a:r>
            <a:r>
              <a:rPr lang="en-US" dirty="0"/>
              <a:t>products at AERONET-OC sites</a:t>
            </a:r>
          </a:p>
          <a:p>
            <a:pPr marL="914400" lvl="1" indent="-457200">
              <a:lnSpc>
                <a:spcPct val="114000"/>
              </a:lnSpc>
              <a:buFont typeface="+mj-lt"/>
              <a:buAutoNum type="arabicPeriod"/>
            </a:pPr>
            <a:r>
              <a:rPr lang="en-US" dirty="0"/>
              <a:t>Time-series applications  </a:t>
            </a:r>
          </a:p>
          <a:p>
            <a:pPr lvl="1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12946" y="5737096"/>
            <a:ext cx="11645705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Consistency in calibration (Level-1; TOA)                  Consistency in products (Level-2 ;R</a:t>
            </a:r>
            <a:r>
              <a:rPr lang="en-US" sz="2400" b="1" baseline="-25000" dirty="0">
                <a:solidFill>
                  <a:srgbClr val="C00000"/>
                </a:solidFill>
              </a:rPr>
              <a:t>rs</a:t>
            </a:r>
            <a:r>
              <a:rPr lang="en-US" sz="2400" b="1" dirty="0">
                <a:solidFill>
                  <a:srgbClr val="C00000"/>
                </a:solidFill>
              </a:rPr>
              <a:t>)</a:t>
            </a:r>
          </a:p>
        </p:txBody>
      </p:sp>
      <p:pic>
        <p:nvPicPr>
          <p:cNvPr id="6" name="Picture 5" descr="NASA 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4251" y="0"/>
            <a:ext cx="914400" cy="761999"/>
          </a:xfrm>
          <a:prstGeom prst="rect">
            <a:avLst/>
          </a:prstGeom>
        </p:spPr>
      </p:pic>
      <p:sp>
        <p:nvSpPr>
          <p:cNvPr id="8" name="Left-Right Arrow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37033" y="5830768"/>
            <a:ext cx="914400" cy="274320"/>
          </a:xfrm>
          <a:prstGeom prst="left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6059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300" y="1571626"/>
            <a:ext cx="10985500" cy="4648199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2200" dirty="0"/>
              <a:t>Landsat-8 and Sentinel-2A overpass certain areas of the globe on a regular basis</a:t>
            </a:r>
          </a:p>
          <a:p>
            <a:r>
              <a:rPr lang="en-US" sz="2200" dirty="0"/>
              <a:t>60 scene pairs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80554-C64A-40FE-915C-E879D69DB535}" type="slidenum">
              <a:rPr lang="en-US" smtClean="0"/>
              <a:t>12</a:t>
            </a:fld>
            <a:endParaRPr lang="en-US" dirty="0"/>
          </a:p>
        </p:txBody>
      </p:sp>
      <p:pic>
        <p:nvPicPr>
          <p:cNvPr id="80" name="Picture 7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820" y="3089223"/>
            <a:ext cx="7713757" cy="3768777"/>
          </a:xfrm>
          <a:prstGeom prst="rect">
            <a:avLst/>
          </a:prstGeom>
        </p:spPr>
      </p:pic>
      <p:sp>
        <p:nvSpPr>
          <p:cNvPr id="81" name="Text Box 93"/>
          <p:cNvSpPr txBox="1"/>
          <p:nvPr/>
        </p:nvSpPr>
        <p:spPr>
          <a:xfrm>
            <a:off x="7334754" y="4873550"/>
            <a:ext cx="1426836" cy="344156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4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ea typeface="Calibri"/>
                <a:cs typeface="Times New Roman"/>
              </a:rPr>
              <a:t>Sentinel-2A</a:t>
            </a:r>
            <a:endParaRPr lang="en-US" sz="1400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effectLst/>
              <a:ea typeface="Calibri"/>
              <a:cs typeface="Times New Roman"/>
            </a:endParaRPr>
          </a:p>
        </p:txBody>
      </p:sp>
      <p:sp>
        <p:nvSpPr>
          <p:cNvPr id="82" name="Text Box 95"/>
          <p:cNvSpPr txBox="1"/>
          <p:nvPr/>
        </p:nvSpPr>
        <p:spPr>
          <a:xfrm>
            <a:off x="5218280" y="3414186"/>
            <a:ext cx="1426836" cy="344156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4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/>
                <a:highlight>
                  <a:srgbClr val="FF0000"/>
                </a:highlight>
                <a:ea typeface="Calibri"/>
                <a:cs typeface="Times New Roman"/>
              </a:rPr>
              <a:t>Landsat-8</a:t>
            </a:r>
            <a:endParaRPr lang="en-US" sz="1400" dirty="0">
              <a:ln>
                <a:solidFill>
                  <a:schemeClr val="tx1"/>
                </a:solidFill>
              </a:ln>
              <a:solidFill>
                <a:schemeClr val="tx1"/>
              </a:solidFill>
              <a:effectLst/>
              <a:ea typeface="Calibri"/>
              <a:cs typeface="Times New Roman"/>
            </a:endParaRPr>
          </a:p>
        </p:txBody>
      </p:sp>
      <p:sp>
        <p:nvSpPr>
          <p:cNvPr id="83" name="Arc 8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3203996">
            <a:off x="7026531" y="4050512"/>
            <a:ext cx="1023965" cy="166144"/>
          </a:xfrm>
          <a:prstGeom prst="arc">
            <a:avLst/>
          </a:prstGeom>
          <a:ln w="38100">
            <a:solidFill>
              <a:srgbClr val="FFFF00"/>
            </a:solidFill>
            <a:prstDash val="sysDash"/>
            <a:headEnd type="stealth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84" name="Arc 8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0704300">
            <a:off x="4334949" y="3265963"/>
            <a:ext cx="995987" cy="154277"/>
          </a:xfrm>
          <a:prstGeom prst="arc">
            <a:avLst/>
          </a:prstGeom>
          <a:ln w="38100">
            <a:solidFill>
              <a:srgbClr val="FF0000"/>
            </a:solidFill>
            <a:prstDash val="sysDash"/>
            <a:headEnd type="stealth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85" name="Rectangle 8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63693" y="3545925"/>
            <a:ext cx="402871" cy="3026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86" name="TextBox 85"/>
          <p:cNvSpPr txBox="1"/>
          <p:nvPr/>
        </p:nvSpPr>
        <p:spPr>
          <a:xfrm>
            <a:off x="6645116" y="3848545"/>
            <a:ext cx="938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n-SNO</a:t>
            </a:r>
          </a:p>
        </p:txBody>
      </p:sp>
      <p:sp>
        <p:nvSpPr>
          <p:cNvPr id="87" name="TextBox 86"/>
          <p:cNvSpPr txBox="1"/>
          <p:nvPr/>
        </p:nvSpPr>
        <p:spPr>
          <a:xfrm rot="17155912">
            <a:off x="1840994" y="3940797"/>
            <a:ext cx="1342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Greenland</a:t>
            </a:r>
          </a:p>
        </p:txBody>
      </p:sp>
      <p:pic>
        <p:nvPicPr>
          <p:cNvPr id="13" name="Picture 12" descr="NASA 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4251" y="0"/>
            <a:ext cx="914400" cy="761999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563418" y="381000"/>
            <a:ext cx="9652000" cy="1143000"/>
          </a:xfrm>
        </p:spPr>
        <p:txBody>
          <a:bodyPr>
            <a:normAutofit/>
          </a:bodyPr>
          <a:lstStyle/>
          <a:p>
            <a:r>
              <a:rPr lang="en-US" sz="3000" dirty="0"/>
              <a:t>Intercomparisons at </a:t>
            </a:r>
            <a:r>
              <a:rPr lang="en-US" sz="3200" dirty="0"/>
              <a:t>n-SNOs 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965489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300" y="1434243"/>
            <a:ext cx="10985500" cy="4648199"/>
          </a:xfrm>
        </p:spPr>
        <p:txBody>
          <a:bodyPr>
            <a:normAutofit/>
          </a:bodyPr>
          <a:lstStyle/>
          <a:p>
            <a:r>
              <a:rPr lang="en-US" sz="2600" dirty="0"/>
              <a:t>Considerations</a:t>
            </a:r>
            <a:endParaRPr lang="en-US" sz="2200" dirty="0"/>
          </a:p>
          <a:p>
            <a:pPr lvl="2">
              <a:buFont typeface="Wingdings" charset="2"/>
              <a:buChar char="q"/>
            </a:pPr>
            <a:r>
              <a:rPr lang="en-US" dirty="0"/>
              <a:t> overpass times (t1-t2 &lt; 30min)</a:t>
            </a:r>
          </a:p>
          <a:p>
            <a:pPr lvl="2">
              <a:buFont typeface="Wingdings" charset="2"/>
              <a:buChar char="q"/>
            </a:pPr>
            <a:r>
              <a:rPr lang="en-US" dirty="0"/>
              <a:t> imaging geometry ( α &lt; 7.5</a:t>
            </a:r>
            <a:r>
              <a:rPr lang="en-US" baseline="30000" dirty="0"/>
              <a:t>o</a:t>
            </a:r>
            <a:r>
              <a:rPr lang="en-US" dirty="0"/>
              <a:t>)</a:t>
            </a:r>
          </a:p>
          <a:p>
            <a:pPr lvl="2">
              <a:buFont typeface="Wingdings" charset="2"/>
              <a:buChar char="q"/>
            </a:pPr>
            <a:r>
              <a:rPr lang="en-US" dirty="0"/>
              <a:t> spatial sampling</a:t>
            </a:r>
          </a:p>
          <a:p>
            <a:pPr lvl="2">
              <a:buFont typeface="Wingdings" charset="2"/>
              <a:buChar char="q"/>
            </a:pPr>
            <a:r>
              <a:rPr lang="en-US" dirty="0"/>
              <a:t> spectral responses</a:t>
            </a:r>
          </a:p>
          <a:p>
            <a:pPr lvl="1"/>
            <a:endParaRPr lang="en-US" sz="20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80554-C64A-40FE-915C-E879D69DB535}" type="slidenum">
              <a:rPr lang="en-US" smtClean="0"/>
              <a:t>13</a:t>
            </a:fld>
            <a:endParaRPr lang="en-US" dirty="0"/>
          </a:p>
        </p:txBody>
      </p:sp>
      <p:grpSp>
        <p:nvGrpSpPr>
          <p:cNvPr id="34" name="Group 33" descr="MSI AND OLI SPECTRAL GRAPHIC"/>
          <p:cNvGrpSpPr/>
          <p:nvPr/>
        </p:nvGrpSpPr>
        <p:grpSpPr>
          <a:xfrm>
            <a:off x="7858248" y="1160335"/>
            <a:ext cx="4333752" cy="4466231"/>
            <a:chOff x="4581646" y="1400633"/>
            <a:chExt cx="4333752" cy="4466231"/>
          </a:xfrm>
        </p:grpSpPr>
        <p:grpSp>
          <p:nvGrpSpPr>
            <p:cNvPr id="35" name="Group 34"/>
            <p:cNvGrpSpPr/>
            <p:nvPr/>
          </p:nvGrpSpPr>
          <p:grpSpPr>
            <a:xfrm>
              <a:off x="4581646" y="1447800"/>
              <a:ext cx="4333752" cy="4419064"/>
              <a:chOff x="38396" y="0"/>
              <a:chExt cx="4334102" cy="4932321"/>
            </a:xfrm>
          </p:grpSpPr>
          <p:grpSp>
            <p:nvGrpSpPr>
              <p:cNvPr id="38" name="Group 37"/>
              <p:cNvGrpSpPr/>
              <p:nvPr/>
            </p:nvGrpSpPr>
            <p:grpSpPr>
              <a:xfrm>
                <a:off x="1828800" y="3705225"/>
                <a:ext cx="1612210" cy="100425"/>
                <a:chOff x="0" y="0"/>
                <a:chExt cx="1612210" cy="100425"/>
              </a:xfrm>
            </p:grpSpPr>
            <p:sp>
              <p:nvSpPr>
                <p:cNvPr id="62" name="Freeform 61"/>
                <p:cNvSpPr/>
                <p:nvPr/>
              </p:nvSpPr>
              <p:spPr>
                <a:xfrm>
                  <a:off x="0" y="0"/>
                  <a:ext cx="469265" cy="92075"/>
                </a:xfrm>
                <a:custGeom>
                  <a:avLst/>
                  <a:gdLst>
                    <a:gd name="connsiteX0" fmla="*/ 0 w 469338"/>
                    <a:gd name="connsiteY0" fmla="*/ 17405 h 92259"/>
                    <a:gd name="connsiteX1" fmla="*/ 190832 w 469338"/>
                    <a:gd name="connsiteY1" fmla="*/ 88967 h 92259"/>
                    <a:gd name="connsiteX2" fmla="*/ 318052 w 469338"/>
                    <a:gd name="connsiteY2" fmla="*/ 73064 h 92259"/>
                    <a:gd name="connsiteX3" fmla="*/ 445273 w 469338"/>
                    <a:gd name="connsiteY3" fmla="*/ 9454 h 92259"/>
                    <a:gd name="connsiteX4" fmla="*/ 469127 w 469338"/>
                    <a:gd name="connsiteY4" fmla="*/ 1502 h 92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69338" h="92259">
                      <a:moveTo>
                        <a:pt x="0" y="17405"/>
                      </a:moveTo>
                      <a:cubicBezTo>
                        <a:pt x="68911" y="48548"/>
                        <a:pt x="137823" y="79691"/>
                        <a:pt x="190832" y="88967"/>
                      </a:cubicBezTo>
                      <a:cubicBezTo>
                        <a:pt x="243841" y="98243"/>
                        <a:pt x="275645" y="86316"/>
                        <a:pt x="318052" y="73064"/>
                      </a:cubicBezTo>
                      <a:cubicBezTo>
                        <a:pt x="360459" y="59812"/>
                        <a:pt x="420094" y="21381"/>
                        <a:pt x="445273" y="9454"/>
                      </a:cubicBezTo>
                      <a:cubicBezTo>
                        <a:pt x="470452" y="-2473"/>
                        <a:pt x="469789" y="-486"/>
                        <a:pt x="469127" y="1502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3" name="Freeform 62"/>
                <p:cNvSpPr/>
                <p:nvPr/>
              </p:nvSpPr>
              <p:spPr>
                <a:xfrm>
                  <a:off x="542925" y="38100"/>
                  <a:ext cx="453224" cy="32151"/>
                </a:xfrm>
                <a:custGeom>
                  <a:avLst/>
                  <a:gdLst>
                    <a:gd name="connsiteX0" fmla="*/ 453224 w 453224"/>
                    <a:gd name="connsiteY0" fmla="*/ 0 h 32151"/>
                    <a:gd name="connsiteX1" fmla="*/ 246490 w 453224"/>
                    <a:gd name="connsiteY1" fmla="*/ 31805 h 32151"/>
                    <a:gd name="connsiteX2" fmla="*/ 55659 w 453224"/>
                    <a:gd name="connsiteY2" fmla="*/ 15902 h 32151"/>
                    <a:gd name="connsiteX3" fmla="*/ 0 w 453224"/>
                    <a:gd name="connsiteY3" fmla="*/ 0 h 32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53224" h="32151">
                      <a:moveTo>
                        <a:pt x="453224" y="0"/>
                      </a:moveTo>
                      <a:cubicBezTo>
                        <a:pt x="382987" y="14577"/>
                        <a:pt x="312751" y="29155"/>
                        <a:pt x="246490" y="31805"/>
                      </a:cubicBezTo>
                      <a:cubicBezTo>
                        <a:pt x="180229" y="34455"/>
                        <a:pt x="96741" y="21203"/>
                        <a:pt x="55659" y="15902"/>
                      </a:cubicBezTo>
                      <a:cubicBezTo>
                        <a:pt x="14577" y="10601"/>
                        <a:pt x="7288" y="5300"/>
                        <a:pt x="0" y="0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64" name="Freeform 63"/>
                <p:cNvSpPr/>
                <p:nvPr/>
              </p:nvSpPr>
              <p:spPr>
                <a:xfrm>
                  <a:off x="1095375" y="9525"/>
                  <a:ext cx="516835" cy="90900"/>
                </a:xfrm>
                <a:custGeom>
                  <a:avLst/>
                  <a:gdLst>
                    <a:gd name="connsiteX0" fmla="*/ 0 w 516835"/>
                    <a:gd name="connsiteY0" fmla="*/ 90900 h 90900"/>
                    <a:gd name="connsiteX1" fmla="*/ 206734 w 516835"/>
                    <a:gd name="connsiteY1" fmla="*/ 3436 h 90900"/>
                    <a:gd name="connsiteX2" fmla="*/ 421419 w 516835"/>
                    <a:gd name="connsiteY2" fmla="*/ 19338 h 90900"/>
                    <a:gd name="connsiteX3" fmla="*/ 516835 w 516835"/>
                    <a:gd name="connsiteY3" fmla="*/ 35241 h 90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16835" h="90900">
                      <a:moveTo>
                        <a:pt x="0" y="90900"/>
                      </a:moveTo>
                      <a:cubicBezTo>
                        <a:pt x="68249" y="53131"/>
                        <a:pt x="136498" y="15363"/>
                        <a:pt x="206734" y="3436"/>
                      </a:cubicBezTo>
                      <a:cubicBezTo>
                        <a:pt x="276970" y="-8491"/>
                        <a:pt x="369736" y="14037"/>
                        <a:pt x="421419" y="19338"/>
                      </a:cubicBezTo>
                      <a:cubicBezTo>
                        <a:pt x="473102" y="24639"/>
                        <a:pt x="494968" y="29940"/>
                        <a:pt x="516835" y="35241"/>
                      </a:cubicBez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39" name="Group 38"/>
              <p:cNvGrpSpPr/>
              <p:nvPr/>
            </p:nvGrpSpPr>
            <p:grpSpPr>
              <a:xfrm>
                <a:off x="38396" y="0"/>
                <a:ext cx="4334102" cy="4932321"/>
                <a:chOff x="38396" y="0"/>
                <a:chExt cx="4334102" cy="4932321"/>
              </a:xfrm>
            </p:grpSpPr>
            <p:grpSp>
              <p:nvGrpSpPr>
                <p:cNvPr id="40" name="Group 39"/>
                <p:cNvGrpSpPr/>
                <p:nvPr/>
              </p:nvGrpSpPr>
              <p:grpSpPr>
                <a:xfrm>
                  <a:off x="790575" y="3714750"/>
                  <a:ext cx="1602851" cy="73660"/>
                  <a:chOff x="0" y="0"/>
                  <a:chExt cx="1602851" cy="73660"/>
                </a:xfrm>
              </p:grpSpPr>
              <p:sp>
                <p:nvSpPr>
                  <p:cNvPr id="60" name="Freeform 59"/>
                  <p:cNvSpPr/>
                  <p:nvPr/>
                </p:nvSpPr>
                <p:spPr>
                  <a:xfrm>
                    <a:off x="0" y="0"/>
                    <a:ext cx="619760" cy="73660"/>
                  </a:xfrm>
                  <a:custGeom>
                    <a:avLst/>
                    <a:gdLst>
                      <a:gd name="connsiteX0" fmla="*/ 0 w 620201"/>
                      <a:gd name="connsiteY0" fmla="*/ 23854 h 73859"/>
                      <a:gd name="connsiteX1" fmla="*/ 246490 w 620201"/>
                      <a:gd name="connsiteY1" fmla="*/ 71561 h 73859"/>
                      <a:gd name="connsiteX2" fmla="*/ 381662 w 620201"/>
                      <a:gd name="connsiteY2" fmla="*/ 63610 h 73859"/>
                      <a:gd name="connsiteX3" fmla="*/ 500932 w 620201"/>
                      <a:gd name="connsiteY3" fmla="*/ 39756 h 73859"/>
                      <a:gd name="connsiteX4" fmla="*/ 580445 w 620201"/>
                      <a:gd name="connsiteY4" fmla="*/ 15902 h 73859"/>
                      <a:gd name="connsiteX5" fmla="*/ 620201 w 620201"/>
                      <a:gd name="connsiteY5" fmla="*/ 0 h 73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0201" h="73859">
                        <a:moveTo>
                          <a:pt x="0" y="23854"/>
                        </a:moveTo>
                        <a:cubicBezTo>
                          <a:pt x="91440" y="44394"/>
                          <a:pt x="182880" y="64935"/>
                          <a:pt x="246490" y="71561"/>
                        </a:cubicBezTo>
                        <a:cubicBezTo>
                          <a:pt x="310100" y="78187"/>
                          <a:pt x="339255" y="68911"/>
                          <a:pt x="381662" y="63610"/>
                        </a:cubicBezTo>
                        <a:cubicBezTo>
                          <a:pt x="424069" y="58309"/>
                          <a:pt x="467802" y="47707"/>
                          <a:pt x="500932" y="39756"/>
                        </a:cubicBezTo>
                        <a:cubicBezTo>
                          <a:pt x="534062" y="31805"/>
                          <a:pt x="560567" y="22528"/>
                          <a:pt x="580445" y="15902"/>
                        </a:cubicBezTo>
                        <a:cubicBezTo>
                          <a:pt x="600323" y="9276"/>
                          <a:pt x="610262" y="4638"/>
                          <a:pt x="620201" y="0"/>
                        </a:cubicBezTo>
                      </a:path>
                    </a:pathLst>
                  </a:cu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1" name="Freeform 60"/>
                  <p:cNvSpPr/>
                  <p:nvPr/>
                </p:nvSpPr>
                <p:spPr>
                  <a:xfrm>
                    <a:off x="990600" y="0"/>
                    <a:ext cx="612251" cy="55853"/>
                  </a:xfrm>
                  <a:custGeom>
                    <a:avLst/>
                    <a:gdLst>
                      <a:gd name="connsiteX0" fmla="*/ 0 w 612251"/>
                      <a:gd name="connsiteY0" fmla="*/ 47901 h 55853"/>
                      <a:gd name="connsiteX1" fmla="*/ 206734 w 612251"/>
                      <a:gd name="connsiteY1" fmla="*/ 194 h 55853"/>
                      <a:gd name="connsiteX2" fmla="*/ 485030 w 612251"/>
                      <a:gd name="connsiteY2" fmla="*/ 31999 h 55853"/>
                      <a:gd name="connsiteX3" fmla="*/ 612251 w 612251"/>
                      <a:gd name="connsiteY3" fmla="*/ 55853 h 55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2251" h="55853">
                        <a:moveTo>
                          <a:pt x="0" y="47901"/>
                        </a:moveTo>
                        <a:cubicBezTo>
                          <a:pt x="62948" y="25372"/>
                          <a:pt x="125896" y="2844"/>
                          <a:pt x="206734" y="194"/>
                        </a:cubicBezTo>
                        <a:cubicBezTo>
                          <a:pt x="287572" y="-2456"/>
                          <a:pt x="417444" y="22723"/>
                          <a:pt x="485030" y="31999"/>
                        </a:cubicBezTo>
                        <a:cubicBezTo>
                          <a:pt x="552616" y="41275"/>
                          <a:pt x="582433" y="48564"/>
                          <a:pt x="612251" y="55853"/>
                        </a:cubicBezTo>
                      </a:path>
                    </a:pathLst>
                  </a:cu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1" name="Group 40"/>
                <p:cNvGrpSpPr/>
                <p:nvPr/>
              </p:nvGrpSpPr>
              <p:grpSpPr>
                <a:xfrm>
                  <a:off x="38396" y="0"/>
                  <a:ext cx="4334102" cy="4932321"/>
                  <a:chOff x="38396" y="0"/>
                  <a:chExt cx="4334102" cy="4932321"/>
                </a:xfrm>
              </p:grpSpPr>
              <p:grpSp>
                <p:nvGrpSpPr>
                  <p:cNvPr id="42" name="Group 41"/>
                  <p:cNvGrpSpPr/>
                  <p:nvPr/>
                </p:nvGrpSpPr>
                <p:grpSpPr>
                  <a:xfrm>
                    <a:off x="38396" y="0"/>
                    <a:ext cx="4334102" cy="4932321"/>
                    <a:chOff x="38396" y="0"/>
                    <a:chExt cx="4334102" cy="4932321"/>
                  </a:xfrm>
                </p:grpSpPr>
                <p:sp>
                  <p:nvSpPr>
                    <p:cNvPr id="44" name="Text Box 36"/>
                    <p:cNvSpPr txBox="1"/>
                    <p:nvPr/>
                  </p:nvSpPr>
                  <p:spPr>
                    <a:xfrm>
                      <a:off x="38396" y="0"/>
                      <a:ext cx="1514476" cy="370383"/>
                    </a:xfrm>
                    <a:prstGeom prst="rect">
                      <a:avLst/>
                    </a:prstGeom>
                    <a:solidFill>
                      <a:schemeClr val="lt1"/>
                    </a:solidFill>
                    <a:ln w="6350">
                      <a:noFill/>
                    </a:ln>
                    <a:effectLst/>
                  </p:spPr>
                  <p:style>
                    <a:lnRef idx="0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  <a:ea typeface="Calibri"/>
                          <a:cs typeface="Times New Roman"/>
                        </a:rPr>
                        <a:t>Sun @t1</a:t>
                      </a:r>
                    </a:p>
                  </p:txBody>
                </p:sp>
                <p:pic>
                  <p:nvPicPr>
                    <p:cNvPr id="45" name="Picture 44"/>
                    <p:cNvPicPr>
                      <a:picLocks noChangeAspect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628900" y="1533525"/>
                      <a:ext cx="447675" cy="37147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6" name="Picture 45"/>
                    <p:cNvPicPr>
                      <a:picLocks noChangeAspect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619375" y="514350"/>
                      <a:ext cx="466725" cy="438150"/>
                    </a:xfrm>
                    <a:prstGeom prst="rect">
                      <a:avLst/>
                    </a:prstGeom>
                  </p:spPr>
                </p:pic>
                <p:cxnSp>
                  <p:nvCxnSpPr>
                    <p:cNvPr id="47" name="Straight Connector 46"/>
                    <p:cNvCxnSpPr/>
                    <p:nvPr/>
                  </p:nvCxnSpPr>
                  <p:spPr>
                    <a:xfrm flipH="1">
                      <a:off x="1836215" y="1828800"/>
                      <a:ext cx="967310" cy="1781175"/>
                    </a:xfrm>
                    <a:prstGeom prst="line">
                      <a:avLst/>
                    </a:prstGeom>
                    <a:ln>
                      <a:solidFill>
                        <a:srgbClr val="FF0000"/>
                      </a:solidFill>
                      <a:prstDash val="dashDot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8" name="Straight Connector 47"/>
                    <p:cNvCxnSpPr/>
                    <p:nvPr/>
                  </p:nvCxnSpPr>
                  <p:spPr>
                    <a:xfrm flipH="1">
                      <a:off x="2298064" y="1828800"/>
                      <a:ext cx="512446" cy="1781175"/>
                    </a:xfrm>
                    <a:prstGeom prst="line">
                      <a:avLst/>
                    </a:prstGeom>
                    <a:ln>
                      <a:solidFill>
                        <a:srgbClr val="FF0000"/>
                      </a:solidFill>
                      <a:prstDash val="dashDot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" name="Straight Connector 48"/>
                    <p:cNvCxnSpPr/>
                    <p:nvPr/>
                  </p:nvCxnSpPr>
                  <p:spPr>
                    <a:xfrm flipH="1">
                      <a:off x="2087300" y="828675"/>
                      <a:ext cx="716392" cy="2828925"/>
                    </a:xfrm>
                    <a:prstGeom prst="line">
                      <a:avLst/>
                    </a:prstGeom>
                    <a:ln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0" name="Straight Connector 49"/>
                    <p:cNvCxnSpPr/>
                    <p:nvPr/>
                  </p:nvCxnSpPr>
                  <p:spPr>
                    <a:xfrm flipH="1">
                      <a:off x="1819275" y="828675"/>
                      <a:ext cx="984581" cy="2845904"/>
                    </a:xfrm>
                    <a:prstGeom prst="line">
                      <a:avLst/>
                    </a:prstGeom>
                    <a:ln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1" name="Freeform 50"/>
                    <p:cNvSpPr/>
                    <p:nvPr/>
                  </p:nvSpPr>
                  <p:spPr>
                    <a:xfrm>
                      <a:off x="1104900" y="3657600"/>
                      <a:ext cx="524510" cy="206375"/>
                    </a:xfrm>
                    <a:custGeom>
                      <a:avLst/>
                      <a:gdLst>
                        <a:gd name="connsiteX0" fmla="*/ 0 w 524786"/>
                        <a:gd name="connsiteY0" fmla="*/ 206734 h 206734"/>
                        <a:gd name="connsiteX1" fmla="*/ 214685 w 524786"/>
                        <a:gd name="connsiteY1" fmla="*/ 182880 h 206734"/>
                        <a:gd name="connsiteX2" fmla="*/ 389614 w 524786"/>
                        <a:gd name="connsiteY2" fmla="*/ 103367 h 206734"/>
                        <a:gd name="connsiteX3" fmla="*/ 477078 w 524786"/>
                        <a:gd name="connsiteY3" fmla="*/ 39756 h 206734"/>
                        <a:gd name="connsiteX4" fmla="*/ 524786 w 524786"/>
                        <a:gd name="connsiteY4" fmla="*/ 0 h 206734"/>
                        <a:gd name="connsiteX5" fmla="*/ 524786 w 524786"/>
                        <a:gd name="connsiteY5" fmla="*/ 0 h 2067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24786" h="206734">
                          <a:moveTo>
                            <a:pt x="0" y="206734"/>
                          </a:moveTo>
                          <a:cubicBezTo>
                            <a:pt x="74874" y="203421"/>
                            <a:pt x="149749" y="200108"/>
                            <a:pt x="214685" y="182880"/>
                          </a:cubicBezTo>
                          <a:cubicBezTo>
                            <a:pt x="279621" y="165652"/>
                            <a:pt x="345882" y="127221"/>
                            <a:pt x="389614" y="103367"/>
                          </a:cubicBezTo>
                          <a:cubicBezTo>
                            <a:pt x="433346" y="79513"/>
                            <a:pt x="454549" y="56984"/>
                            <a:pt x="477078" y="39756"/>
                          </a:cubicBezTo>
                          <a:cubicBezTo>
                            <a:pt x="499607" y="22528"/>
                            <a:pt x="524786" y="0"/>
                            <a:pt x="524786" y="0"/>
                          </a:cubicBezTo>
                          <a:lnTo>
                            <a:pt x="524786" y="0"/>
                          </a:ln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2" name="Freeform 51"/>
                    <p:cNvSpPr/>
                    <p:nvPr/>
                  </p:nvSpPr>
                  <p:spPr>
                    <a:xfrm>
                      <a:off x="1638300" y="3667125"/>
                      <a:ext cx="395830" cy="109024"/>
                    </a:xfrm>
                    <a:custGeom>
                      <a:avLst/>
                      <a:gdLst>
                        <a:gd name="connsiteX0" fmla="*/ 0 w 395830"/>
                        <a:gd name="connsiteY0" fmla="*/ 0 h 109024"/>
                        <a:gd name="connsiteX1" fmla="*/ 166977 w 395830"/>
                        <a:gd name="connsiteY1" fmla="*/ 103367 h 109024"/>
                        <a:gd name="connsiteX2" fmla="*/ 381662 w 395830"/>
                        <a:gd name="connsiteY2" fmla="*/ 95415 h 109024"/>
                        <a:gd name="connsiteX3" fmla="*/ 357809 w 395830"/>
                        <a:gd name="connsiteY3" fmla="*/ 95415 h 1090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395830" h="109024">
                          <a:moveTo>
                            <a:pt x="0" y="0"/>
                          </a:moveTo>
                          <a:cubicBezTo>
                            <a:pt x="51683" y="43732"/>
                            <a:pt x="103367" y="87465"/>
                            <a:pt x="166977" y="103367"/>
                          </a:cubicBezTo>
                          <a:cubicBezTo>
                            <a:pt x="230587" y="119269"/>
                            <a:pt x="349857" y="96740"/>
                            <a:pt x="381662" y="95415"/>
                          </a:cubicBezTo>
                          <a:cubicBezTo>
                            <a:pt x="413467" y="94090"/>
                            <a:pt x="385638" y="94752"/>
                            <a:pt x="357809" y="95415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3" name="Freeform 52"/>
                    <p:cNvSpPr/>
                    <p:nvPr/>
                  </p:nvSpPr>
                  <p:spPr>
                    <a:xfrm>
                      <a:off x="2924175" y="3609975"/>
                      <a:ext cx="508635" cy="238125"/>
                    </a:xfrm>
                    <a:custGeom>
                      <a:avLst/>
                      <a:gdLst>
                        <a:gd name="connsiteX0" fmla="*/ 508884 w 508884"/>
                        <a:gd name="connsiteY0" fmla="*/ 0 h 238539"/>
                        <a:gd name="connsiteX1" fmla="*/ 333955 w 508884"/>
                        <a:gd name="connsiteY1" fmla="*/ 159026 h 238539"/>
                        <a:gd name="connsiteX2" fmla="*/ 127221 w 508884"/>
                        <a:gd name="connsiteY2" fmla="*/ 222637 h 238539"/>
                        <a:gd name="connsiteX3" fmla="*/ 0 w 508884"/>
                        <a:gd name="connsiteY3" fmla="*/ 238539 h 2385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08884" h="238539">
                          <a:moveTo>
                            <a:pt x="508884" y="0"/>
                          </a:moveTo>
                          <a:cubicBezTo>
                            <a:pt x="453224" y="60960"/>
                            <a:pt x="397565" y="121920"/>
                            <a:pt x="333955" y="159026"/>
                          </a:cubicBezTo>
                          <a:cubicBezTo>
                            <a:pt x="270345" y="196132"/>
                            <a:pt x="182880" y="209385"/>
                            <a:pt x="127221" y="222637"/>
                          </a:cubicBezTo>
                          <a:cubicBezTo>
                            <a:pt x="71562" y="235889"/>
                            <a:pt x="35781" y="237214"/>
                            <a:pt x="0" y="238539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4" name="Rectangle 53"/>
                    <p:cNvSpPr/>
                    <p:nvPr/>
                  </p:nvSpPr>
                  <p:spPr>
                    <a:xfrm>
                      <a:off x="638175" y="3771900"/>
                      <a:ext cx="2862469" cy="1160421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5" name="Freeform 54"/>
                    <p:cNvSpPr/>
                    <p:nvPr/>
                  </p:nvSpPr>
                  <p:spPr>
                    <a:xfrm>
                      <a:off x="704850" y="3705225"/>
                      <a:ext cx="516835" cy="90900"/>
                    </a:xfrm>
                    <a:custGeom>
                      <a:avLst/>
                      <a:gdLst>
                        <a:gd name="connsiteX0" fmla="*/ 0 w 516835"/>
                        <a:gd name="connsiteY0" fmla="*/ 90900 h 90900"/>
                        <a:gd name="connsiteX1" fmla="*/ 206734 w 516835"/>
                        <a:gd name="connsiteY1" fmla="*/ 3436 h 90900"/>
                        <a:gd name="connsiteX2" fmla="*/ 421419 w 516835"/>
                        <a:gd name="connsiteY2" fmla="*/ 19338 h 90900"/>
                        <a:gd name="connsiteX3" fmla="*/ 516835 w 516835"/>
                        <a:gd name="connsiteY3" fmla="*/ 35241 h 909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16835" h="90900">
                          <a:moveTo>
                            <a:pt x="0" y="90900"/>
                          </a:moveTo>
                          <a:cubicBezTo>
                            <a:pt x="68249" y="53131"/>
                            <a:pt x="136498" y="15363"/>
                            <a:pt x="206734" y="3436"/>
                          </a:cubicBezTo>
                          <a:cubicBezTo>
                            <a:pt x="276970" y="-8491"/>
                            <a:pt x="369736" y="14037"/>
                            <a:pt x="421419" y="19338"/>
                          </a:cubicBezTo>
                          <a:cubicBezTo>
                            <a:pt x="473102" y="24639"/>
                            <a:pt x="494968" y="29940"/>
                            <a:pt x="516835" y="35241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" name="Freeform 55"/>
                    <p:cNvSpPr/>
                    <p:nvPr/>
                  </p:nvSpPr>
                  <p:spPr>
                    <a:xfrm>
                      <a:off x="2333625" y="3695700"/>
                      <a:ext cx="516255" cy="90805"/>
                    </a:xfrm>
                    <a:custGeom>
                      <a:avLst/>
                      <a:gdLst>
                        <a:gd name="connsiteX0" fmla="*/ 0 w 516835"/>
                        <a:gd name="connsiteY0" fmla="*/ 90900 h 90900"/>
                        <a:gd name="connsiteX1" fmla="*/ 206734 w 516835"/>
                        <a:gd name="connsiteY1" fmla="*/ 3436 h 90900"/>
                        <a:gd name="connsiteX2" fmla="*/ 421419 w 516835"/>
                        <a:gd name="connsiteY2" fmla="*/ 19338 h 90900"/>
                        <a:gd name="connsiteX3" fmla="*/ 516835 w 516835"/>
                        <a:gd name="connsiteY3" fmla="*/ 35241 h 909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16835" h="90900">
                          <a:moveTo>
                            <a:pt x="0" y="90900"/>
                          </a:moveTo>
                          <a:cubicBezTo>
                            <a:pt x="68249" y="53131"/>
                            <a:pt x="136498" y="15363"/>
                            <a:pt x="206734" y="3436"/>
                          </a:cubicBezTo>
                          <a:cubicBezTo>
                            <a:pt x="276970" y="-8491"/>
                            <a:pt x="369736" y="14037"/>
                            <a:pt x="421419" y="19338"/>
                          </a:cubicBezTo>
                          <a:cubicBezTo>
                            <a:pt x="473102" y="24639"/>
                            <a:pt x="494968" y="29940"/>
                            <a:pt x="516835" y="35241"/>
                          </a:cubicBezTo>
                        </a:path>
                      </a:pathLst>
                    </a:cu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" name="Text Box 34"/>
                    <p:cNvSpPr txBox="1"/>
                    <p:nvPr/>
                  </p:nvSpPr>
                  <p:spPr>
                    <a:xfrm>
                      <a:off x="3152775" y="514350"/>
                      <a:ext cx="1067312" cy="262393"/>
                    </a:xfrm>
                    <a:prstGeom prst="rect">
                      <a:avLst/>
                    </a:prstGeom>
                    <a:solidFill>
                      <a:schemeClr val="lt1"/>
                    </a:solidFill>
                    <a:ln w="6350">
                      <a:noFill/>
                    </a:ln>
                    <a:effectLst/>
                  </p:spPr>
                  <p:style>
                    <a:lnRef idx="0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dirty="0">
                          <a:ea typeface="Calibri"/>
                          <a:cs typeface="Times New Roman"/>
                        </a:rPr>
                        <a:t>MSI</a:t>
                      </a:r>
                      <a:r>
                        <a:rPr lang="en-US" sz="1400" dirty="0">
                          <a:effectLst/>
                          <a:ea typeface="Calibri"/>
                          <a:cs typeface="Times New Roman"/>
                        </a:rPr>
                        <a:t>@ t1</a:t>
                      </a:r>
                    </a:p>
                  </p:txBody>
                </p:sp>
                <p:sp>
                  <p:nvSpPr>
                    <p:cNvPr id="58" name="Text Box 35"/>
                    <p:cNvSpPr txBox="1"/>
                    <p:nvPr/>
                  </p:nvSpPr>
                  <p:spPr>
                    <a:xfrm>
                      <a:off x="3181349" y="1400175"/>
                      <a:ext cx="1191149" cy="262393"/>
                    </a:xfrm>
                    <a:prstGeom prst="rect">
                      <a:avLst/>
                    </a:prstGeom>
                    <a:solidFill>
                      <a:schemeClr val="lt1"/>
                    </a:solidFill>
                    <a:ln w="6350">
                      <a:noFill/>
                    </a:ln>
                    <a:effectLst/>
                  </p:spPr>
                  <p:style>
                    <a:lnRef idx="0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dirty="0">
                          <a:ea typeface="Calibri"/>
                          <a:cs typeface="Times New Roman"/>
                        </a:rPr>
                        <a:t>OLI</a:t>
                      </a:r>
                      <a:r>
                        <a:rPr lang="en-US" sz="1400" dirty="0">
                          <a:effectLst/>
                          <a:ea typeface="Calibri"/>
                          <a:cs typeface="Times New Roman"/>
                        </a:rPr>
                        <a:t> @ t2</a:t>
                      </a:r>
                    </a:p>
                  </p:txBody>
                </p:sp>
                <p:sp>
                  <p:nvSpPr>
                    <p:cNvPr id="59" name="Text Box 37"/>
                    <p:cNvSpPr txBox="1"/>
                    <p:nvPr/>
                  </p:nvSpPr>
                  <p:spPr>
                    <a:xfrm>
                      <a:off x="71638" y="1085850"/>
                      <a:ext cx="963267" cy="314325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  <a:effectLst/>
                  </p:spPr>
                  <p:style>
                    <a:lnRef idx="0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  <a:ea typeface="Calibri"/>
                          <a:cs typeface="Times New Roman"/>
                        </a:rPr>
                        <a:t>Sun @ t2</a:t>
                      </a:r>
                    </a:p>
                  </p:txBody>
                </p:sp>
              </p:grpSp>
              <p:cxnSp>
                <p:nvCxnSpPr>
                  <p:cNvPr id="43" name="Straight Connector 42"/>
                  <p:cNvCxnSpPr/>
                  <p:nvPr/>
                </p:nvCxnSpPr>
                <p:spPr>
                  <a:xfrm flipH="1">
                    <a:off x="2809875" y="866775"/>
                    <a:ext cx="41276" cy="2806147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  <a:prstDash val="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pic>
          <p:nvPicPr>
            <p:cNvPr id="36" name="Picture 35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1839" y="1400633"/>
              <a:ext cx="552450" cy="5429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Picture 36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4722" y="1943558"/>
              <a:ext cx="552450" cy="5429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5" name="Picture 64" descr="BAND COMPARISONS OF OLI AND MSI 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75" y="3500576"/>
            <a:ext cx="7486628" cy="2563097"/>
          </a:xfrm>
          <a:prstGeom prst="rect">
            <a:avLst/>
          </a:prstGeom>
        </p:spPr>
      </p:pic>
      <p:pic>
        <p:nvPicPr>
          <p:cNvPr id="66" name="Picture 65" descr="NASA LOG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"/>
            <a:ext cx="914400" cy="761999"/>
          </a:xfrm>
          <a:prstGeom prst="rect">
            <a:avLst/>
          </a:prstGeom>
        </p:spPr>
      </p:pic>
      <p:sp>
        <p:nvSpPr>
          <p:cNvPr id="67" name="Title 1"/>
          <p:cNvSpPr>
            <a:spLocks noGrp="1"/>
          </p:cNvSpPr>
          <p:nvPr>
            <p:ph type="title"/>
          </p:nvPr>
        </p:nvSpPr>
        <p:spPr>
          <a:xfrm>
            <a:off x="563418" y="381000"/>
            <a:ext cx="9652000" cy="1143000"/>
          </a:xfrm>
        </p:spPr>
        <p:txBody>
          <a:bodyPr>
            <a:normAutofit/>
          </a:bodyPr>
          <a:lstStyle/>
          <a:p>
            <a:r>
              <a:rPr lang="en-US" sz="3000" dirty="0"/>
              <a:t>Intercomparisons at </a:t>
            </a:r>
            <a:r>
              <a:rPr lang="en-US" sz="3200" dirty="0"/>
              <a:t>n-SNOs </a:t>
            </a:r>
            <a:endParaRPr lang="en-US" sz="3000" dirty="0"/>
          </a:p>
        </p:txBody>
      </p:sp>
      <p:sp>
        <p:nvSpPr>
          <p:cNvPr id="2" name="Rectangle 1"/>
          <p:cNvSpPr/>
          <p:nvPr/>
        </p:nvSpPr>
        <p:spPr>
          <a:xfrm>
            <a:off x="368300" y="6025776"/>
            <a:ext cx="1194344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300" dirty="0">
                <a:latin typeface="Helvetica" charset="0"/>
                <a:ea typeface="Helvetica" charset="0"/>
                <a:cs typeface="Helvetica" charset="0"/>
              </a:rPr>
              <a:t>N. Pahlevan, J. R. Schott, B. A. Franz, G. Zibordi, B. Markham, S. Bailey, C. B. Schaaf, M. Ondrusek, S. Greb, and C. M. Strait, "Landsat 8 remote sensing reflectance (R </a:t>
            </a:r>
            <a:r>
              <a:rPr lang="en-US" sz="1300" dirty="0" err="1">
                <a:latin typeface="Helvetica" charset="0"/>
                <a:ea typeface="Helvetica" charset="0"/>
                <a:cs typeface="Helvetica" charset="0"/>
              </a:rPr>
              <a:t>rs</a:t>
            </a:r>
            <a:r>
              <a:rPr lang="en-US" sz="1300" dirty="0">
                <a:latin typeface="Helvetica" charset="0"/>
                <a:ea typeface="Helvetica" charset="0"/>
                <a:cs typeface="Helvetica" charset="0"/>
              </a:rPr>
              <a:t>) products: Evaluations, intercomparisons, and enhancements," Remote Sensing of Environment </a:t>
            </a:r>
            <a:r>
              <a:rPr lang="en-US" sz="1300" b="1" dirty="0">
                <a:latin typeface="Helvetica" charset="0"/>
                <a:ea typeface="Helvetica" charset="0"/>
                <a:cs typeface="Helvetica" charset="0"/>
              </a:rPr>
              <a:t>190</a:t>
            </a:r>
            <a:r>
              <a:rPr lang="en-US" sz="1300" dirty="0">
                <a:latin typeface="Helvetica" charset="0"/>
                <a:ea typeface="Helvetica" charset="0"/>
                <a:cs typeface="Helvetica" charset="0"/>
              </a:rPr>
              <a:t>, 289-301 (2017).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300" dirty="0">
                <a:latin typeface="Helvetica" charset="0"/>
                <a:ea typeface="Helvetica" charset="0"/>
                <a:cs typeface="Helvetica" charset="0"/>
              </a:rPr>
              <a:t>N. Pahlevan, Z. Lee, J. Wei, C. </a:t>
            </a:r>
            <a:r>
              <a:rPr lang="en-US" sz="1300" dirty="0" err="1">
                <a:latin typeface="Helvetica" charset="0"/>
                <a:ea typeface="Helvetica" charset="0"/>
                <a:cs typeface="Helvetica" charset="0"/>
              </a:rPr>
              <a:t>Schaff</a:t>
            </a:r>
            <a:r>
              <a:rPr lang="en-US" sz="1300" dirty="0">
                <a:latin typeface="Helvetica" charset="0"/>
                <a:ea typeface="Helvetica" charset="0"/>
                <a:cs typeface="Helvetica" charset="0"/>
              </a:rPr>
              <a:t>, J. Schott, and A. </a:t>
            </a:r>
            <a:r>
              <a:rPr lang="en-US" sz="1300" dirty="0" err="1">
                <a:latin typeface="Helvetica" charset="0"/>
                <a:ea typeface="Helvetica" charset="0"/>
                <a:cs typeface="Helvetica" charset="0"/>
              </a:rPr>
              <a:t>Berk</a:t>
            </a:r>
            <a:r>
              <a:rPr lang="en-US" sz="1300" dirty="0">
                <a:latin typeface="Helvetica" charset="0"/>
                <a:ea typeface="Helvetica" charset="0"/>
                <a:cs typeface="Helvetica" charset="0"/>
              </a:rPr>
              <a:t>, "On-orbit radiometric characterization of OLI (Landsat-8) for applications in aquatic remote sensing," Remote Sensing of Environment </a:t>
            </a:r>
            <a:r>
              <a:rPr lang="en-US" sz="1300" b="1" dirty="0">
                <a:latin typeface="Helvetica" charset="0"/>
                <a:ea typeface="Helvetica" charset="0"/>
                <a:cs typeface="Helvetica" charset="0"/>
              </a:rPr>
              <a:t>154</a:t>
            </a:r>
            <a:r>
              <a:rPr lang="en-US" sz="1300" dirty="0">
                <a:latin typeface="Helvetica" charset="0"/>
                <a:ea typeface="Helvetica" charset="0"/>
                <a:cs typeface="Helvetica" charset="0"/>
              </a:rPr>
              <a:t>, 272–284 (2014).</a:t>
            </a:r>
          </a:p>
        </p:txBody>
      </p:sp>
      <p:pic>
        <p:nvPicPr>
          <p:cNvPr id="68" name="Picture 67" descr="NASA LOG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44251" y="0"/>
            <a:ext cx="914400" cy="76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2594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23900" y="279400"/>
            <a:ext cx="9583882" cy="1143000"/>
          </a:xfrm>
        </p:spPr>
        <p:txBody>
          <a:bodyPr>
            <a:normAutofit/>
          </a:bodyPr>
          <a:lstStyle/>
          <a:p>
            <a:r>
              <a:rPr lang="en-US" sz="2600" dirty="0"/>
              <a:t>Atmospheric Correction (Gordon &amp; Wang 1994) to generate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R</a:t>
            </a:r>
            <a:r>
              <a:rPr lang="en-US" sz="2800" b="1" baseline="-25000" dirty="0">
                <a:solidFill>
                  <a:srgbClr val="FF0000"/>
                </a:solidFill>
              </a:rPr>
              <a:t>rs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4" name="Picture 3" descr="NASA 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4251" y="0"/>
            <a:ext cx="914400" cy="76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9183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TMOSPHERIC CORRECTION PROCES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476" y="1143001"/>
            <a:ext cx="3098799" cy="5579625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723900" y="2336800"/>
            <a:ext cx="5969000" cy="30480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US" sz="1600" dirty="0"/>
              <a:t>Since late 90’s</a:t>
            </a:r>
          </a:p>
          <a:p>
            <a:pPr marL="0" indent="0">
              <a:lnSpc>
                <a:spcPct val="110000"/>
              </a:lnSpc>
              <a:buNone/>
            </a:pPr>
            <a:endParaRPr lang="en-US" sz="1600" dirty="0"/>
          </a:p>
          <a:p>
            <a:r>
              <a:rPr lang="en-US" sz="1600" dirty="0"/>
              <a:t>Aerosol removal using band ratios of</a:t>
            </a:r>
          </a:p>
          <a:p>
            <a:pPr lvl="1"/>
            <a:r>
              <a:rPr lang="en-US" sz="1400" b="1" dirty="0">
                <a:solidFill>
                  <a:srgbClr val="C00000"/>
                </a:solidFill>
              </a:rPr>
              <a:t>NIR + SWIR </a:t>
            </a:r>
            <a:r>
              <a:rPr lang="en-US" sz="1400" dirty="0"/>
              <a:t>bands, or</a:t>
            </a:r>
          </a:p>
          <a:p>
            <a:pPr lvl="1"/>
            <a:r>
              <a:rPr lang="en-US" sz="1400" dirty="0"/>
              <a:t>Two SWIR bands</a:t>
            </a:r>
          </a:p>
          <a:p>
            <a:pPr lvl="1"/>
            <a:endParaRPr lang="en-US" sz="1600" dirty="0"/>
          </a:p>
          <a:p>
            <a:pPr>
              <a:lnSpc>
                <a:spcPct val="110000"/>
              </a:lnSpc>
            </a:pPr>
            <a:r>
              <a:rPr lang="en-US" sz="1600" dirty="0"/>
              <a:t>R</a:t>
            </a:r>
            <a:r>
              <a:rPr lang="en-US" sz="1600" baseline="-25000" dirty="0"/>
              <a:t>rs</a:t>
            </a:r>
            <a:r>
              <a:rPr lang="en-US" sz="1600" dirty="0"/>
              <a:t> [1/</a:t>
            </a:r>
            <a:r>
              <a:rPr lang="en-US" sz="1600" dirty="0" err="1"/>
              <a:t>sr</a:t>
            </a:r>
            <a:r>
              <a:rPr lang="en-US" sz="1600" dirty="0"/>
              <a:t>]: the ratio of water-leaving radiance to total downwelling irradiance just above the water surface</a:t>
            </a:r>
          </a:p>
          <a:p>
            <a:pPr marL="0" indent="0">
              <a:lnSpc>
                <a:spcPct val="110000"/>
              </a:lnSpc>
              <a:buNone/>
            </a:pPr>
            <a:endParaRPr lang="en-US" sz="1600" dirty="0"/>
          </a:p>
          <a:p>
            <a:r>
              <a:rPr lang="en-US" sz="1600" dirty="0"/>
              <a:t>Implemented in NASA’s software suite (SeaDAS)</a:t>
            </a:r>
          </a:p>
          <a:p>
            <a:endParaRPr lang="en-US" sz="1600" dirty="0"/>
          </a:p>
          <a:p>
            <a:endParaRPr lang="en-US" sz="1600" dirty="0"/>
          </a:p>
        </p:txBody>
      </p:sp>
      <p:pic>
        <p:nvPicPr>
          <p:cNvPr id="6" name="Picture 5" descr="ATMOSPHERIC CORRECTION PROCES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02" y="1619250"/>
            <a:ext cx="5634498" cy="520700"/>
          </a:xfrm>
          <a:prstGeom prst="rect">
            <a:avLst/>
          </a:prstGeom>
        </p:spPr>
      </p:pic>
      <p:sp>
        <p:nvSpPr>
          <p:cNvPr id="9" name="Rectangle 8" descr="ATMOSPHERIC CORRECTION PROCESS"/>
          <p:cNvSpPr/>
          <p:nvPr/>
        </p:nvSpPr>
        <p:spPr>
          <a:xfrm>
            <a:off x="8905875" y="3378200"/>
            <a:ext cx="2400300" cy="3556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23900" y="320965"/>
            <a:ext cx="8229600" cy="1143000"/>
          </a:xfrm>
        </p:spPr>
        <p:txBody>
          <a:bodyPr>
            <a:normAutofit/>
          </a:bodyPr>
          <a:lstStyle/>
          <a:p>
            <a:r>
              <a:rPr lang="en-US" sz="2600" dirty="0"/>
              <a:t>Atmospheric Correction (Gordon &amp; Wang 1994)</a:t>
            </a:r>
          </a:p>
        </p:txBody>
      </p:sp>
      <p:sp>
        <p:nvSpPr>
          <p:cNvPr id="11" name="Oval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95850" y="1720850"/>
            <a:ext cx="419100" cy="355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81000" y="5867795"/>
            <a:ext cx="8321040" cy="85483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Helvetica" charset="0"/>
                <a:ea typeface="Helvetica" charset="0"/>
                <a:cs typeface="Helvetica" charset="0"/>
              </a:rPr>
              <a:t>Gordon, H.R., &amp; Wang, M. (1994). Retrieval of water-leaving radiance and aerosol optical thickness over the oceans with SeaWiFS: a preliminary algorithm. </a:t>
            </a:r>
            <a:r>
              <a:rPr lang="en-US" sz="1400" i="1" dirty="0">
                <a:latin typeface="Helvetica" charset="0"/>
                <a:ea typeface="Helvetica" charset="0"/>
                <a:cs typeface="Helvetica" charset="0"/>
              </a:rPr>
              <a:t>Appl. Opt., 33</a:t>
            </a:r>
            <a:r>
              <a:rPr lang="en-US" sz="1400" dirty="0">
                <a:latin typeface="Helvetica" charset="0"/>
                <a:ea typeface="Helvetica" charset="0"/>
                <a:cs typeface="Helvetica" charset="0"/>
              </a:rPr>
              <a:t>, 443-452</a:t>
            </a:r>
          </a:p>
          <a:p>
            <a:r>
              <a:rPr lang="en-US" sz="1400" dirty="0">
                <a:latin typeface="Helvetica" charset="0"/>
                <a:ea typeface="Helvetica" charset="0"/>
                <a:cs typeface="Helvetica" charset="0"/>
              </a:rPr>
              <a:t>C. D. Mobley, J. Werdell, B. Franz, Z. Ahmad, and S. Bailey, "Atmospheric Correction for Satellite Ocean Color Radiometry," NASA/TM-2016-217551, GSFC-E-DAA-TN35509 (2016).</a:t>
            </a:r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</p:txBody>
      </p:sp>
      <p:pic>
        <p:nvPicPr>
          <p:cNvPr id="14" name="Picture 13" descr="NASA 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4251" y="0"/>
            <a:ext cx="914400" cy="761999"/>
          </a:xfrm>
          <a:prstGeom prst="rect">
            <a:avLst/>
          </a:prstGeom>
        </p:spPr>
      </p:pic>
      <p:pic>
        <p:nvPicPr>
          <p:cNvPr id="15" name="Picture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1390" y="5320970"/>
            <a:ext cx="2727623" cy="47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939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400" dirty="0"/>
              <a:t>Intercomparisons at n-SNOs: Top-of-atmosphere (TOA) </a:t>
            </a:r>
          </a:p>
        </p:txBody>
      </p:sp>
      <p:grpSp>
        <p:nvGrpSpPr>
          <p:cNvPr id="6" name="Group 5" descr="INTERCOMPARISONS OF TOA "/>
          <p:cNvGrpSpPr/>
          <p:nvPr/>
        </p:nvGrpSpPr>
        <p:grpSpPr>
          <a:xfrm>
            <a:off x="1974850" y="2291080"/>
            <a:ext cx="7581900" cy="3885883"/>
            <a:chOff x="1974850" y="2291080"/>
            <a:chExt cx="7581900" cy="3885883"/>
          </a:xfrm>
        </p:grpSpPr>
        <p:pic>
          <p:nvPicPr>
            <p:cNvPr id="4" name="Picture 3" descr="final_comparisions%20without_gains_applied.png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4850" y="2291080"/>
              <a:ext cx="7581900" cy="38858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Rectangle 4"/>
            <p:cNvSpPr/>
            <p:nvPr/>
          </p:nvSpPr>
          <p:spPr>
            <a:xfrm>
              <a:off x="3543300" y="2438400"/>
              <a:ext cx="4394200" cy="203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694656" y="6324283"/>
            <a:ext cx="814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Visible and near infrared (VNIR) bands. Error bars represent one standard deviation.</a:t>
            </a:r>
          </a:p>
        </p:txBody>
      </p:sp>
      <p:pic>
        <p:nvPicPr>
          <p:cNvPr id="9" name="Picture 8" descr="NASA 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4251" y="0"/>
            <a:ext cx="914400" cy="76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8255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400" dirty="0"/>
              <a:t>Intercomparisons at n-SNOs: Top-of-atmosphere (TOA) </a:t>
            </a:r>
          </a:p>
        </p:txBody>
      </p:sp>
      <p:pic>
        <p:nvPicPr>
          <p:cNvPr id="4" name="Picture 3" descr="final_comparisions without gains applied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850" y="2291080"/>
            <a:ext cx="7581900" cy="3885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final comparision after applying vicarious gains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850" y="2291080"/>
            <a:ext cx="7581900" cy="38858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 descr="TOA"/>
          <p:cNvGrpSpPr/>
          <p:nvPr/>
        </p:nvGrpSpPr>
        <p:grpSpPr>
          <a:xfrm>
            <a:off x="1974850" y="2291080"/>
            <a:ext cx="7581900" cy="3885883"/>
            <a:chOff x="1974850" y="2291080"/>
            <a:chExt cx="7581900" cy="3885883"/>
          </a:xfrm>
        </p:grpSpPr>
        <p:pic>
          <p:nvPicPr>
            <p:cNvPr id="6" name="Picture 5" descr="TOA_Intercomparisions_with%20gains_SWIR%20bands.png"/>
            <p:cNvPicPr/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4850" y="2291080"/>
              <a:ext cx="7581900" cy="38858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Rectangle 6"/>
            <p:cNvSpPr/>
            <p:nvPr/>
          </p:nvSpPr>
          <p:spPr>
            <a:xfrm>
              <a:off x="3708400" y="2438400"/>
              <a:ext cx="4102100" cy="203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pic>
        <p:nvPicPr>
          <p:cNvPr id="10" name="Picture 9" descr="NASA LOGO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44251" y="0"/>
            <a:ext cx="914400" cy="7619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94656" y="6324283"/>
            <a:ext cx="814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C00000"/>
                </a:solidFill>
              </a:rPr>
              <a:t>Short-wave infrared (SWIR) </a:t>
            </a:r>
            <a:r>
              <a:rPr lang="en-US" dirty="0">
                <a:solidFill>
                  <a:srgbClr val="C00000"/>
                </a:solidFill>
              </a:rPr>
              <a:t>bands. Error bars represent one standard deviation.</a:t>
            </a:r>
          </a:p>
        </p:txBody>
      </p:sp>
    </p:spTree>
    <p:extLst>
      <p:ext uri="{BB962C8B-B14F-4D97-AF65-F5344CB8AC3E}">
        <p14:creationId xmlns:p14="http://schemas.microsoft.com/office/powerpoint/2010/main" val="9871691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/>
              <a:t>Vicarious calibration</a:t>
            </a:r>
            <a:endParaRPr lang="en-US" sz="2800" dirty="0"/>
          </a:p>
        </p:txBody>
      </p:sp>
      <p:pic>
        <p:nvPicPr>
          <p:cNvPr id="4" name="Picture 3" descr="VICARIOUS CALIBRATION AT MOBY, H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289" y="1967519"/>
            <a:ext cx="3183350" cy="26660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71600" y="1463886"/>
            <a:ext cx="30900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MOBY (Lanai, Hawaii)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04482" y="1572381"/>
            <a:ext cx="40674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/>
              <a:t>BOUSSOLE (Mediterranean </a:t>
            </a:r>
            <a:r>
              <a:rPr lang="en-US" sz="2200" b="1" dirty="0"/>
              <a:t>Sea) </a:t>
            </a:r>
          </a:p>
        </p:txBody>
      </p:sp>
      <p:pic>
        <p:nvPicPr>
          <p:cNvPr id="8" name="Picture 7" descr="TABL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49" y="4769220"/>
            <a:ext cx="5207205" cy="693817"/>
          </a:xfrm>
          <a:prstGeom prst="rect">
            <a:avLst/>
          </a:prstGeom>
        </p:spPr>
      </p:pic>
      <p:pic>
        <p:nvPicPr>
          <p:cNvPr id="10" name="Picture 9" descr="VICARIOUS CALIBRATION AT 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321" y="4790579"/>
            <a:ext cx="5101021" cy="687620"/>
          </a:xfrm>
          <a:prstGeom prst="rect">
            <a:avLst/>
          </a:prstGeom>
        </p:spPr>
      </p:pic>
      <p:pic>
        <p:nvPicPr>
          <p:cNvPr id="11" name="Picture 10" descr="VICARIOUS CALIBRATION AT BOUSSOL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073" y="1990482"/>
            <a:ext cx="3615519" cy="27052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9257" y="5591033"/>
            <a:ext cx="11580087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300" dirty="0">
                <a:latin typeface="Helvetica" charset="0"/>
              </a:rPr>
              <a:t>B. A. Franz, S. W. Bailey, P. J. Werdell, and C. R. McClain, "Sensor-independent approach to the vicarious calibration of satellite ocean color radiometry," Appl. Optics 46, 5068-5082 (2007).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300" dirty="0">
                <a:latin typeface="Helvetica" charset="0"/>
                <a:ea typeface="Helvetica" charset="0"/>
                <a:cs typeface="Helvetica" charset="0"/>
              </a:rPr>
              <a:t>N. Pahlevan, J. R. Schott, B. A. Franz, G. Zibordi, B. Markham, S. Bailey, C. B. Schaaf, M. Ondrusek, S. Greb, and C. M. Strait, "Landsat 8 remote sensing reflectance (R </a:t>
            </a:r>
            <a:r>
              <a:rPr lang="en-US" sz="1300" dirty="0" err="1">
                <a:latin typeface="Helvetica" charset="0"/>
                <a:ea typeface="Helvetica" charset="0"/>
                <a:cs typeface="Helvetica" charset="0"/>
              </a:rPr>
              <a:t>rs</a:t>
            </a:r>
            <a:r>
              <a:rPr lang="en-US" sz="1300" dirty="0">
                <a:latin typeface="Helvetica" charset="0"/>
                <a:ea typeface="Helvetica" charset="0"/>
                <a:cs typeface="Helvetica" charset="0"/>
              </a:rPr>
              <a:t>) products: Evaluations, intercomparisons, and enhancements," Remote Sensing of Environment 190, 289-301 (2017).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300" dirty="0">
                <a:latin typeface="Helvetica" charset="0"/>
                <a:ea typeface="Helvetica" charset="0"/>
                <a:cs typeface="Helvetica" charset="0"/>
              </a:rPr>
              <a:t>N. Pahlevan, S. Sarkar, B. A. Franz, S. V. Balasubramanian, and J. He, "Sentinel-2 MultiSpectral Instrument (MSI) data processing for aquatic science applications: Demonstrations and validations," Remote Sensing of Environment 201, 47-56 (2017).</a:t>
            </a:r>
          </a:p>
          <a:p>
            <a:pPr marL="285750" indent="-285750">
              <a:buFont typeface="Arial" charset="0"/>
              <a:buChar char="•"/>
            </a:pPr>
            <a:endParaRPr lang="en-US" sz="1300" dirty="0"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sz="1300" dirty="0">
              <a:latin typeface="Helvetica" charset="0"/>
              <a:ea typeface="Helvetica" charset="0"/>
              <a:cs typeface="Helvetica" charset="0"/>
            </a:endParaRPr>
          </a:p>
          <a:p>
            <a:endParaRPr lang="en-US" sz="1300" dirty="0">
              <a:effectLst/>
              <a:latin typeface="Helvetica" charset="0"/>
            </a:endParaRPr>
          </a:p>
        </p:txBody>
      </p:sp>
      <p:pic>
        <p:nvPicPr>
          <p:cNvPr id="12" name="Picture 11" descr="NASA LOGO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44251" y="0"/>
            <a:ext cx="914400" cy="76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537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400" dirty="0"/>
              <a:t>Intercomparisons at n-SNOs: Top-of-atmosphere (TOA) -  </a:t>
            </a:r>
            <a:r>
              <a:rPr lang="en-US" sz="3400" dirty="0">
                <a:solidFill>
                  <a:srgbClr val="FF0000"/>
                </a:solidFill>
              </a:rPr>
              <a:t>after vicarious calibration  </a:t>
            </a:r>
          </a:p>
        </p:txBody>
      </p:sp>
      <p:pic>
        <p:nvPicPr>
          <p:cNvPr id="4" name="Picture 3" descr="FINAL COMPARISON WITHOUTS GAINS APPLIED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850" y="2291080"/>
            <a:ext cx="7581900" cy="38858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5" descr="FINAL COMPARISON WITHOUT GAINS APPLIED"/>
          <p:cNvGrpSpPr/>
          <p:nvPr/>
        </p:nvGrpSpPr>
        <p:grpSpPr>
          <a:xfrm>
            <a:off x="1974850" y="2291080"/>
            <a:ext cx="7581900" cy="3885883"/>
            <a:chOff x="1974850" y="2291080"/>
            <a:chExt cx="7581900" cy="3885883"/>
          </a:xfrm>
        </p:grpSpPr>
        <p:pic>
          <p:nvPicPr>
            <p:cNvPr id="5" name="Picture 4" descr="final_comparision%20after%20applying%20vicarious%20gains.png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4850" y="2291080"/>
              <a:ext cx="7581900" cy="38858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3708400" y="2438400"/>
              <a:ext cx="4102100" cy="203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pic>
        <p:nvPicPr>
          <p:cNvPr id="9" name="Picture 8" descr="NASA 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4251" y="0"/>
            <a:ext cx="914400" cy="76199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01075" y="6324283"/>
            <a:ext cx="8155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Visible and near infrared (VNIR) bands. Error bars represent one standard deviation.</a:t>
            </a:r>
          </a:p>
        </p:txBody>
      </p:sp>
    </p:spTree>
    <p:extLst>
      <p:ext uri="{BB962C8B-B14F-4D97-AF65-F5344CB8AC3E}">
        <p14:creationId xmlns:p14="http://schemas.microsoft.com/office/powerpoint/2010/main" val="2045655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Why is there a stringent calibration requirement for aquatic remote sensing? </a:t>
            </a:r>
          </a:p>
        </p:txBody>
      </p:sp>
      <p:grpSp>
        <p:nvGrpSpPr>
          <p:cNvPr id="4" name="Group 29" descr="Aquatic Remote Sensing graphic"/>
          <p:cNvGrpSpPr>
            <a:grpSpLocks/>
          </p:cNvGrpSpPr>
          <p:nvPr/>
        </p:nvGrpSpPr>
        <p:grpSpPr bwMode="auto">
          <a:xfrm>
            <a:off x="2822449" y="2028824"/>
            <a:ext cx="6392990" cy="4542345"/>
            <a:chOff x="3024" y="1498"/>
            <a:chExt cx="2427" cy="1759"/>
          </a:xfrm>
        </p:grpSpPr>
        <p:pic>
          <p:nvPicPr>
            <p:cNvPr id="5" name="Picture 1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1498"/>
              <a:ext cx="2427" cy="17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Rectangle 26"/>
            <p:cNvSpPr>
              <a:spLocks noChangeArrowheads="1"/>
            </p:cNvSpPr>
            <p:nvPr/>
          </p:nvSpPr>
          <p:spPr bwMode="auto">
            <a:xfrm rot="2691000">
              <a:off x="3279" y="1980"/>
              <a:ext cx="576" cy="1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0" name="Picture 9" descr="NASA 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4251" y="0"/>
            <a:ext cx="914400" cy="76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8976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600" dirty="0"/>
              <a:t>Intercomparisons at n-SNOs: R</a:t>
            </a:r>
            <a:r>
              <a:rPr lang="en-US" sz="3600" baseline="-25000" dirty="0"/>
              <a:t>rs </a:t>
            </a:r>
            <a:r>
              <a:rPr lang="en-US" sz="3600" dirty="0"/>
              <a:t>– </a:t>
            </a:r>
            <a:r>
              <a:rPr lang="en-US" sz="3600" dirty="0">
                <a:solidFill>
                  <a:srgbClr val="FF0000"/>
                </a:solidFill>
              </a:rPr>
              <a:t>after vicarious calibration</a:t>
            </a:r>
          </a:p>
        </p:txBody>
      </p:sp>
      <p:pic>
        <p:nvPicPr>
          <p:cNvPr id="4" name="Picture 3" descr="FINAL COMPARISON WITHOUT GAINS APPLIED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850" y="2291080"/>
            <a:ext cx="7581900" cy="3885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FINAL COMPARISON WITHOUT GAINS APPLIED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850" y="2291080"/>
            <a:ext cx="7581900" cy="38858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 descr="FINAL COMPARISON WITHOUT GAINS APPLIED"/>
          <p:cNvGrpSpPr/>
          <p:nvPr/>
        </p:nvGrpSpPr>
        <p:grpSpPr>
          <a:xfrm>
            <a:off x="1974850" y="2291080"/>
            <a:ext cx="7581900" cy="3885883"/>
            <a:chOff x="1974850" y="2291080"/>
            <a:chExt cx="7581900" cy="3885883"/>
          </a:xfrm>
        </p:grpSpPr>
        <p:pic>
          <p:nvPicPr>
            <p:cNvPr id="6" name="Picture 5" descr="TOA_Intercomparisions_with%20gains_SWIR%20bands.png"/>
            <p:cNvPicPr/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4850" y="2291080"/>
              <a:ext cx="7581900" cy="38858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Rectangle 6"/>
            <p:cNvSpPr/>
            <p:nvPr/>
          </p:nvSpPr>
          <p:spPr>
            <a:xfrm>
              <a:off x="3708400" y="2438400"/>
              <a:ext cx="4102100" cy="203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0015846" y="3326080"/>
            <a:ext cx="15856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Trained a deep neural network to do the </a:t>
            </a:r>
            <a:r>
              <a:rPr lang="en-US" sz="1600" b="1" dirty="0"/>
              <a:t>spectral band adjustments </a:t>
            </a:r>
          </a:p>
        </p:txBody>
      </p:sp>
      <p:grpSp>
        <p:nvGrpSpPr>
          <p:cNvPr id="12" name="Group 11" descr="FINAL COMPARISON WITHOUT GAINS APPLIED"/>
          <p:cNvGrpSpPr/>
          <p:nvPr/>
        </p:nvGrpSpPr>
        <p:grpSpPr>
          <a:xfrm>
            <a:off x="1974851" y="2291080"/>
            <a:ext cx="7581900" cy="3885883"/>
            <a:chOff x="1974851" y="2291080"/>
            <a:chExt cx="7581900" cy="3885883"/>
          </a:xfrm>
        </p:grpSpPr>
        <p:pic>
          <p:nvPicPr>
            <p:cNvPr id="9" name="Picture 8" descr="Rrs_intercomparisions.png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4851" y="2291080"/>
              <a:ext cx="7581900" cy="38858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Rectangle 9"/>
            <p:cNvSpPr/>
            <p:nvPr/>
          </p:nvSpPr>
          <p:spPr>
            <a:xfrm>
              <a:off x="3113314" y="2409372"/>
              <a:ext cx="5965372" cy="406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pic>
        <p:nvPicPr>
          <p:cNvPr id="13" name="Picture 12" descr="NASA LOG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44251" y="0"/>
            <a:ext cx="914400" cy="76199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39571" y="6284912"/>
            <a:ext cx="1091422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latin typeface="Helvetica" charset="0"/>
              </a:rPr>
              <a:t>N. Pahlevan, B. Smith, C. Binding, and D. M. O’Donnell, "Spectral band adjustments for remote sensing reflectance spectra in coastal/inland waters," Optics Express </a:t>
            </a:r>
            <a:r>
              <a:rPr lang="en-US" sz="1300" b="1" dirty="0">
                <a:latin typeface="Helvetica" charset="0"/>
              </a:rPr>
              <a:t>25</a:t>
            </a:r>
            <a:r>
              <a:rPr lang="en-US" sz="1300" dirty="0">
                <a:latin typeface="Helvetica" charset="0"/>
              </a:rPr>
              <a:t>, 28650-28667 (2017).</a:t>
            </a:r>
            <a:endParaRPr lang="en-US" sz="1300" dirty="0">
              <a:effectLst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8387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NAL COMPARISON WITHOUT GAINS APPLIED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850" y="2291080"/>
            <a:ext cx="7581900" cy="3885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FINAL COMPARISON WITHOUT GAINS APPLIED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850" y="2291080"/>
            <a:ext cx="7581900" cy="38858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 descr="FINAL COMPARISON WITHOUT GAINS APPLIED"/>
          <p:cNvGrpSpPr/>
          <p:nvPr/>
        </p:nvGrpSpPr>
        <p:grpSpPr>
          <a:xfrm>
            <a:off x="1974850" y="2291080"/>
            <a:ext cx="7581900" cy="3885883"/>
            <a:chOff x="1974850" y="2291080"/>
            <a:chExt cx="7581900" cy="3885883"/>
          </a:xfrm>
        </p:grpSpPr>
        <p:pic>
          <p:nvPicPr>
            <p:cNvPr id="6" name="Picture 5" descr="TOA_Intercomparisions_with%20gains_SWIR%20bands.png"/>
            <p:cNvPicPr/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4850" y="2291080"/>
              <a:ext cx="7581900" cy="38858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Rectangle 6"/>
            <p:cNvSpPr/>
            <p:nvPr/>
          </p:nvSpPr>
          <p:spPr>
            <a:xfrm>
              <a:off x="3708400" y="2438400"/>
              <a:ext cx="4102100" cy="203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pic>
        <p:nvPicPr>
          <p:cNvPr id="10" name="Picture 9" descr="FINAL COMPARISON WITHOUT GAINS APPLIED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50" y="3629892"/>
            <a:ext cx="2815359" cy="189590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Straight Arrow Connector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V="1">
            <a:off x="8880764" y="4724400"/>
            <a:ext cx="675986" cy="415636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 descr="FINAL COMPARISON WITHOUT GAINS APPLIED"/>
          <p:cNvGrpSpPr/>
          <p:nvPr/>
        </p:nvGrpSpPr>
        <p:grpSpPr>
          <a:xfrm>
            <a:off x="1974851" y="2291080"/>
            <a:ext cx="7581900" cy="3885883"/>
            <a:chOff x="1974851" y="2291080"/>
            <a:chExt cx="7581900" cy="3885883"/>
          </a:xfrm>
        </p:grpSpPr>
        <p:pic>
          <p:nvPicPr>
            <p:cNvPr id="9" name="Picture 8" descr="Rrs_intercomparisions.png"/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4851" y="2291080"/>
              <a:ext cx="7581900" cy="38858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Rectangle 13"/>
            <p:cNvSpPr/>
            <p:nvPr/>
          </p:nvSpPr>
          <p:spPr>
            <a:xfrm>
              <a:off x="3113314" y="2409372"/>
              <a:ext cx="5965372" cy="406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pic>
        <p:nvPicPr>
          <p:cNvPr id="15" name="Picture 14" descr="NASA LOG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44251" y="0"/>
            <a:ext cx="914400" cy="761999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V="1">
            <a:off x="8880764" y="4986338"/>
            <a:ext cx="920461" cy="15369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600" dirty="0"/>
              <a:t>Intercomparisons at n-SNOs: R</a:t>
            </a:r>
            <a:r>
              <a:rPr lang="en-US" sz="3600" baseline="-25000" dirty="0"/>
              <a:t>rs </a:t>
            </a:r>
            <a:r>
              <a:rPr lang="en-US" sz="3600" dirty="0"/>
              <a:t>– </a:t>
            </a:r>
            <a:r>
              <a:rPr lang="en-US" sz="3600" dirty="0">
                <a:solidFill>
                  <a:srgbClr val="FF0000"/>
                </a:solidFill>
              </a:rPr>
              <a:t>after vicarious calibration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39571" y="6284912"/>
            <a:ext cx="1091422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latin typeface="Helvetica" charset="0"/>
              </a:rPr>
              <a:t>N. Pahlevan, B. Smith, C. Binding, and D. M. O’Donnell, "Spectral band adjustments for remote sensing reflectance spectra in coastal/inland waters," Optics Express </a:t>
            </a:r>
            <a:r>
              <a:rPr lang="en-US" sz="1300" b="1" dirty="0">
                <a:latin typeface="Helvetica" charset="0"/>
              </a:rPr>
              <a:t>25</a:t>
            </a:r>
            <a:r>
              <a:rPr lang="en-US" sz="1300" dirty="0">
                <a:latin typeface="Helvetica" charset="0"/>
              </a:rPr>
              <a:t>, 28650-28667 (2017).</a:t>
            </a:r>
            <a:endParaRPr lang="en-US" sz="1300" dirty="0">
              <a:effectLst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8992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213" y="420559"/>
            <a:ext cx="10631487" cy="1143000"/>
          </a:xfrm>
        </p:spPr>
        <p:txBody>
          <a:bodyPr>
            <a:noAutofit/>
          </a:bodyPr>
          <a:lstStyle/>
          <a:p>
            <a:pPr marL="742950" indent="-742950">
              <a:buFont typeface="+mj-lt"/>
              <a:buAutoNum type="arabicPeriod" startAt="2"/>
            </a:pPr>
            <a:r>
              <a:rPr lang="en-US" sz="3600" dirty="0"/>
              <a:t>Analyze R</a:t>
            </a:r>
            <a:r>
              <a:rPr lang="en-US" sz="3600" baseline="-25000" dirty="0"/>
              <a:t>rs</a:t>
            </a:r>
            <a:r>
              <a:rPr lang="en-US" sz="3600" dirty="0"/>
              <a:t> products at AERONET-OC sites</a:t>
            </a:r>
          </a:p>
        </p:txBody>
      </p:sp>
      <p:pic>
        <p:nvPicPr>
          <p:cNvPr id="29" name="Picture 28" descr="OCEAN COLOR COMPONENT OF AERONE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1829" y="3239960"/>
            <a:ext cx="4293872" cy="32162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62400" y="2757054"/>
            <a:ext cx="4502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Ocean color component of AERONET</a:t>
            </a:r>
          </a:p>
        </p:txBody>
      </p:sp>
      <p:pic>
        <p:nvPicPr>
          <p:cNvPr id="6" name="Picture 5" descr="NASA 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4251" y="0"/>
            <a:ext cx="914400" cy="76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610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 descr="AERONET SITES ON WORLD MAP"/>
          <p:cNvGrpSpPr/>
          <p:nvPr/>
        </p:nvGrpSpPr>
        <p:grpSpPr>
          <a:xfrm>
            <a:off x="7270750" y="3581336"/>
            <a:ext cx="292100" cy="298418"/>
            <a:chOff x="6121400" y="1600200"/>
            <a:chExt cx="292100" cy="298418"/>
          </a:xfrm>
        </p:grpSpPr>
        <p:cxnSp>
          <p:nvCxnSpPr>
            <p:cNvPr id="21" name="Straight Connector 20"/>
            <p:cNvCxnSpPr/>
            <p:nvPr/>
          </p:nvCxnSpPr>
          <p:spPr>
            <a:xfrm flipH="1">
              <a:off x="6121400" y="1600200"/>
              <a:ext cx="292100" cy="298418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6121400" y="1600200"/>
              <a:ext cx="292100" cy="298418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908800" y="3644836"/>
            <a:ext cx="292100" cy="298418"/>
            <a:chOff x="6121400" y="1600200"/>
            <a:chExt cx="292100" cy="298418"/>
          </a:xfrm>
        </p:grpSpPr>
        <p:cxnSp>
          <p:nvCxnSpPr>
            <p:cNvPr id="24" name="Straight Connector 23"/>
            <p:cNvCxnSpPr/>
            <p:nvPr/>
          </p:nvCxnSpPr>
          <p:spPr>
            <a:xfrm flipH="1">
              <a:off x="6121400" y="1600200"/>
              <a:ext cx="292100" cy="298418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6121400" y="1600200"/>
              <a:ext cx="292100" cy="298418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 descr="AERONET SITES ON WORLD MAP"/>
          <p:cNvGrpSpPr/>
          <p:nvPr/>
        </p:nvGrpSpPr>
        <p:grpSpPr>
          <a:xfrm>
            <a:off x="1738100" y="2404770"/>
            <a:ext cx="8521700" cy="4114800"/>
            <a:chOff x="1524000" y="2387601"/>
            <a:chExt cx="9144000" cy="4359639"/>
          </a:xfrm>
        </p:grpSpPr>
        <p:grpSp>
          <p:nvGrpSpPr>
            <p:cNvPr id="12" name="Group 11"/>
            <p:cNvGrpSpPr/>
            <p:nvPr/>
          </p:nvGrpSpPr>
          <p:grpSpPr>
            <a:xfrm>
              <a:off x="1524000" y="2387601"/>
              <a:ext cx="9144000" cy="4359639"/>
              <a:chOff x="0" y="2006600"/>
              <a:chExt cx="9144000" cy="4359639"/>
            </a:xfrm>
          </p:grpSpPr>
          <p:pic>
            <p:nvPicPr>
              <p:cNvPr id="16" name="Picture 15" descr="Screen Shot 2016-06-23 at 10.17.56 AM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006600"/>
                <a:ext cx="9144000" cy="4359639"/>
              </a:xfrm>
              <a:prstGeom prst="rect">
                <a:avLst/>
              </a:prstGeom>
            </p:spPr>
          </p:pic>
          <p:sp>
            <p:nvSpPr>
              <p:cNvPr id="17" name="Oval 16"/>
              <p:cNvSpPr/>
              <p:nvPr/>
            </p:nvSpPr>
            <p:spPr>
              <a:xfrm>
                <a:off x="241300" y="3676426"/>
                <a:ext cx="203200" cy="18424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rgbClr val="FF0000"/>
                    </a:solidFill>
                  </a:rPr>
                  <a:t>     </a:t>
                </a: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1568450" y="4222718"/>
              <a:ext cx="1203215" cy="391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MOBY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428740" y="3691667"/>
              <a:ext cx="203200" cy="18424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     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956300" y="3837431"/>
              <a:ext cx="13512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</a:rPr>
                <a:t>BOUSSOLE</a:t>
              </a:r>
            </a:p>
          </p:txBody>
        </p:sp>
      </p:grpSp>
      <p:pic>
        <p:nvPicPr>
          <p:cNvPr id="19" name="Picture 18" descr="NASA 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4251" y="0"/>
            <a:ext cx="914400" cy="761999"/>
          </a:xfrm>
          <a:prstGeom prst="rect">
            <a:avLst/>
          </a:prstGeom>
        </p:spPr>
      </p:pic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557213" y="420559"/>
            <a:ext cx="10631487" cy="1143000"/>
          </a:xfrm>
        </p:spPr>
        <p:txBody>
          <a:bodyPr>
            <a:noAutofit/>
          </a:bodyPr>
          <a:lstStyle/>
          <a:p>
            <a:pPr marL="742950" indent="-742950">
              <a:buFont typeface="+mj-lt"/>
              <a:buAutoNum type="arabicPeriod" startAt="2"/>
            </a:pPr>
            <a:r>
              <a:rPr lang="en-US" sz="3600" dirty="0"/>
              <a:t>Analyze R</a:t>
            </a:r>
            <a:r>
              <a:rPr lang="en-US" sz="3600" baseline="-25000" dirty="0"/>
              <a:t>rs</a:t>
            </a:r>
            <a:r>
              <a:rPr lang="en-US" sz="3600" dirty="0"/>
              <a:t> products at AERONET-OC sites</a:t>
            </a:r>
          </a:p>
        </p:txBody>
      </p:sp>
    </p:spTree>
    <p:extLst>
      <p:ext uri="{BB962C8B-B14F-4D97-AF65-F5344CB8AC3E}">
        <p14:creationId xmlns:p14="http://schemas.microsoft.com/office/powerpoint/2010/main" val="2055923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descr="AERONET SITES"/>
          <p:cNvGrpSpPr/>
          <p:nvPr/>
        </p:nvGrpSpPr>
        <p:grpSpPr>
          <a:xfrm>
            <a:off x="-1506" y="2971543"/>
            <a:ext cx="4019324" cy="2861187"/>
            <a:chOff x="0" y="0"/>
            <a:chExt cx="2514556" cy="2171700"/>
          </a:xfrm>
        </p:grpSpPr>
        <p:grpSp>
          <p:nvGrpSpPr>
            <p:cNvPr id="10" name="Group 9"/>
            <p:cNvGrpSpPr/>
            <p:nvPr/>
          </p:nvGrpSpPr>
          <p:grpSpPr>
            <a:xfrm>
              <a:off x="0" y="0"/>
              <a:ext cx="2514556" cy="2171700"/>
              <a:chOff x="0" y="0"/>
              <a:chExt cx="1994535" cy="1723390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994535" cy="1723390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00734" y="879500"/>
                <a:ext cx="453390" cy="570230"/>
              </a:xfrm>
              <a:prstGeom prst="rect">
                <a:avLst/>
              </a:prstGeom>
            </p:spPr>
          </p:pic>
        </p:grpSp>
        <p:sp>
          <p:nvSpPr>
            <p:cNvPr id="7" name="Text Box 34"/>
            <p:cNvSpPr txBox="1"/>
            <p:nvPr/>
          </p:nvSpPr>
          <p:spPr>
            <a:xfrm>
              <a:off x="704995" y="1975137"/>
              <a:ext cx="1402831" cy="193945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>
                  <a:effectLst/>
                  <a:latin typeface="Times" charset="0"/>
                  <a:ea typeface="Calibri" charset="0"/>
                  <a:cs typeface="Times New Roman" charset="0"/>
                </a:rPr>
                <a:t>R</a:t>
              </a:r>
              <a:r>
                <a:rPr lang="en-US" sz="1400" b="1" baseline="-25000" dirty="0">
                  <a:effectLst/>
                  <a:latin typeface="Times" charset="0"/>
                  <a:ea typeface="Calibri" charset="0"/>
                  <a:cs typeface="Times New Roman" charset="0"/>
                </a:rPr>
                <a:t>rs</a:t>
              </a:r>
              <a:r>
                <a:rPr lang="en-US" sz="1400" b="1" dirty="0">
                  <a:effectLst/>
                  <a:latin typeface="Times" charset="0"/>
                  <a:ea typeface="Calibri" charset="0"/>
                  <a:cs typeface="Times New Roman" charset="0"/>
                </a:rPr>
                <a:t> (Landsat-8) [1/</a:t>
              </a:r>
              <a:r>
                <a:rPr lang="en-US" sz="1400" b="1" dirty="0" err="1">
                  <a:effectLst/>
                  <a:latin typeface="Times" charset="0"/>
                  <a:ea typeface="Calibri" charset="0"/>
                  <a:cs typeface="Times New Roman" charset="0"/>
                </a:rPr>
                <a:t>sr</a:t>
              </a:r>
              <a:r>
                <a:rPr lang="en-US" sz="1400" b="1" dirty="0">
                  <a:effectLst/>
                  <a:latin typeface="Times" charset="0"/>
                  <a:ea typeface="Calibri" charset="0"/>
                  <a:cs typeface="Times New Roman" charset="0"/>
                </a:rPr>
                <a:t>]</a:t>
              </a:r>
              <a:endParaRPr lang="en-US" sz="1400" dirty="0">
                <a:effectLst/>
                <a:ea typeface="Calibri" charset="0"/>
                <a:cs typeface="Times New Roman" charset="0"/>
              </a:endParaRPr>
            </a:p>
          </p:txBody>
        </p:sp>
      </p:grpSp>
      <p:pic>
        <p:nvPicPr>
          <p:cNvPr id="21" name="Picture 20" descr="AERONET SITE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937" y="1215272"/>
            <a:ext cx="4069144" cy="206497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995886" y="5985066"/>
            <a:ext cx="527110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latin typeface="Helvetica" charset="0"/>
                <a:ea typeface="Helvetica" charset="0"/>
                <a:cs typeface="Helvetica" charset="0"/>
              </a:rPr>
              <a:t>N. Pahlevan, S. Sarkar, B. A. Franz, S. V. Balasubramanian, and J. He, "Sentinel-2 MultiSpectral Instrument (MSI) data processing for aquatic science applications: Demonstrations and validations," Remote Sensing of Environment 201, 47-56 (2017).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-1" y="5985067"/>
            <a:ext cx="656045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latin typeface="Helvetica" charset="0"/>
                <a:ea typeface="Helvetica" charset="0"/>
                <a:cs typeface="Helvetica" charset="0"/>
              </a:rPr>
              <a:t>N. Pahlevan, J. R. Schott, B. A. Franz, G. Zibordi, B. Markham, S. Bailey, C. B. Schaaf, M. Ondrusek, S. Greb, and C. M. Strait, "Landsat 8 remote sensing reflectance (R </a:t>
            </a:r>
            <a:r>
              <a:rPr lang="en-US" sz="1300" dirty="0" err="1">
                <a:latin typeface="Helvetica" charset="0"/>
                <a:ea typeface="Helvetica" charset="0"/>
                <a:cs typeface="Helvetica" charset="0"/>
              </a:rPr>
              <a:t>rs</a:t>
            </a:r>
            <a:r>
              <a:rPr lang="en-US" sz="1300" dirty="0">
                <a:latin typeface="Helvetica" charset="0"/>
                <a:ea typeface="Helvetica" charset="0"/>
                <a:cs typeface="Helvetica" charset="0"/>
              </a:rPr>
              <a:t>) products: Evaluations, intercomparisons, and enhancements," Remote Sensing of Environment </a:t>
            </a:r>
            <a:r>
              <a:rPr lang="en-US" sz="1300" b="1" dirty="0">
                <a:latin typeface="Helvetica" charset="0"/>
                <a:ea typeface="Helvetica" charset="0"/>
                <a:cs typeface="Helvetica" charset="0"/>
              </a:rPr>
              <a:t>190</a:t>
            </a:r>
            <a:r>
              <a:rPr lang="en-US" sz="1300" dirty="0">
                <a:latin typeface="Helvetica" charset="0"/>
                <a:ea typeface="Helvetica" charset="0"/>
                <a:cs typeface="Helvetica" charset="0"/>
              </a:rPr>
              <a:t>, 289-301 (2017).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88447" y="2598762"/>
            <a:ext cx="1874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Landsat-8 /OLI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085840" y="2598762"/>
            <a:ext cx="1874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Sentinel-2A /MSI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30941" y="3260242"/>
            <a:ext cx="9733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RMSD (1/</a:t>
            </a:r>
            <a:r>
              <a:rPr lang="en-US" sz="1200" b="1" dirty="0" err="1"/>
              <a:t>sr</a:t>
            </a:r>
            <a:r>
              <a:rPr lang="en-US" sz="1200" b="1" dirty="0"/>
              <a:t>)</a:t>
            </a:r>
          </a:p>
          <a:p>
            <a:pPr algn="ctr"/>
            <a:r>
              <a:rPr lang="en-US" sz="1200" b="1" dirty="0">
                <a:solidFill>
                  <a:srgbClr val="7030A0"/>
                </a:solidFill>
              </a:rPr>
              <a:t>0.0009</a:t>
            </a:r>
          </a:p>
          <a:p>
            <a:pPr algn="ctr"/>
            <a:r>
              <a:rPr lang="en-US" sz="1200" b="1" dirty="0">
                <a:solidFill>
                  <a:srgbClr val="0070C0"/>
                </a:solidFill>
              </a:rPr>
              <a:t>0.0008</a:t>
            </a:r>
          </a:p>
          <a:p>
            <a:pPr algn="ctr"/>
            <a:r>
              <a:rPr lang="en-US" sz="1200" b="1" dirty="0">
                <a:solidFill>
                  <a:srgbClr val="00B050"/>
                </a:solidFill>
              </a:rPr>
              <a:t>0.0007</a:t>
            </a:r>
          </a:p>
          <a:p>
            <a:pPr algn="ctr"/>
            <a:r>
              <a:rPr lang="en-US" sz="1200" b="1" dirty="0">
                <a:solidFill>
                  <a:srgbClr val="FF0000"/>
                </a:solidFill>
              </a:rPr>
              <a:t>0.0004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33035" y="3202280"/>
            <a:ext cx="7837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N=90</a:t>
            </a:r>
          </a:p>
        </p:txBody>
      </p:sp>
      <p:pic>
        <p:nvPicPr>
          <p:cNvPr id="27" name="Picture 26" descr="AERONET SITES"/>
          <p:cNvPicPr/>
          <p:nvPr/>
        </p:nvPicPr>
        <p:blipFill>
          <a:blip r:embed="rId5"/>
          <a:stretch>
            <a:fillRect/>
          </a:stretch>
        </p:blipFill>
        <p:spPr>
          <a:xfrm>
            <a:off x="7285953" y="2863120"/>
            <a:ext cx="4554255" cy="33561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648554" y="3134281"/>
            <a:ext cx="7493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/>
              <a:t>N=65</a:t>
            </a:r>
          </a:p>
        </p:txBody>
      </p:sp>
      <p:pic>
        <p:nvPicPr>
          <p:cNvPr id="20" name="Picture 19" descr="NASA LOGO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44251" y="0"/>
            <a:ext cx="914400" cy="761999"/>
          </a:xfrm>
          <a:prstGeom prst="rect">
            <a:avLst/>
          </a:prstGeom>
        </p:spPr>
      </p:pic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557213" y="420559"/>
            <a:ext cx="10631487" cy="1143000"/>
          </a:xfrm>
        </p:spPr>
        <p:txBody>
          <a:bodyPr>
            <a:noAutofit/>
          </a:bodyPr>
          <a:lstStyle/>
          <a:p>
            <a:pPr marL="742950" indent="-742950">
              <a:buFont typeface="+mj-lt"/>
              <a:buAutoNum type="arabicPeriod" startAt="2"/>
            </a:pPr>
            <a:r>
              <a:rPr lang="en-US" sz="3600" dirty="0"/>
              <a:t>Analyze R</a:t>
            </a:r>
            <a:r>
              <a:rPr lang="en-US" sz="3600" baseline="-25000" dirty="0"/>
              <a:t>rs</a:t>
            </a:r>
            <a:r>
              <a:rPr lang="en-US" sz="3600" dirty="0"/>
              <a:t> products at AERONET-OC sites</a:t>
            </a:r>
          </a:p>
        </p:txBody>
      </p:sp>
    </p:spTree>
    <p:extLst>
      <p:ext uri="{BB962C8B-B14F-4D97-AF65-F5344CB8AC3E}">
        <p14:creationId xmlns:p14="http://schemas.microsoft.com/office/powerpoint/2010/main" val="13956753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742950" indent="-742950">
              <a:buFont typeface="+mj-lt"/>
              <a:buAutoNum type="arabicPeriod" startAt="3"/>
            </a:pPr>
            <a:r>
              <a:rPr lang="en-US" sz="3600" b="1" dirty="0"/>
              <a:t>Time-series applications</a:t>
            </a:r>
          </a:p>
        </p:txBody>
      </p:sp>
      <p:pic>
        <p:nvPicPr>
          <p:cNvPr id="8" name="Picture 7" descr="NASA 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4251" y="0"/>
            <a:ext cx="914400" cy="76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6868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 SERIES APPLICATION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81" y="2022379"/>
            <a:ext cx="12223962" cy="43107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67785" y="4177751"/>
            <a:ext cx="19789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Arial" charset="0"/>
                <a:ea typeface="Arial" charset="0"/>
                <a:cs typeface="Arial" charset="0"/>
              </a:rPr>
              <a:t>443nm</a:t>
            </a:r>
          </a:p>
        </p:txBody>
      </p:sp>
      <p:cxnSp>
        <p:nvCxnSpPr>
          <p:cNvPr id="6" name="Straight Arrow Connecto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V="1">
            <a:off x="1712686" y="3701142"/>
            <a:ext cx="1611086" cy="34597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480204" y="6333122"/>
            <a:ext cx="1123159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latin typeface="Helvetica" charset="0"/>
                <a:ea typeface="Helvetica" charset="0"/>
                <a:cs typeface="Helvetica" charset="0"/>
              </a:rPr>
              <a:t>N. Pahlevan, S. Chittimalli (2018) Landsat-8-Sentinel-2 product consistency and implications for monitoring aquatic systems. </a:t>
            </a:r>
            <a:r>
              <a:rPr lang="en-US" sz="1300" i="1" dirty="0">
                <a:latin typeface="Helvetica" charset="0"/>
                <a:ea typeface="Helvetica" charset="0"/>
                <a:cs typeface="Helvetica" charset="0"/>
              </a:rPr>
              <a:t>Submitted </a:t>
            </a:r>
            <a:r>
              <a:rPr lang="en-US" sz="1300" dirty="0">
                <a:latin typeface="Helvetica" charset="0"/>
                <a:ea typeface="Helvetica" charset="0"/>
                <a:cs typeface="Helvetica" charset="0"/>
              </a:rPr>
              <a:t>to Remote Sensing of Environment – Special issue on Sentinel-2 science results  </a:t>
            </a:r>
          </a:p>
        </p:txBody>
      </p:sp>
      <p:pic>
        <p:nvPicPr>
          <p:cNvPr id="9" name="Picture 8" descr="NASA 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4251" y="0"/>
            <a:ext cx="914400" cy="761999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 startAt="3"/>
            </a:pPr>
            <a:r>
              <a:rPr lang="en-US" sz="3600" b="1" dirty="0"/>
              <a:t>Time-series applications</a:t>
            </a:r>
          </a:p>
        </p:txBody>
      </p:sp>
    </p:spTree>
    <p:extLst>
      <p:ext uri="{BB962C8B-B14F-4D97-AF65-F5344CB8AC3E}">
        <p14:creationId xmlns:p14="http://schemas.microsoft.com/office/powerpoint/2010/main" val="9369652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How about image artifacts and noise?</a:t>
            </a:r>
          </a:p>
        </p:txBody>
      </p:sp>
      <p:pic>
        <p:nvPicPr>
          <p:cNvPr id="5" name="Picture 4" descr="NASA 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4251" y="0"/>
            <a:ext cx="914400" cy="761999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741430"/>
          </a:xfrm>
        </p:spPr>
        <p:txBody>
          <a:bodyPr/>
          <a:lstStyle/>
          <a:p>
            <a:r>
              <a:rPr lang="en-US" dirty="0"/>
              <a:t>After dealing with overall absolute calibration</a:t>
            </a:r>
            <a:r>
              <a:rPr lang="is-IS" dirty="0"/>
              <a:t>…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670121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n-SNO event over Adriatic Sea (R</a:t>
            </a:r>
            <a:r>
              <a:rPr lang="en-US" baseline="-25000" dirty="0"/>
              <a:t>rs</a:t>
            </a:r>
            <a:r>
              <a:rPr lang="en-US" dirty="0"/>
              <a:t> products) </a:t>
            </a:r>
          </a:p>
        </p:txBody>
      </p:sp>
      <p:pic>
        <p:nvPicPr>
          <p:cNvPr id="4" name="Picture 3" descr="TIME SERIES APPLICATIONS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059" y="1405288"/>
            <a:ext cx="7398328" cy="510639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V="1">
            <a:off x="4253345" y="3048000"/>
            <a:ext cx="318655" cy="49876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NASA 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4251" y="0"/>
            <a:ext cx="914400" cy="76199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4800" y="6226277"/>
            <a:ext cx="118872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latin typeface="Helvetica" charset="0"/>
                <a:ea typeface="Helvetica" charset="0"/>
                <a:cs typeface="Helvetica" charset="0"/>
              </a:rPr>
              <a:t>N. Pahlevan, S. Sarkar, B. A. Franz, S. V. Balasubramanian, and J. He, "Sentinel-2 MultiSpectral Instrument (MSI) data processing for aquatic science applications: Demonstrations and validations," Remote Sensing of Environment 201, 47-56 (2017).</a:t>
            </a:r>
          </a:p>
        </p:txBody>
      </p:sp>
      <p:cxnSp>
        <p:nvCxnSpPr>
          <p:cNvPr id="9" name="Straight Arrow Connecto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V="1">
            <a:off x="4616970" y="5456814"/>
            <a:ext cx="318655" cy="49876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74816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Signal-to-noise ratios (SNR)</a:t>
            </a:r>
          </a:p>
        </p:txBody>
      </p:sp>
      <p:pic>
        <p:nvPicPr>
          <p:cNvPr id="4" name="Picture 3" descr="SIGNAL TO NOISE RATIO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6210"/>
            <a:ext cx="4843463" cy="361757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4800" y="6224119"/>
            <a:ext cx="118872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latin typeface="Helvetica" charset="0"/>
                <a:ea typeface="Helvetica" charset="0"/>
                <a:cs typeface="Helvetica" charset="0"/>
              </a:rPr>
              <a:t>N. Pahlevan, S. Sarkar, B. A. Franz, S. V. Balasubramanian, and J. He, "Sentinel-2 MultiSpectral Instrument (MSI) data processing for aquatic science applications: Demonstrations and validations," Remote Sensing of Environment 201, 47-56 (2017).</a:t>
            </a:r>
          </a:p>
        </p:txBody>
      </p:sp>
      <p:pic>
        <p:nvPicPr>
          <p:cNvPr id="7" name="Picture 6" descr="NASA 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4251" y="0"/>
            <a:ext cx="914400" cy="76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144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CEAN COLOR AND LESSON LEARN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Ocean color and the lesson learned 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10515600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FFFF00"/>
                </a:solidFill>
              </a:rPr>
              <a:t>1% error </a:t>
            </a:r>
            <a:r>
              <a:rPr lang="en-US" dirty="0"/>
              <a:t>in TOA observations in the </a:t>
            </a:r>
            <a:r>
              <a:rPr lang="en-US" b="1" dirty="0"/>
              <a:t>blue bands </a:t>
            </a:r>
            <a:r>
              <a:rPr lang="en-US" dirty="0"/>
              <a:t>over </a:t>
            </a:r>
            <a:r>
              <a:rPr lang="en-US" b="1" dirty="0"/>
              <a:t>blue waters </a:t>
            </a:r>
            <a:r>
              <a:rPr lang="en-US" dirty="0"/>
              <a:t>yields  </a:t>
            </a:r>
            <a:r>
              <a:rPr lang="en-US" b="1" dirty="0">
                <a:solidFill>
                  <a:srgbClr val="FFFF00"/>
                </a:solidFill>
              </a:rPr>
              <a:t>~10% error </a:t>
            </a:r>
            <a:r>
              <a:rPr lang="en-US" dirty="0"/>
              <a:t>in water-leaving radiance</a:t>
            </a:r>
          </a:p>
        </p:txBody>
      </p:sp>
      <p:pic>
        <p:nvPicPr>
          <p:cNvPr id="5" name="Picture 4" descr="OCEAN COLOR AND LESSON LEARN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7959"/>
            <a:ext cx="4941497" cy="2882540"/>
          </a:xfrm>
          <a:prstGeom prst="rect">
            <a:avLst/>
          </a:prstGeom>
        </p:spPr>
      </p:pic>
      <p:pic>
        <p:nvPicPr>
          <p:cNvPr id="6" name="Picture 5" descr="OCEAN COLOR AND LESSON LEARN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773" y="4023385"/>
            <a:ext cx="4861694" cy="2834615"/>
          </a:xfrm>
          <a:prstGeom prst="rect">
            <a:avLst/>
          </a:prstGeom>
        </p:spPr>
      </p:pic>
      <p:pic>
        <p:nvPicPr>
          <p:cNvPr id="8" name="Picture 7" descr="OCEAN COLOR AND LESSON LEARNE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0" y="3370359"/>
            <a:ext cx="4318000" cy="3527669"/>
          </a:xfrm>
          <a:prstGeom prst="rect">
            <a:avLst/>
          </a:prstGeom>
        </p:spPr>
      </p:pic>
      <p:pic>
        <p:nvPicPr>
          <p:cNvPr id="12" name="Picture 11" descr="NASA LOGO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44251" y="0"/>
            <a:ext cx="914400" cy="76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294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Signal-to-noise ratios (SNR)</a:t>
            </a:r>
          </a:p>
        </p:txBody>
      </p:sp>
      <p:pic>
        <p:nvPicPr>
          <p:cNvPr id="4" name="Picture 3" descr="SIGNAL TO NOISE RATIO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6210"/>
            <a:ext cx="4843463" cy="3617574"/>
          </a:xfrm>
          <a:prstGeom prst="rect">
            <a:avLst/>
          </a:prstGeom>
        </p:spPr>
      </p:pic>
      <p:pic>
        <p:nvPicPr>
          <p:cNvPr id="5" name="Picture 4" descr="SIGNAL TO NOISE RATIO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463" y="2060510"/>
            <a:ext cx="7212012" cy="273532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4800" y="6224119"/>
            <a:ext cx="118872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latin typeface="Helvetica" charset="0"/>
                <a:ea typeface="Helvetica" charset="0"/>
                <a:cs typeface="Helvetica" charset="0"/>
              </a:rPr>
              <a:t>N. Pahlevan, S. Sarkar, B. A. Franz, S. V. Balasubramanian, and J. He, "Sentinel-2 MultiSpectral Instrument (MSI) data processing for aquatic science applications: Demonstrations and validations," Remote Sensing of Environment 201, 47-56 (2017).</a:t>
            </a:r>
          </a:p>
        </p:txBody>
      </p:sp>
      <p:pic>
        <p:nvPicPr>
          <p:cNvPr id="7" name="Picture 6" descr="NASA 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4251" y="0"/>
            <a:ext cx="914400" cy="761999"/>
          </a:xfrm>
          <a:prstGeom prst="rect">
            <a:avLst/>
          </a:prstGeom>
        </p:spPr>
      </p:pic>
      <p:sp>
        <p:nvSpPr>
          <p:cNvPr id="8" name="Rectangl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822898" y="4152276"/>
            <a:ext cx="1124263" cy="3747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86729" y="4152276"/>
            <a:ext cx="844446" cy="3747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6902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9218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How about impact of calibration uncertainties in NIR &amp; SWIR?</a:t>
            </a:r>
            <a:endParaRPr lang="en-US" sz="3600" b="1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en-US"/>
          </a:p>
        </p:txBody>
      </p:sp>
      <p:pic>
        <p:nvPicPr>
          <p:cNvPr id="10" name="Picture 9" descr="NASA 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4251" y="0"/>
            <a:ext cx="914400" cy="76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7281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Impact of calibration uncertainties in NIR &amp; SWIR: </a:t>
            </a:r>
            <a:br>
              <a:rPr lang="en-US" sz="3600" dirty="0"/>
            </a:br>
            <a:r>
              <a:rPr lang="en-US" sz="3600" dirty="0"/>
              <a:t>Error in R</a:t>
            </a:r>
            <a:r>
              <a:rPr lang="en-US" sz="3600" baseline="-25000" dirty="0"/>
              <a:t>rs</a:t>
            </a:r>
            <a:r>
              <a:rPr lang="en-US" sz="3600" dirty="0"/>
              <a:t>(443)</a:t>
            </a:r>
          </a:p>
        </p:txBody>
      </p:sp>
      <p:pic>
        <p:nvPicPr>
          <p:cNvPr id="6" name="Picture 5" descr="IMPACT OF CALIBRATION UNCERTAINTIES IN NIR AND SWI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906" y="1828711"/>
            <a:ext cx="6091289" cy="424428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38200" y="6211020"/>
            <a:ext cx="1123159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latin typeface="Helvetica" charset="0"/>
              </a:rPr>
              <a:t>N. Pahlevan, J.-C. Roger, and Z. Ahmad, "Revisiting short-wave-infrared (SWIR) bands for atmospheric correction in coastal waters," Optics Express </a:t>
            </a:r>
            <a:r>
              <a:rPr lang="en-US" sz="1300" b="1" dirty="0">
                <a:latin typeface="Helvetica" charset="0"/>
              </a:rPr>
              <a:t>25</a:t>
            </a:r>
            <a:r>
              <a:rPr lang="en-US" sz="1300" dirty="0">
                <a:latin typeface="Helvetica" charset="0"/>
              </a:rPr>
              <a:t>, 6015-6035 (2017).</a:t>
            </a:r>
            <a:endParaRPr lang="en-US" sz="1300" dirty="0">
              <a:effectLst/>
              <a:latin typeface="Helvetica" charset="0"/>
            </a:endParaRPr>
          </a:p>
        </p:txBody>
      </p:sp>
      <p:pic>
        <p:nvPicPr>
          <p:cNvPr id="11" name="Picture 10" descr="NASA 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4251" y="0"/>
            <a:ext cx="914400" cy="76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465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Overall, OLI and MSI products are expected to be consistent </a:t>
            </a:r>
            <a:r>
              <a:rPr lang="en-US" b="1" dirty="0">
                <a:solidFill>
                  <a:srgbClr val="FF0000"/>
                </a:solidFill>
              </a:rPr>
              <a:t>after vicarious calibration</a:t>
            </a:r>
          </a:p>
          <a:p>
            <a:endParaRPr lang="en-US" dirty="0"/>
          </a:p>
          <a:p>
            <a:pPr lvl="1"/>
            <a:r>
              <a:rPr lang="en-US" dirty="0"/>
              <a:t>Agree within +/- 1% at top-of-atmosphere reflectance domain (Visible + NIR bands)</a:t>
            </a:r>
          </a:p>
          <a:p>
            <a:pPr lvl="1"/>
            <a:r>
              <a:rPr lang="en-US" dirty="0"/>
              <a:t>Agree within +/- 10% in remote sensing reflectance (R</a:t>
            </a:r>
            <a:r>
              <a:rPr lang="en-US" baseline="-25000" dirty="0"/>
              <a:t>rs</a:t>
            </a:r>
            <a:r>
              <a:rPr lang="en-US" dirty="0"/>
              <a:t>) products (Visible)</a:t>
            </a:r>
          </a:p>
          <a:p>
            <a:pPr lvl="1"/>
            <a:r>
              <a:rPr lang="en-US" dirty="0"/>
              <a:t>Agree within +/-5% in SWIR bands</a:t>
            </a:r>
          </a:p>
          <a:p>
            <a:pPr lvl="1"/>
            <a:r>
              <a:rPr lang="en-US" dirty="0"/>
              <a:t>More image artifacts are expected in Sentinel-2 data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The consistency can be improved as more data become available over </a:t>
            </a:r>
            <a:r>
              <a:rPr lang="en-US" dirty="0" err="1"/>
              <a:t>cal</a:t>
            </a:r>
            <a:r>
              <a:rPr lang="en-US" dirty="0"/>
              <a:t> sites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5" name="Picture 4" descr="NASA 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4251" y="0"/>
            <a:ext cx="914400" cy="76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8264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836" y="1838151"/>
            <a:ext cx="10515600" cy="4351338"/>
          </a:xfrm>
        </p:spPr>
        <p:txBody>
          <a:bodyPr>
            <a:normAutofit fontScale="92500"/>
          </a:bodyPr>
          <a:lstStyle/>
          <a:p>
            <a:pPr lvl="1"/>
            <a:r>
              <a:rPr lang="en-US" sz="2200" dirty="0"/>
              <a:t>Cal/Val teams should consider open ocean calibration sites and examine how changes in calibration impacts L2 products. </a:t>
            </a:r>
            <a:r>
              <a:rPr lang="en-US" sz="2200" dirty="0">
                <a:solidFill>
                  <a:srgbClr val="FF0000"/>
                </a:solidFill>
              </a:rPr>
              <a:t>Western Australia, San Miguel Island, MOBY, and BOUSSOLE </a:t>
            </a:r>
            <a:r>
              <a:rPr lang="en-US" sz="2200" dirty="0"/>
              <a:t>are potential good sites. </a:t>
            </a:r>
          </a:p>
          <a:p>
            <a:pPr lvl="1"/>
            <a:endParaRPr lang="en-US" sz="2200" dirty="0"/>
          </a:p>
          <a:p>
            <a:pPr lvl="1"/>
            <a:r>
              <a:rPr lang="en-US" sz="2200" dirty="0"/>
              <a:t>Calibration and Validation should go together, i.e., changes in calibration should be examined at Level-2.</a:t>
            </a:r>
          </a:p>
          <a:p>
            <a:pPr lvl="1"/>
            <a:endParaRPr lang="en-US" sz="2200" dirty="0"/>
          </a:p>
          <a:p>
            <a:pPr lvl="1"/>
            <a:r>
              <a:rPr lang="en-US" sz="2200" dirty="0"/>
              <a:t>The calibration/validation should be routinely performed for both </a:t>
            </a:r>
            <a:r>
              <a:rPr lang="en-US" sz="2200" dirty="0">
                <a:solidFill>
                  <a:srgbClr val="FF0000"/>
                </a:solidFill>
              </a:rPr>
              <a:t>very dark </a:t>
            </a:r>
            <a:r>
              <a:rPr lang="en-US" sz="2200" dirty="0"/>
              <a:t>and very bright targets. Cross-track uniformity should also be looked into over dark targets. </a:t>
            </a:r>
          </a:p>
          <a:p>
            <a:pPr lvl="1"/>
            <a:endParaRPr lang="en-US" sz="2200" dirty="0"/>
          </a:p>
          <a:p>
            <a:pPr lvl="1"/>
            <a:r>
              <a:rPr lang="en-US" sz="2200" dirty="0"/>
              <a:t>The vicarious gain calculations over-water should follow </a:t>
            </a:r>
            <a:r>
              <a:rPr lang="en-US" sz="2200" dirty="0">
                <a:solidFill>
                  <a:srgbClr val="FF0000"/>
                </a:solidFill>
              </a:rPr>
              <a:t>heritage ocean color methodology</a:t>
            </a:r>
          </a:p>
          <a:p>
            <a:pPr lvl="1"/>
            <a:endParaRPr lang="en-US" sz="2200" dirty="0">
              <a:solidFill>
                <a:srgbClr val="FF0000"/>
              </a:solidFill>
            </a:endParaRPr>
          </a:p>
          <a:p>
            <a:pPr lvl="1"/>
            <a:r>
              <a:rPr lang="en-US" sz="2200" dirty="0"/>
              <a:t>Coordinated efforts between NASA-USGS/ESA Cal/Val teams</a:t>
            </a:r>
          </a:p>
          <a:p>
            <a:pPr lvl="1"/>
            <a:endParaRPr lang="en-US" sz="2200" dirty="0">
              <a:solidFill>
                <a:srgbClr val="FF0000"/>
              </a:solidFill>
            </a:endParaRPr>
          </a:p>
          <a:p>
            <a:pPr lvl="1"/>
            <a:endParaRPr lang="en-US" sz="2200" dirty="0"/>
          </a:p>
        </p:txBody>
      </p:sp>
      <p:pic>
        <p:nvPicPr>
          <p:cNvPr id="4" name="Picture 3" descr="NASA 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5201" y="0"/>
            <a:ext cx="914400" cy="76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8816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Acknowledgments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Funding</a:t>
            </a:r>
          </a:p>
          <a:p>
            <a:pPr lvl="1">
              <a:buFont typeface="Wingdings" charset="2"/>
              <a:buChar char="q"/>
            </a:pPr>
            <a:r>
              <a:rPr lang="en-US" dirty="0"/>
              <a:t> NASA’s Landsat project science office </a:t>
            </a:r>
          </a:p>
        </p:txBody>
      </p:sp>
      <p:pic>
        <p:nvPicPr>
          <p:cNvPr id="4" name="Picture 3" descr="NASA 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5201" y="0"/>
            <a:ext cx="914400" cy="76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6247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387" y="47625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3600" dirty="0"/>
              <a:t>Backup: Differences in Spectral Samplings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6900" y="1619250"/>
            <a:ext cx="8229600" cy="475615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Forward RT simulations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Imaging geometries </a:t>
            </a:r>
          </a:p>
          <a:p>
            <a:pPr lvl="2"/>
            <a:r>
              <a:rPr lang="en-US" dirty="0"/>
              <a:t>Orbit Altitude</a:t>
            </a:r>
          </a:p>
          <a:p>
            <a:pPr lvl="2"/>
            <a:r>
              <a:rPr lang="en-US" dirty="0"/>
              <a:t>Relative azimuth angle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NCEP Data</a:t>
            </a:r>
          </a:p>
          <a:p>
            <a:pPr lvl="2"/>
            <a:r>
              <a:rPr lang="en-US" dirty="0"/>
              <a:t>Water vapor</a:t>
            </a:r>
          </a:p>
          <a:p>
            <a:pPr lvl="2"/>
            <a:r>
              <a:rPr lang="en-US" dirty="0"/>
              <a:t>O3</a:t>
            </a:r>
          </a:p>
          <a:p>
            <a:pPr lvl="2"/>
            <a:r>
              <a:rPr lang="en-US" dirty="0"/>
              <a:t>Wind speed (Cox-Monk BRDF)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Input water-leaving radiance (modeled)</a:t>
            </a:r>
          </a:p>
          <a:p>
            <a:pPr lvl="2"/>
            <a:r>
              <a:rPr lang="en-US" dirty="0"/>
              <a:t>Find the best fit by “spectral” matching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Vary aerosol ( +/- 20% of retrieved values)</a:t>
            </a:r>
          </a:p>
          <a:p>
            <a:pPr lvl="2"/>
            <a:r>
              <a:rPr lang="en-US" dirty="0"/>
              <a:t>Find the best fit by “spectral” matching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Convolve with RSRs at</a:t>
            </a:r>
            <a:r>
              <a:rPr lang="en-US" b="1" dirty="0">
                <a:solidFill>
                  <a:srgbClr val="FF0000"/>
                </a:solidFill>
              </a:rPr>
              <a:t> 0.001nm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80554-C64A-40FE-915C-E879D69DB535}" type="slidenum">
              <a:rPr lang="en-US" smtClean="0"/>
              <a:t>36</a:t>
            </a:fld>
            <a:endParaRPr lang="en-US"/>
          </a:p>
        </p:txBody>
      </p:sp>
      <p:grpSp>
        <p:nvGrpSpPr>
          <p:cNvPr id="5" name="Group 4" descr="MODTRAN EXAMPLE"/>
          <p:cNvGrpSpPr>
            <a:grpSpLocks/>
          </p:cNvGrpSpPr>
          <p:nvPr/>
        </p:nvGrpSpPr>
        <p:grpSpPr bwMode="auto">
          <a:xfrm>
            <a:off x="8140701" y="3048000"/>
            <a:ext cx="1140143" cy="1066800"/>
            <a:chOff x="141" y="1637"/>
            <a:chExt cx="513" cy="480"/>
          </a:xfrm>
        </p:grpSpPr>
        <p:sp>
          <p:nvSpPr>
            <p:cNvPr id="6" name="AutoShape 5"/>
            <p:cNvSpPr>
              <a:spLocks noChangeArrowheads="1"/>
            </p:cNvSpPr>
            <p:nvPr/>
          </p:nvSpPr>
          <p:spPr bwMode="auto">
            <a:xfrm>
              <a:off x="174" y="1637"/>
              <a:ext cx="480" cy="480"/>
            </a:xfrm>
            <a:prstGeom prst="cube">
              <a:avLst>
                <a:gd name="adj" fmla="val 25000"/>
              </a:avLst>
            </a:prstGeom>
            <a:solidFill>
              <a:srgbClr val="808080"/>
            </a:solidFill>
            <a:ln w="9525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cs typeface="ＭＳ Ｐゴシック" charset="0"/>
              </a:endParaRPr>
            </a:p>
          </p:txBody>
        </p:sp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141" y="1847"/>
              <a:ext cx="432" cy="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300" dirty="0">
                  <a:solidFill>
                    <a:schemeClr val="bg1"/>
                  </a:solidFill>
                  <a:latin typeface="Calibri" charset="0"/>
                </a:rPr>
                <a:t>MODTRAN</a:t>
              </a:r>
            </a:p>
          </p:txBody>
        </p:sp>
      </p:grpSp>
      <p:cxnSp>
        <p:nvCxnSpPr>
          <p:cNvPr id="9" name="Straight Arrow Connecto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H="1">
            <a:off x="8880794" y="2514600"/>
            <a:ext cx="783907" cy="457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H="1">
            <a:off x="8779193" y="2286000"/>
            <a:ext cx="21908" cy="609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988301" y="2438400"/>
            <a:ext cx="663893" cy="533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50100" y="2099846"/>
            <a:ext cx="114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Geometry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445500" y="1828800"/>
            <a:ext cx="762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NCEP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283700" y="2099846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Varying aerosol</a:t>
            </a:r>
          </a:p>
        </p:txBody>
      </p:sp>
      <p:cxnSp>
        <p:nvCxnSpPr>
          <p:cNvPr id="22" name="Straight Arrow Connector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H="1">
            <a:off x="8699500" y="4191000"/>
            <a:ext cx="21908" cy="4998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607300" y="4686300"/>
            <a:ext cx="228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8000"/>
                </a:solidFill>
              </a:rPr>
              <a:t>Multiple TOA Radiances</a:t>
            </a:r>
          </a:p>
        </p:txBody>
      </p:sp>
      <p:cxnSp>
        <p:nvCxnSpPr>
          <p:cNvPr id="24" name="Straight Arrow Connector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H="1">
            <a:off x="8674100" y="5067300"/>
            <a:ext cx="21908" cy="5273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531100" y="5638800"/>
            <a:ext cx="2286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8000"/>
                </a:solidFill>
              </a:rPr>
              <a:t>Optimize against OC TOA</a:t>
            </a:r>
          </a:p>
          <a:p>
            <a:pPr algn="ctr"/>
            <a:r>
              <a:rPr lang="en-US" sz="1600" dirty="0">
                <a:solidFill>
                  <a:srgbClr val="008000"/>
                </a:solidFill>
              </a:rPr>
              <a:t>radiance</a:t>
            </a:r>
          </a:p>
        </p:txBody>
      </p:sp>
      <p:cxnSp>
        <p:nvCxnSpPr>
          <p:cNvPr id="27" name="Straight Arrow Connector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337108" y="3733800"/>
            <a:ext cx="663893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461000" y="3453824"/>
            <a:ext cx="2133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Modeled spectral </a:t>
            </a:r>
          </a:p>
          <a:p>
            <a:pPr algn="ctr"/>
            <a:r>
              <a:rPr lang="en-US" sz="1600" dirty="0">
                <a:solidFill>
                  <a:srgbClr val="FF0000"/>
                </a:solidFill>
              </a:rPr>
              <a:t>water-leaving radiance </a:t>
            </a:r>
          </a:p>
        </p:txBody>
      </p:sp>
      <p:pic>
        <p:nvPicPr>
          <p:cNvPr id="25" name="Picture 24" descr="NASA 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5201" y="0"/>
            <a:ext cx="914400" cy="76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2584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Backup: TOA Ratios (averaged for four years) </a:t>
            </a:r>
          </a:p>
        </p:txBody>
      </p:sp>
      <p:pic>
        <p:nvPicPr>
          <p:cNvPr id="3" name="Picture 2" descr="Four-Band-TOA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11302"/>
            <a:ext cx="9063311" cy="553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2583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Backup: R</a:t>
            </a:r>
            <a:r>
              <a:rPr lang="en-US" sz="3600" baseline="-25000" dirty="0"/>
              <a:t>rs</a:t>
            </a:r>
            <a:r>
              <a:rPr lang="en-US" sz="3600" dirty="0"/>
              <a:t> Ratios (averaged for four years) </a:t>
            </a:r>
          </a:p>
        </p:txBody>
      </p:sp>
      <p:pic>
        <p:nvPicPr>
          <p:cNvPr id="4" name="Content Placeholder 3" descr="BACK RATIO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195" y="1542197"/>
            <a:ext cx="9048467" cy="5424332"/>
          </a:xfrm>
        </p:spPr>
      </p:pic>
    </p:spTree>
    <p:extLst>
      <p:ext uri="{BB962C8B-B14F-4D97-AF65-F5344CB8AC3E}">
        <p14:creationId xmlns:p14="http://schemas.microsoft.com/office/powerpoint/2010/main" val="1419865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 descr="WAVELENGTH AND REFLECTED LIGHT OF COASTAL/INLAND WATERS GRAPHED OUT "/>
          <p:cNvGrpSpPr/>
          <p:nvPr/>
        </p:nvGrpSpPr>
        <p:grpSpPr>
          <a:xfrm>
            <a:off x="5588258" y="3314922"/>
            <a:ext cx="5795946" cy="3413675"/>
            <a:chOff x="5588258" y="3314922"/>
            <a:chExt cx="5795946" cy="3413675"/>
          </a:xfrm>
        </p:grpSpPr>
        <p:grpSp>
          <p:nvGrpSpPr>
            <p:cNvPr id="18" name="Group 17"/>
            <p:cNvGrpSpPr/>
            <p:nvPr/>
          </p:nvGrpSpPr>
          <p:grpSpPr>
            <a:xfrm>
              <a:off x="5588258" y="3314922"/>
              <a:ext cx="5795946" cy="3413675"/>
              <a:chOff x="5588258" y="3314922"/>
              <a:chExt cx="5795946" cy="3413675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5588258" y="3399650"/>
                <a:ext cx="5079743" cy="3328947"/>
                <a:chOff x="4064257" y="3399649"/>
                <a:chExt cx="5079743" cy="3328947"/>
              </a:xfrm>
            </p:grpSpPr>
            <p:grpSp>
              <p:nvGrpSpPr>
                <p:cNvPr id="28" name="Group 27"/>
                <p:cNvGrpSpPr/>
                <p:nvPr/>
              </p:nvGrpSpPr>
              <p:grpSpPr>
                <a:xfrm>
                  <a:off x="4064257" y="3399649"/>
                  <a:ext cx="5079743" cy="3328947"/>
                  <a:chOff x="4064257" y="3399649"/>
                  <a:chExt cx="5079743" cy="3328947"/>
                </a:xfrm>
              </p:grpSpPr>
              <p:grpSp>
                <p:nvGrpSpPr>
                  <p:cNvPr id="30" name="Group 29"/>
                  <p:cNvGrpSpPr/>
                  <p:nvPr/>
                </p:nvGrpSpPr>
                <p:grpSpPr>
                  <a:xfrm>
                    <a:off x="4064257" y="3399649"/>
                    <a:ext cx="5079743" cy="3328947"/>
                    <a:chOff x="4064257" y="3399649"/>
                    <a:chExt cx="5079743" cy="3328947"/>
                  </a:xfrm>
                </p:grpSpPr>
                <p:pic>
                  <p:nvPicPr>
                    <p:cNvPr id="32" name="Picture 31"/>
                    <p:cNvPicPr>
                      <a:picLocks noChangeAspect="1"/>
                    </p:cNvPicPr>
                    <p:nvPr/>
                  </p:nvPicPr>
                  <p:blipFill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064257" y="3399649"/>
                      <a:ext cx="5079743" cy="332894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3" name="Picture 32"/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flipV="1">
                      <a:off x="5105400" y="5922262"/>
                      <a:ext cx="4025900" cy="245792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31" name="Rectangle 30"/>
                  <p:cNvSpPr/>
                  <p:nvPr/>
                </p:nvSpPr>
                <p:spPr>
                  <a:xfrm>
                    <a:off x="7632700" y="3492500"/>
                    <a:ext cx="1346200" cy="17653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n>
                        <a:solidFill>
                          <a:schemeClr val="bg1"/>
                        </a:solidFill>
                      </a:ln>
                      <a:noFill/>
                    </a:endParaRPr>
                  </a:p>
                </p:txBody>
              </p:sp>
            </p:grpSp>
            <p:sp>
              <p:nvSpPr>
                <p:cNvPr id="29" name="Rectangle 28"/>
                <p:cNvSpPr/>
                <p:nvPr/>
              </p:nvSpPr>
              <p:spPr>
                <a:xfrm>
                  <a:off x="4165600" y="4253323"/>
                  <a:ext cx="850900" cy="191473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4" name="TextBox 23"/>
              <p:cNvSpPr txBox="1"/>
              <p:nvPr/>
            </p:nvSpPr>
            <p:spPr>
              <a:xfrm rot="5400000">
                <a:off x="10165009" y="4583800"/>
                <a:ext cx="20690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>
                    <a:latin typeface="+mj-lt"/>
                  </a:rPr>
                  <a:t>Reflected light (%)</a:t>
                </a:r>
                <a:endParaRPr lang="en-US" dirty="0">
                  <a:latin typeface="+mj-lt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10575789" y="5732458"/>
                <a:ext cx="47652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0.0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10568887" y="4182938"/>
                <a:ext cx="47652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3.0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10562263" y="3314922"/>
                <a:ext cx="47652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/>
                  <a:t>4.5</a:t>
                </a:r>
                <a:endParaRPr lang="en-US" sz="1400" dirty="0"/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10553939" y="5024400"/>
              <a:ext cx="4765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1.5</a:t>
              </a:r>
            </a:p>
          </p:txBody>
        </p:sp>
      </p:grpSp>
      <p:pic>
        <p:nvPicPr>
          <p:cNvPr id="5" name="Picture 4" descr="PICTURE OF COASTAL WATER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0497" y="1403364"/>
            <a:ext cx="3751322" cy="2449842"/>
          </a:xfrm>
          <a:prstGeom prst="rect">
            <a:avLst/>
          </a:prstGeom>
        </p:spPr>
      </p:pic>
      <p:pic>
        <p:nvPicPr>
          <p:cNvPr id="6" name="Picture 5" descr="PICTURE OF COASTAL WATER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2101" y="3726862"/>
            <a:ext cx="3300682" cy="2472326"/>
          </a:xfrm>
          <a:prstGeom prst="rect">
            <a:avLst/>
          </a:prstGeom>
        </p:spPr>
      </p:pic>
      <p:pic>
        <p:nvPicPr>
          <p:cNvPr id="8" name="Picture 7" descr="PICTURE OF COASTAL WATER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8897" y="1403364"/>
            <a:ext cx="3284846" cy="2292365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59960" y="193594"/>
            <a:ext cx="1179379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/>
              <a:t>Coastal/inland waters are not necessarily blue! </a:t>
            </a:r>
          </a:p>
        </p:txBody>
      </p:sp>
      <p:cxnSp>
        <p:nvCxnSpPr>
          <p:cNvPr id="7" name="Straight Arrow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H="1" flipV="1">
            <a:off x="5317866" y="3119028"/>
            <a:ext cx="1372524" cy="1052923"/>
          </a:xfrm>
          <a:prstGeom prst="straightConnector1">
            <a:avLst/>
          </a:prstGeom>
          <a:ln w="57150">
            <a:solidFill>
              <a:srgbClr val="0070C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H="1" flipV="1">
            <a:off x="7186103" y="3200400"/>
            <a:ext cx="1628289" cy="1259170"/>
          </a:xfrm>
          <a:prstGeom prst="straightConnector1">
            <a:avLst/>
          </a:prstGeom>
          <a:ln w="57150">
            <a:solidFill>
              <a:srgbClr val="FFC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H="1">
            <a:off x="4432300" y="5143500"/>
            <a:ext cx="2753802" cy="14920"/>
          </a:xfrm>
          <a:prstGeom prst="straightConnector1">
            <a:avLst/>
          </a:prstGeom>
          <a:ln w="57150">
            <a:solidFill>
              <a:srgbClr val="92D05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546113" y="3736317"/>
            <a:ext cx="742122" cy="2176533"/>
          </a:xfrm>
          <a:prstGeom prst="rect">
            <a:avLst/>
          </a:prstGeom>
          <a:solidFill>
            <a:srgbClr val="000000">
              <a:alpha val="44706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 descr="NASA LOG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44251" y="0"/>
            <a:ext cx="914400" cy="761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F01234-28A6-4C88-8878-95587CEDE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Coastal/inland waters are not necessarily blue! </a:t>
            </a:r>
          </a:p>
        </p:txBody>
      </p:sp>
    </p:spTree>
    <p:extLst>
      <p:ext uri="{BB962C8B-B14F-4D97-AF65-F5344CB8AC3E}">
        <p14:creationId xmlns:p14="http://schemas.microsoft.com/office/powerpoint/2010/main" val="6154693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ATER-LEAVING RADIANCE REFLECTIVE PROCES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45472" cy="6858001"/>
          </a:xfrm>
          <a:prstGeom prst="rect">
            <a:avLst/>
          </a:prstGeom>
        </p:spPr>
      </p:pic>
      <p:sp>
        <p:nvSpPr>
          <p:cNvPr id="4" name="Rectangle 2"/>
          <p:cNvSpPr>
            <a:spLocks noGrp="1"/>
          </p:cNvSpPr>
          <p:nvPr>
            <p:ph type="title" idx="4294967295"/>
          </p:nvPr>
        </p:nvSpPr>
        <p:spPr>
          <a:xfrm>
            <a:off x="0" y="5916261"/>
            <a:ext cx="6599767" cy="785536"/>
          </a:xfrm>
        </p:spPr>
        <p:txBody>
          <a:bodyPr>
            <a:noAutofit/>
          </a:bodyPr>
          <a:lstStyle/>
          <a:p>
            <a:pPr algn="ctr"/>
            <a:r>
              <a:rPr lang="en-US" sz="2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Remote sensing reflectance (R</a:t>
            </a:r>
            <a:r>
              <a:rPr lang="en-US" sz="2300" b="1" baseline="-25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rs</a:t>
            </a:r>
            <a:r>
              <a:rPr lang="en-US" sz="2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) is the key quantity</a:t>
            </a:r>
            <a:endParaRPr lang="en-US" sz="1800" dirty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933505" y="6517131"/>
            <a:ext cx="3410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Credit: https://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arset.gsfc.nasa.gov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 </a:t>
            </a:r>
            <a:endParaRPr lang="en-US" dirty="0"/>
          </a:p>
        </p:txBody>
      </p:sp>
      <p:sp>
        <p:nvSpPr>
          <p:cNvPr id="6" name="Rectangle 2"/>
          <p:cNvSpPr>
            <a:spLocks noGrp="1"/>
          </p:cNvSpPr>
          <p:nvPr>
            <p:ph type="title" idx="4294967295"/>
          </p:nvPr>
        </p:nvSpPr>
        <p:spPr>
          <a:xfrm>
            <a:off x="5428721" y="439387"/>
            <a:ext cx="1543580" cy="785536"/>
          </a:xfrm>
        </p:spPr>
        <p:txBody>
          <a:bodyPr>
            <a:noAutofit/>
          </a:bodyPr>
          <a:lstStyle/>
          <a:p>
            <a:pPr algn="ctr"/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[1/</a:t>
            </a:r>
            <a:r>
              <a:rPr lang="en-US" sz="23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sr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]</a:t>
            </a:r>
            <a:endParaRPr lang="en-US" sz="1800" dirty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</a:endParaRPr>
          </a:p>
        </p:txBody>
      </p:sp>
      <p:sp>
        <p:nvSpPr>
          <p:cNvPr id="7" name="Rectangle 2"/>
          <p:cNvSpPr>
            <a:spLocks noGrp="1"/>
          </p:cNvSpPr>
          <p:nvPr>
            <p:ph type="title" idx="4294967295"/>
          </p:nvPr>
        </p:nvSpPr>
        <p:spPr>
          <a:xfrm>
            <a:off x="-453847" y="-177823"/>
            <a:ext cx="1709441" cy="785536"/>
          </a:xfrm>
        </p:spPr>
        <p:txBody>
          <a:bodyPr>
            <a:noAutofit/>
          </a:bodyPr>
          <a:lstStyle/>
          <a:p>
            <a:pPr algn="ctr"/>
            <a:r>
              <a:rPr lang="en-US" sz="2300" b="1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FYI</a:t>
            </a:r>
            <a:r>
              <a:rPr lang="is-IS" sz="2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…</a:t>
            </a:r>
            <a:endParaRPr lang="en-US" sz="1800" dirty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2336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Landsat-Sentinle-2 constellation: </a:t>
            </a:r>
            <a:br>
              <a:rPr lang="en-US" sz="3600" dirty="0"/>
            </a:br>
            <a:r>
              <a:rPr lang="en-US" sz="3600" dirty="0"/>
              <a:t>A game-changer for monitoring water quality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NASA 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4251" y="0"/>
            <a:ext cx="914400" cy="76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500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USGS 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41" y="5995613"/>
            <a:ext cx="2170342" cy="8623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Landsat-Sentinle-2 constellation: </a:t>
            </a:r>
            <a:br>
              <a:rPr lang="en-US" sz="3600" dirty="0"/>
            </a:br>
            <a:r>
              <a:rPr lang="en-US" sz="3600" dirty="0"/>
              <a:t>A game-changer for monitoring water quality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Char char="•"/>
            </a:pPr>
            <a:r>
              <a:rPr lang="en-US" dirty="0"/>
              <a:t>Enhanced frequency of revisit </a:t>
            </a:r>
          </a:p>
        </p:txBody>
      </p:sp>
      <p:pic>
        <p:nvPicPr>
          <p:cNvPr id="40" name="Picture 39" descr="ESA 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7563" y="5776168"/>
            <a:ext cx="2524275" cy="1081832"/>
          </a:xfrm>
          <a:prstGeom prst="rect">
            <a:avLst/>
          </a:prstGeom>
        </p:spPr>
      </p:pic>
      <p:grpSp>
        <p:nvGrpSpPr>
          <p:cNvPr id="51" name="Group 50" descr="TIMELINE GRAPHIC OF LANDSAT AND SENTINTEL SATELLITES FREQUENCY OF VISITS"/>
          <p:cNvGrpSpPr/>
          <p:nvPr/>
        </p:nvGrpSpPr>
        <p:grpSpPr>
          <a:xfrm>
            <a:off x="-28779" y="3023154"/>
            <a:ext cx="11663000" cy="1362271"/>
            <a:chOff x="-28779" y="3023154"/>
            <a:chExt cx="11663000" cy="1362271"/>
          </a:xfrm>
        </p:grpSpPr>
        <p:grpSp>
          <p:nvGrpSpPr>
            <p:cNvPr id="4" name="Group 3"/>
            <p:cNvGrpSpPr/>
            <p:nvPr/>
          </p:nvGrpSpPr>
          <p:grpSpPr>
            <a:xfrm>
              <a:off x="495301" y="3023154"/>
              <a:ext cx="11138920" cy="1362271"/>
              <a:chOff x="1663700" y="2394387"/>
              <a:chExt cx="6930883" cy="1362271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1663700" y="2394387"/>
                <a:ext cx="6930883" cy="1362271"/>
                <a:chOff x="1663700" y="2394387"/>
                <a:chExt cx="6930883" cy="1362271"/>
              </a:xfrm>
            </p:grpSpPr>
            <p:sp>
              <p:nvSpPr>
                <p:cNvPr id="7" name="TextBox 6"/>
                <p:cNvSpPr txBox="1"/>
                <p:nvPr/>
              </p:nvSpPr>
              <p:spPr>
                <a:xfrm>
                  <a:off x="1663700" y="3116394"/>
                  <a:ext cx="1110334" cy="3073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Landsat-7</a:t>
                  </a:r>
                </a:p>
              </p:txBody>
            </p:sp>
            <p:grpSp>
              <p:nvGrpSpPr>
                <p:cNvPr id="8" name="Group 7"/>
                <p:cNvGrpSpPr/>
                <p:nvPr/>
              </p:nvGrpSpPr>
              <p:grpSpPr>
                <a:xfrm>
                  <a:off x="1778000" y="2394387"/>
                  <a:ext cx="6816583" cy="1362271"/>
                  <a:chOff x="1778000" y="2394387"/>
                  <a:chExt cx="6816583" cy="1362271"/>
                </a:xfrm>
              </p:grpSpPr>
              <p:grpSp>
                <p:nvGrpSpPr>
                  <p:cNvPr id="9" name="Group 8"/>
                  <p:cNvGrpSpPr/>
                  <p:nvPr/>
                </p:nvGrpSpPr>
                <p:grpSpPr>
                  <a:xfrm>
                    <a:off x="1778000" y="2394387"/>
                    <a:ext cx="6816583" cy="1362271"/>
                    <a:chOff x="317500" y="2092876"/>
                    <a:chExt cx="6816583" cy="1362271"/>
                  </a:xfrm>
                </p:grpSpPr>
                <p:sp>
                  <p:nvSpPr>
                    <p:cNvPr id="11" name="TextBox 10"/>
                    <p:cNvSpPr txBox="1"/>
                    <p:nvPr/>
                  </p:nvSpPr>
                  <p:spPr>
                    <a:xfrm rot="19241355">
                      <a:off x="4670865" y="3112309"/>
                      <a:ext cx="1035050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400" dirty="0"/>
                        <a:t>Sentinel-2C</a:t>
                      </a:r>
                    </a:p>
                  </p:txBody>
                </p:sp>
                <p:cxnSp>
                  <p:nvCxnSpPr>
                    <p:cNvPr id="12" name="Straight Arrow Connector 11"/>
                    <p:cNvCxnSpPr/>
                    <p:nvPr/>
                  </p:nvCxnSpPr>
                  <p:spPr>
                    <a:xfrm flipV="1">
                      <a:off x="5231482" y="2726500"/>
                      <a:ext cx="0" cy="279400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3" name="Group 12"/>
                    <p:cNvGrpSpPr/>
                    <p:nvPr/>
                  </p:nvGrpSpPr>
                  <p:grpSpPr>
                    <a:xfrm>
                      <a:off x="317500" y="2092876"/>
                      <a:ext cx="6816583" cy="1362271"/>
                      <a:chOff x="317500" y="2092876"/>
                      <a:chExt cx="6816583" cy="1362271"/>
                    </a:xfrm>
                  </p:grpSpPr>
                  <p:grpSp>
                    <p:nvGrpSpPr>
                      <p:cNvPr id="14" name="Group 13"/>
                      <p:cNvGrpSpPr/>
                      <p:nvPr/>
                    </p:nvGrpSpPr>
                    <p:grpSpPr>
                      <a:xfrm>
                        <a:off x="1143829" y="2692400"/>
                        <a:ext cx="4115963" cy="755229"/>
                        <a:chOff x="1143829" y="2451100"/>
                        <a:chExt cx="4115963" cy="755229"/>
                      </a:xfrm>
                    </p:grpSpPr>
                    <p:cxnSp>
                      <p:nvCxnSpPr>
                        <p:cNvPr id="30" name="Straight Arrow Connector 29"/>
                        <p:cNvCxnSpPr/>
                        <p:nvPr/>
                      </p:nvCxnSpPr>
                      <p:spPr>
                        <a:xfrm flipV="1">
                          <a:off x="1689100" y="2451100"/>
                          <a:ext cx="0" cy="279400"/>
                        </a:xfrm>
                        <a:prstGeom prst="straightConnector1">
                          <a:avLst/>
                        </a:prstGeom>
                        <a:ln>
                          <a:solidFill>
                            <a:schemeClr val="tx1"/>
                          </a:solidFill>
                          <a:tailEnd type="arrow"/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31" name="TextBox 30"/>
                        <p:cNvSpPr txBox="1"/>
                        <p:nvPr/>
                      </p:nvSpPr>
                      <p:spPr>
                        <a:xfrm rot="19535980">
                          <a:off x="1143829" y="2898552"/>
                          <a:ext cx="901700" cy="30777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US" sz="1400" dirty="0"/>
                            <a:t>Landsat-8</a:t>
                          </a:r>
                        </a:p>
                      </p:txBody>
                    </p:sp>
                    <p:sp>
                      <p:nvSpPr>
                        <p:cNvPr id="32" name="TextBox 31"/>
                        <p:cNvSpPr txBox="1"/>
                        <p:nvPr/>
                      </p:nvSpPr>
                      <p:spPr>
                        <a:xfrm rot="19454414">
                          <a:off x="2031912" y="2848487"/>
                          <a:ext cx="1035050" cy="30777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US" sz="1400" dirty="0"/>
                            <a:t>Sentinel-2A</a:t>
                          </a:r>
                        </a:p>
                      </p:txBody>
                    </p:sp>
                    <p:cxnSp>
                      <p:nvCxnSpPr>
                        <p:cNvPr id="33" name="Straight Arrow Connector 32"/>
                        <p:cNvCxnSpPr/>
                        <p:nvPr/>
                      </p:nvCxnSpPr>
                      <p:spPr>
                        <a:xfrm flipV="1">
                          <a:off x="2679700" y="2465810"/>
                          <a:ext cx="0" cy="279400"/>
                        </a:xfrm>
                        <a:prstGeom prst="straightConnector1">
                          <a:avLst/>
                        </a:prstGeom>
                        <a:ln>
                          <a:solidFill>
                            <a:schemeClr val="tx1"/>
                          </a:solidFill>
                          <a:tailEnd type="arrow"/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34" name="TextBox 33"/>
                        <p:cNvSpPr txBox="1"/>
                        <p:nvPr/>
                      </p:nvSpPr>
                      <p:spPr>
                        <a:xfrm rot="19358065">
                          <a:off x="3052458" y="2863134"/>
                          <a:ext cx="1035050" cy="30777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US" sz="1400" dirty="0"/>
                            <a:t>Sentinel-2B</a:t>
                          </a:r>
                        </a:p>
                      </p:txBody>
                    </p:sp>
                    <p:cxnSp>
                      <p:nvCxnSpPr>
                        <p:cNvPr id="35" name="Straight Arrow Connector 34"/>
                        <p:cNvCxnSpPr/>
                        <p:nvPr/>
                      </p:nvCxnSpPr>
                      <p:spPr>
                        <a:xfrm flipV="1">
                          <a:off x="3664935" y="2468764"/>
                          <a:ext cx="0" cy="279400"/>
                        </a:xfrm>
                        <a:prstGeom prst="straightConnector1">
                          <a:avLst/>
                        </a:prstGeom>
                        <a:ln>
                          <a:solidFill>
                            <a:schemeClr val="tx1"/>
                          </a:solidFill>
                          <a:tailEnd type="arrow"/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36" name="TextBox 35"/>
                        <p:cNvSpPr txBox="1"/>
                        <p:nvPr/>
                      </p:nvSpPr>
                      <p:spPr>
                        <a:xfrm rot="19418126">
                          <a:off x="4355210" y="2848486"/>
                          <a:ext cx="904582" cy="30777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US" sz="1400" dirty="0"/>
                            <a:t>Landsat-9</a:t>
                          </a:r>
                        </a:p>
                      </p:txBody>
                    </p:sp>
                    <p:cxnSp>
                      <p:nvCxnSpPr>
                        <p:cNvPr id="37" name="Straight Arrow Connector 36"/>
                        <p:cNvCxnSpPr/>
                        <p:nvPr/>
                      </p:nvCxnSpPr>
                      <p:spPr>
                        <a:xfrm flipV="1">
                          <a:off x="4917794" y="2502801"/>
                          <a:ext cx="0" cy="279400"/>
                        </a:xfrm>
                        <a:prstGeom prst="straightConnector1">
                          <a:avLst/>
                        </a:prstGeom>
                        <a:ln>
                          <a:solidFill>
                            <a:schemeClr val="tx1"/>
                          </a:solidFill>
                          <a:tailEnd type="arrow"/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15" name="Group 14"/>
                      <p:cNvGrpSpPr/>
                      <p:nvPr/>
                    </p:nvGrpSpPr>
                    <p:grpSpPr>
                      <a:xfrm>
                        <a:off x="317500" y="2092876"/>
                        <a:ext cx="6816583" cy="1362271"/>
                        <a:chOff x="317500" y="2092876"/>
                        <a:chExt cx="6816583" cy="1362271"/>
                      </a:xfrm>
                    </p:grpSpPr>
                    <p:grpSp>
                      <p:nvGrpSpPr>
                        <p:cNvPr id="16" name="Group 15"/>
                        <p:cNvGrpSpPr/>
                        <p:nvPr/>
                      </p:nvGrpSpPr>
                      <p:grpSpPr>
                        <a:xfrm>
                          <a:off x="317500" y="2092876"/>
                          <a:ext cx="6816583" cy="1296321"/>
                          <a:chOff x="317500" y="2092876"/>
                          <a:chExt cx="6816583" cy="1296321"/>
                        </a:xfrm>
                      </p:grpSpPr>
                      <p:grpSp>
                        <p:nvGrpSpPr>
                          <p:cNvPr id="21" name="Group 20"/>
                          <p:cNvGrpSpPr/>
                          <p:nvPr/>
                        </p:nvGrpSpPr>
                        <p:grpSpPr>
                          <a:xfrm>
                            <a:off x="317500" y="2092876"/>
                            <a:ext cx="6816583" cy="524506"/>
                            <a:chOff x="317500" y="1851576"/>
                            <a:chExt cx="6816583" cy="524506"/>
                          </a:xfrm>
                        </p:grpSpPr>
                        <p:sp>
                          <p:nvSpPr>
                            <p:cNvPr id="24" name="Rectangle 23"/>
                            <p:cNvSpPr/>
                            <p:nvPr/>
                          </p:nvSpPr>
                          <p:spPr>
                            <a:xfrm>
                              <a:off x="622300" y="2192653"/>
                              <a:ext cx="6070600" cy="183429"/>
                            </a:xfrm>
                            <a:prstGeom prst="rect">
                              <a:avLst/>
                            </a:prstGeom>
                            <a:solidFill>
                              <a:schemeClr val="bg1">
                                <a:lumMod val="50000"/>
                              </a:schemeClr>
                            </a:solidFill>
                            <a:ln>
                              <a:solidFill>
                                <a:srgbClr val="800000"/>
                              </a:solidFill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3">
                              <a:schemeClr val="accent1"/>
                            </a:fillRef>
                            <a:effectRef idx="2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US">
                                <a:solidFill>
                                  <a:srgbClr val="0000FF"/>
                                </a:solidFill>
                              </a:endParaRPr>
                            </a:p>
                          </p:txBody>
                        </p:sp>
                        <p:grpSp>
                          <p:nvGrpSpPr>
                            <p:cNvPr id="25" name="Group 24"/>
                            <p:cNvGrpSpPr/>
                            <p:nvPr/>
                          </p:nvGrpSpPr>
                          <p:grpSpPr>
                            <a:xfrm>
                              <a:off x="317500" y="1851576"/>
                              <a:ext cx="6816583" cy="328139"/>
                              <a:chOff x="317500" y="1851576"/>
                              <a:chExt cx="6816583" cy="328139"/>
                            </a:xfrm>
                          </p:grpSpPr>
                          <p:sp>
                            <p:nvSpPr>
                              <p:cNvPr id="26" name="TextBox 25"/>
                              <p:cNvSpPr txBox="1"/>
                              <p:nvPr/>
                            </p:nvSpPr>
                            <p:spPr>
                              <a:xfrm>
                                <a:off x="317500" y="1871938"/>
                                <a:ext cx="609600" cy="307777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square" rtlCol="0">
                                <a:spAutoFit/>
                              </a:bodyPr>
                              <a:lstStyle/>
                              <a:p>
                                <a:r>
                                  <a:rPr lang="en-US" sz="1400" dirty="0"/>
                                  <a:t>2010</a:t>
                                </a:r>
                              </a:p>
                            </p:txBody>
                          </p:sp>
                          <p:sp>
                            <p:nvSpPr>
                              <p:cNvPr id="27" name="TextBox 26"/>
                              <p:cNvSpPr txBox="1"/>
                              <p:nvPr/>
                            </p:nvSpPr>
                            <p:spPr>
                              <a:xfrm>
                                <a:off x="6524483" y="1871938"/>
                                <a:ext cx="609600" cy="307777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square" rtlCol="0">
                                <a:spAutoFit/>
                              </a:bodyPr>
                              <a:lstStyle/>
                              <a:p>
                                <a:r>
                                  <a:rPr lang="en-US" sz="1400" dirty="0"/>
                                  <a:t>2025</a:t>
                                </a:r>
                              </a:p>
                            </p:txBody>
                          </p:sp>
                          <p:sp>
                            <p:nvSpPr>
                              <p:cNvPr id="28" name="TextBox 27"/>
                              <p:cNvSpPr txBox="1"/>
                              <p:nvPr/>
                            </p:nvSpPr>
                            <p:spPr>
                              <a:xfrm>
                                <a:off x="2524490" y="1851576"/>
                                <a:ext cx="609600" cy="307777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square" rtlCol="0">
                                <a:spAutoFit/>
                              </a:bodyPr>
                              <a:lstStyle/>
                              <a:p>
                                <a:r>
                                  <a:rPr lang="en-US" sz="1400" dirty="0"/>
                                  <a:t>2015</a:t>
                                </a:r>
                              </a:p>
                            </p:txBody>
                          </p:sp>
                          <p:sp>
                            <p:nvSpPr>
                              <p:cNvPr id="29" name="TextBox 28"/>
                              <p:cNvSpPr txBox="1"/>
                              <p:nvPr/>
                            </p:nvSpPr>
                            <p:spPr>
                              <a:xfrm>
                                <a:off x="4566546" y="1851576"/>
                                <a:ext cx="609600" cy="307777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square" rtlCol="0">
                                <a:spAutoFit/>
                              </a:bodyPr>
                              <a:lstStyle/>
                              <a:p>
                                <a:r>
                                  <a:rPr lang="en-US" sz="1400" dirty="0"/>
                                  <a:t>2020</a:t>
                                </a:r>
                              </a:p>
                            </p:txBody>
                          </p:sp>
                        </p:grpSp>
                      </p:grpSp>
                      <p:sp>
                        <p:nvSpPr>
                          <p:cNvPr id="22" name="TextBox 21"/>
                          <p:cNvSpPr txBox="1"/>
                          <p:nvPr/>
                        </p:nvSpPr>
                        <p:spPr>
                          <a:xfrm rot="19454414">
                            <a:off x="2435404" y="3081420"/>
                            <a:ext cx="1035050" cy="307777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r>
                              <a:rPr lang="en-US" sz="1400" dirty="0"/>
                              <a:t>Sentinel-3A</a:t>
                            </a:r>
                          </a:p>
                        </p:txBody>
                      </p:sp>
                      <p:cxnSp>
                        <p:nvCxnSpPr>
                          <p:cNvPr id="23" name="Straight Arrow Connector 22"/>
                          <p:cNvCxnSpPr/>
                          <p:nvPr/>
                        </p:nvCxnSpPr>
                        <p:spPr>
                          <a:xfrm flipV="1">
                            <a:off x="2997200" y="2719810"/>
                            <a:ext cx="0" cy="279400"/>
                          </a:xfrm>
                          <a:prstGeom prst="straightConnector1">
                            <a:avLst/>
                          </a:prstGeom>
                          <a:ln>
                            <a:solidFill>
                              <a:schemeClr val="tx1"/>
                            </a:solidFill>
                            <a:tailEnd type="arrow"/>
                          </a:ln>
                        </p:spPr>
                        <p:style>
                          <a:lnRef idx="2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  <p:sp>
                      <p:nvSpPr>
                        <p:cNvPr id="17" name="TextBox 16"/>
                        <p:cNvSpPr txBox="1"/>
                        <p:nvPr/>
                      </p:nvSpPr>
                      <p:spPr>
                        <a:xfrm rot="19454414">
                          <a:off x="3342905" y="3147370"/>
                          <a:ext cx="1035050" cy="30777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US" sz="1400" dirty="0"/>
                            <a:t>Sentinel-3B</a:t>
                          </a:r>
                        </a:p>
                      </p:txBody>
                    </p:sp>
                    <p:cxnSp>
                      <p:nvCxnSpPr>
                        <p:cNvPr id="18" name="Straight Arrow Connector 17"/>
                        <p:cNvCxnSpPr/>
                        <p:nvPr/>
                      </p:nvCxnSpPr>
                      <p:spPr>
                        <a:xfrm flipV="1">
                          <a:off x="3915378" y="2726781"/>
                          <a:ext cx="0" cy="279400"/>
                        </a:xfrm>
                        <a:prstGeom prst="straightConnector1">
                          <a:avLst/>
                        </a:prstGeom>
                        <a:ln>
                          <a:solidFill>
                            <a:schemeClr val="tx1"/>
                          </a:solidFill>
                          <a:tailEnd type="arrow"/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19" name="TextBox 18"/>
                        <p:cNvSpPr txBox="1"/>
                        <p:nvPr/>
                      </p:nvSpPr>
                      <p:spPr>
                        <a:xfrm rot="19204648">
                          <a:off x="4957299" y="3139851"/>
                          <a:ext cx="1035050" cy="30777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r>
                            <a:rPr lang="en-US" sz="1400" dirty="0"/>
                            <a:t>Sentinel-3C</a:t>
                          </a:r>
                        </a:p>
                      </p:txBody>
                    </p:sp>
                    <p:cxnSp>
                      <p:nvCxnSpPr>
                        <p:cNvPr id="20" name="Straight Arrow Connector 19"/>
                        <p:cNvCxnSpPr/>
                        <p:nvPr/>
                      </p:nvCxnSpPr>
                      <p:spPr>
                        <a:xfrm flipV="1">
                          <a:off x="5497130" y="2719810"/>
                          <a:ext cx="0" cy="279400"/>
                        </a:xfrm>
                        <a:prstGeom prst="straightConnector1">
                          <a:avLst/>
                        </a:prstGeom>
                        <a:ln>
                          <a:solidFill>
                            <a:schemeClr val="tx1"/>
                          </a:solidFill>
                          <a:tailEnd type="arrow"/>
                        </a:ln>
                      </p:spPr>
                      <p:style>
                        <a:lnRef idx="2">
                          <a:schemeClr val="accent1"/>
                        </a:lnRef>
                        <a:fillRef idx="0">
                          <a:schemeClr val="accent1"/>
                        </a:fillRef>
                        <a:effectRef idx="1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</p:grpSp>
              <p:cxnSp>
                <p:nvCxnSpPr>
                  <p:cNvPr id="10" name="Straight Arrow Connector 9"/>
                  <p:cNvCxnSpPr/>
                  <p:nvPr/>
                </p:nvCxnSpPr>
                <p:spPr>
                  <a:xfrm>
                    <a:off x="1790700" y="3073194"/>
                    <a:ext cx="444500" cy="0"/>
                  </a:xfrm>
                  <a:prstGeom prst="straightConnector1">
                    <a:avLst/>
                  </a:prstGeom>
                  <a:ln>
                    <a:solidFill>
                      <a:srgbClr val="000000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6" name="Rectangle 5"/>
              <p:cNvSpPr/>
              <p:nvPr/>
            </p:nvSpPr>
            <p:spPr>
              <a:xfrm>
                <a:off x="4153772" y="2726963"/>
                <a:ext cx="2034036" cy="201168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Rectangle 44"/>
            <p:cNvSpPr/>
            <p:nvPr/>
          </p:nvSpPr>
          <p:spPr>
            <a:xfrm>
              <a:off x="-28779" y="3364231"/>
              <a:ext cx="1197633" cy="188846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730687" y="4278270"/>
            <a:ext cx="1784466" cy="307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Landsat-5</a:t>
            </a:r>
          </a:p>
        </p:txBody>
      </p:sp>
      <p:cxnSp>
        <p:nvCxnSpPr>
          <p:cNvPr id="49" name="Straight Arrow Connector 4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87174" y="4239777"/>
            <a:ext cx="714375" cy="0"/>
          </a:xfrm>
          <a:prstGeom prst="straightConnector1">
            <a:avLst/>
          </a:prstGeom>
          <a:ln>
            <a:solidFill>
              <a:srgbClr val="000000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922532" y="3363497"/>
            <a:ext cx="1197633" cy="18884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 rot="19241355">
            <a:off x="8634013" y="4015807"/>
            <a:ext cx="16634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Sentinel-2D</a:t>
            </a:r>
          </a:p>
        </p:txBody>
      </p:sp>
      <p:cxnSp>
        <p:nvCxnSpPr>
          <p:cNvPr id="54" name="Straight Arrow Connector 5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V="1">
            <a:off x="9535005" y="3629998"/>
            <a:ext cx="0" cy="279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 rot="19204648">
            <a:off x="9097892" y="4031763"/>
            <a:ext cx="16634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Sentinel-3D</a:t>
            </a:r>
          </a:p>
        </p:txBody>
      </p:sp>
      <p:cxnSp>
        <p:nvCxnSpPr>
          <p:cNvPr id="56" name="Straight Arrow Connector 5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V="1">
            <a:off x="9965477" y="3611722"/>
            <a:ext cx="0" cy="279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3721994" y="5638800"/>
            <a:ext cx="47655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Constellations of satellites until ~2028</a:t>
            </a:r>
          </a:p>
          <a:p>
            <a:pPr algn="ctr"/>
            <a:r>
              <a:rPr lang="en-US" sz="2200" b="1" dirty="0">
                <a:solidFill>
                  <a:srgbClr val="FF0000"/>
                </a:solidFill>
              </a:rPr>
              <a:t>2-3 day revisit time</a:t>
            </a:r>
          </a:p>
          <a:p>
            <a:pPr algn="ctr"/>
            <a:r>
              <a:rPr lang="en-US" sz="2200" b="1" dirty="0">
                <a:solidFill>
                  <a:srgbClr val="FF0000"/>
                </a:solidFill>
              </a:rPr>
              <a:t>20 to 300m resolution</a:t>
            </a:r>
          </a:p>
        </p:txBody>
      </p:sp>
      <p:pic>
        <p:nvPicPr>
          <p:cNvPr id="58" name="Picture 57" descr="NASA 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4251" y="0"/>
            <a:ext cx="914400" cy="76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259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USGS 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41" y="5995613"/>
            <a:ext cx="2170342" cy="8623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Landsat-Sentinle-2 constellation: </a:t>
            </a:r>
            <a:br>
              <a:rPr lang="en-US" sz="3600" dirty="0"/>
            </a:br>
            <a:r>
              <a:rPr lang="en-US" sz="3600" dirty="0"/>
              <a:t>A game-changer for monitoring water quality</a:t>
            </a:r>
          </a:p>
        </p:txBody>
      </p:sp>
      <p:pic>
        <p:nvPicPr>
          <p:cNvPr id="40" name="Picture 39" descr="ESA 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7563" y="5776168"/>
            <a:ext cx="2524275" cy="1081832"/>
          </a:xfrm>
          <a:prstGeom prst="rect">
            <a:avLst/>
          </a:prstGeom>
        </p:spPr>
      </p:pic>
      <p:grpSp>
        <p:nvGrpSpPr>
          <p:cNvPr id="3" name="Group 2" descr="Water reflectance images from Landsat 5, 7 and 8, and Sentinel 2A">
            <a:extLst>
              <a:ext uri="{FF2B5EF4-FFF2-40B4-BE49-F238E27FC236}">
                <a16:creationId xmlns:a16="http://schemas.microsoft.com/office/drawing/2014/main" id="{D312E74C-A504-4C9E-81E3-6DA4FD62EAF6}"/>
              </a:ext>
            </a:extLst>
          </p:cNvPr>
          <p:cNvGrpSpPr/>
          <p:nvPr/>
        </p:nvGrpSpPr>
        <p:grpSpPr>
          <a:xfrm>
            <a:off x="100162" y="2432182"/>
            <a:ext cx="11562167" cy="3455416"/>
            <a:chOff x="100162" y="2432182"/>
            <a:chExt cx="11562167" cy="3455416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62" y="2682297"/>
              <a:ext cx="2320631" cy="183490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2" b="3407"/>
            <a:stretch/>
          </p:blipFill>
          <p:spPr>
            <a:xfrm>
              <a:off x="2907698" y="4019728"/>
              <a:ext cx="2444354" cy="186787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06" t="3358" r="6106" b="8006"/>
            <a:stretch/>
          </p:blipFill>
          <p:spPr>
            <a:xfrm>
              <a:off x="5906930" y="2432182"/>
              <a:ext cx="2445996" cy="186912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4213" y="3970483"/>
              <a:ext cx="2528116" cy="191711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7" name="TextBox 46"/>
            <p:cNvSpPr txBox="1"/>
            <p:nvPr/>
          </p:nvSpPr>
          <p:spPr>
            <a:xfrm>
              <a:off x="746975" y="4517206"/>
              <a:ext cx="11462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Landsat-5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537713" y="3599751"/>
              <a:ext cx="11462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Landsat-7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6688217" y="4272492"/>
              <a:ext cx="11462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Landsat-8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9771714" y="3599751"/>
              <a:ext cx="13386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Sentinel-2A</a:t>
              </a: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4921731" y="6251301"/>
            <a:ext cx="3894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Boston Harbor</a:t>
            </a:r>
            <a:endParaRPr lang="en-US" sz="2400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dirty="0"/>
              <a:t>Enhanced radiometric capability </a:t>
            </a:r>
          </a:p>
        </p:txBody>
      </p:sp>
      <p:pic>
        <p:nvPicPr>
          <p:cNvPr id="18" name="Picture 17" descr="NASA LOG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44251" y="0"/>
            <a:ext cx="914400" cy="76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3915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AGE OF WATER 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Landsat-Sentinle-2 constellation: 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A game-changer for monitoring water quality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05404"/>
            <a:ext cx="10515600" cy="4351338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Pressing need for expedited monitoring of water quality </a:t>
            </a:r>
          </a:p>
        </p:txBody>
      </p:sp>
      <p:grpSp>
        <p:nvGrpSpPr>
          <p:cNvPr id="14" name="Group 13" descr="MAP OF THE UNITED STATES"/>
          <p:cNvGrpSpPr/>
          <p:nvPr/>
        </p:nvGrpSpPr>
        <p:grpSpPr>
          <a:xfrm>
            <a:off x="2264332" y="2641600"/>
            <a:ext cx="7062230" cy="4216400"/>
            <a:chOff x="3224313" y="2857500"/>
            <a:chExt cx="6606060" cy="401320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24313" y="2857500"/>
              <a:ext cx="6606060" cy="4013200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5177054" y="6501368"/>
              <a:ext cx="296119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>
                  <a:solidFill>
                    <a:srgbClr val="98C33C"/>
                  </a:solidFill>
                  <a:latin typeface="proxima-nova" charset="0"/>
                </a:rPr>
                <a:t>US Algal Bloom Map – 2016</a:t>
              </a:r>
              <a:endParaRPr lang="en-US" b="1" i="0" dirty="0">
                <a:solidFill>
                  <a:srgbClr val="98C33C"/>
                </a:solidFill>
                <a:effectLst/>
                <a:latin typeface="proxima-nova" charset="0"/>
              </a:endParaRPr>
            </a:p>
          </p:txBody>
        </p:sp>
      </p:grpSp>
      <p:pic>
        <p:nvPicPr>
          <p:cNvPr id="16" name="Picture 15" descr="IMAGE OF DIAMOND LAK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1" y="3951566"/>
            <a:ext cx="1340491" cy="254585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350" y="6499607"/>
            <a:ext cx="1676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Diamond Lake</a:t>
            </a:r>
          </a:p>
        </p:txBody>
      </p:sp>
      <p:cxnSp>
        <p:nvCxnSpPr>
          <p:cNvPr id="19" name="Straight Arrow Connector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H="1">
            <a:off x="1769423" y="3681351"/>
            <a:ext cx="1104406" cy="41563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716982" y="5472545"/>
            <a:ext cx="1773382" cy="36232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WATER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5444" y="5005756"/>
            <a:ext cx="2602906" cy="1658228"/>
          </a:xfrm>
          <a:prstGeom prst="rect">
            <a:avLst/>
          </a:prstGeom>
        </p:spPr>
      </p:pic>
      <p:pic>
        <p:nvPicPr>
          <p:cNvPr id="29" name="Picture 28" descr="NASA LOGO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44251" y="0"/>
            <a:ext cx="914400" cy="76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5080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4022</TotalTime>
  <Words>1850</Words>
  <Application>Microsoft Office PowerPoint</Application>
  <PresentationFormat>Widescreen</PresentationFormat>
  <Paragraphs>218</Paragraphs>
  <Slides>38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Arial</vt:lpstr>
      <vt:lpstr>Calibri</vt:lpstr>
      <vt:lpstr>Calibri Light</vt:lpstr>
      <vt:lpstr>Helvetica</vt:lpstr>
      <vt:lpstr>proxima-nova</vt:lpstr>
      <vt:lpstr>Times</vt:lpstr>
      <vt:lpstr>Wingdings</vt:lpstr>
      <vt:lpstr>Office Theme</vt:lpstr>
      <vt:lpstr>Landsat-Sentinel-2A product consistency and implications for monitoring  aquatic systems </vt:lpstr>
      <vt:lpstr>Why is there a stringent calibration requirement for aquatic remote sensing? </vt:lpstr>
      <vt:lpstr>Ocean color and the lesson learned </vt:lpstr>
      <vt:lpstr>Coastal/inland waters are not necessarily blue! </vt:lpstr>
      <vt:lpstr>Remote sensing reflectance (Rrs) is the key quantity</vt:lpstr>
      <vt:lpstr>Landsat-Sentinle-2 constellation:  A game-changer for monitoring water quality</vt:lpstr>
      <vt:lpstr>Landsat-Sentinle-2 constellation:  A game-changer for monitoring water quality</vt:lpstr>
      <vt:lpstr>Landsat-Sentinle-2 constellation:  A game-changer for monitoring water quality</vt:lpstr>
      <vt:lpstr>Landsat-Sentinle-2 constellation:  A game-changer for monitoring water quality</vt:lpstr>
      <vt:lpstr>Landsat-Sentinle-2 constellation:  A game-changer for monitoring water quality</vt:lpstr>
      <vt:lpstr>Evaluate Landsat-Sentinel-2A radiometric consistency </vt:lpstr>
      <vt:lpstr>Intercomparisons at n-SNOs </vt:lpstr>
      <vt:lpstr>Intercomparisons at n-SNOs </vt:lpstr>
      <vt:lpstr>Atmospheric Correction (Gordon &amp; Wang 1994) to generate Rrs </vt:lpstr>
      <vt:lpstr>Atmospheric Correction (Gordon &amp; Wang 1994)</vt:lpstr>
      <vt:lpstr>Intercomparisons at n-SNOs: Top-of-atmosphere (TOA) </vt:lpstr>
      <vt:lpstr>Intercomparisons at n-SNOs: Top-of-atmosphere (TOA) </vt:lpstr>
      <vt:lpstr>Vicarious calibration</vt:lpstr>
      <vt:lpstr>Intercomparisons at n-SNOs: Top-of-atmosphere (TOA) -  after vicarious calibration  </vt:lpstr>
      <vt:lpstr>Intercomparisons at n-SNOs: Rrs – after vicarious calibration</vt:lpstr>
      <vt:lpstr>Intercomparisons at n-SNOs: Rrs – after vicarious calibration</vt:lpstr>
      <vt:lpstr>Analyze Rrs products at AERONET-OC sites</vt:lpstr>
      <vt:lpstr>Analyze Rrs products at AERONET-OC sites</vt:lpstr>
      <vt:lpstr>Analyze Rrs products at AERONET-OC sites</vt:lpstr>
      <vt:lpstr>Time-series applications</vt:lpstr>
      <vt:lpstr>Time-series applications</vt:lpstr>
      <vt:lpstr>How about image artifacts and noise?</vt:lpstr>
      <vt:lpstr>n-SNO event over Adriatic Sea (Rrs products) </vt:lpstr>
      <vt:lpstr>Signal-to-noise ratios (SNR)</vt:lpstr>
      <vt:lpstr>Signal-to-noise ratios (SNR)</vt:lpstr>
      <vt:lpstr>How about impact of calibration uncertainties in NIR &amp; SWIR?</vt:lpstr>
      <vt:lpstr>Impact of calibration uncertainties in NIR &amp; SWIR:  Error in Rrs(443)</vt:lpstr>
      <vt:lpstr>Summary</vt:lpstr>
      <vt:lpstr>Recommendations</vt:lpstr>
      <vt:lpstr>Acknowledgments </vt:lpstr>
      <vt:lpstr>Backup: Differences in Spectral Samplings </vt:lpstr>
      <vt:lpstr>Backup: TOA Ratios (averaged for four years) </vt:lpstr>
      <vt:lpstr>Backup: Rrs Ratios (averaged for four years)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Owen, Linda (Contractor)</cp:lastModifiedBy>
  <cp:revision>470</cp:revision>
  <cp:lastPrinted>2017-09-19T14:56:24Z</cp:lastPrinted>
  <dcterms:created xsi:type="dcterms:W3CDTF">2017-09-18T20:22:38Z</dcterms:created>
  <dcterms:modified xsi:type="dcterms:W3CDTF">2021-02-12T21:39:57Z</dcterms:modified>
</cp:coreProperties>
</file>