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4">
  <p:sldMasterIdLst>
    <p:sldMasterId id="2147483648" r:id="rId1"/>
  </p:sldMasterIdLst>
  <p:notesMasterIdLst>
    <p:notesMasterId r:id="rId24"/>
  </p:notesMasterIdLst>
  <p:handoutMasterIdLst>
    <p:handoutMasterId r:id="rId25"/>
  </p:handoutMasterIdLst>
  <p:sldIdLst>
    <p:sldId id="300" r:id="rId2"/>
    <p:sldId id="665" r:id="rId3"/>
    <p:sldId id="678" r:id="rId4"/>
    <p:sldId id="679" r:id="rId5"/>
    <p:sldId id="681" r:id="rId6"/>
    <p:sldId id="680" r:id="rId7"/>
    <p:sldId id="682" r:id="rId8"/>
    <p:sldId id="683" r:id="rId9"/>
    <p:sldId id="684" r:id="rId10"/>
    <p:sldId id="687" r:id="rId11"/>
    <p:sldId id="688" r:id="rId12"/>
    <p:sldId id="676" r:id="rId13"/>
    <p:sldId id="677" r:id="rId14"/>
    <p:sldId id="685" r:id="rId15"/>
    <p:sldId id="686" r:id="rId16"/>
    <p:sldId id="689" r:id="rId17"/>
    <p:sldId id="692" r:id="rId18"/>
    <p:sldId id="693" r:id="rId19"/>
    <p:sldId id="690" r:id="rId20"/>
    <p:sldId id="691" r:id="rId21"/>
    <p:sldId id="694" r:id="rId22"/>
    <p:sldId id="675" r:id="rId23"/>
  </p:sldIdLst>
  <p:sldSz cx="9144000" cy="6858000" type="screen4x3"/>
  <p:notesSz cx="7010400" cy="9296400"/>
  <p:defaultTextStyle>
    <a:defPPr>
      <a:defRPr lang="en-US"/>
    </a:defPPr>
    <a:lvl1pPr algn="l" rtl="0" eaLnBrk="0" fontAlgn="base" hangingPunct="0">
      <a:spcBef>
        <a:spcPct val="0"/>
      </a:spcBef>
      <a:spcAft>
        <a:spcPct val="0"/>
      </a:spcAft>
      <a:defRPr sz="40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40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40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40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4000" kern="1200">
        <a:solidFill>
          <a:schemeClr val="tx1"/>
        </a:solidFill>
        <a:latin typeface="Arial" charset="0"/>
        <a:ea typeface="ＭＳ Ｐゴシック" charset="-128"/>
        <a:cs typeface="+mn-cs"/>
      </a:defRPr>
    </a:lvl5pPr>
    <a:lvl6pPr marL="2286000" algn="l" defTabSz="914400" rtl="0" eaLnBrk="1" latinLnBrk="0" hangingPunct="1">
      <a:defRPr sz="4000" kern="1200">
        <a:solidFill>
          <a:schemeClr val="tx1"/>
        </a:solidFill>
        <a:latin typeface="Arial" charset="0"/>
        <a:ea typeface="ＭＳ Ｐゴシック" charset="-128"/>
        <a:cs typeface="+mn-cs"/>
      </a:defRPr>
    </a:lvl6pPr>
    <a:lvl7pPr marL="2743200" algn="l" defTabSz="914400" rtl="0" eaLnBrk="1" latinLnBrk="0" hangingPunct="1">
      <a:defRPr sz="4000" kern="1200">
        <a:solidFill>
          <a:schemeClr val="tx1"/>
        </a:solidFill>
        <a:latin typeface="Arial" charset="0"/>
        <a:ea typeface="ＭＳ Ｐゴシック" charset="-128"/>
        <a:cs typeface="+mn-cs"/>
      </a:defRPr>
    </a:lvl7pPr>
    <a:lvl8pPr marL="3200400" algn="l" defTabSz="914400" rtl="0" eaLnBrk="1" latinLnBrk="0" hangingPunct="1">
      <a:defRPr sz="4000" kern="1200">
        <a:solidFill>
          <a:schemeClr val="tx1"/>
        </a:solidFill>
        <a:latin typeface="Arial" charset="0"/>
        <a:ea typeface="ＭＳ Ｐゴシック" charset="-128"/>
        <a:cs typeface="+mn-cs"/>
      </a:defRPr>
    </a:lvl8pPr>
    <a:lvl9pPr marL="3657600" algn="l" defTabSz="914400" rtl="0" eaLnBrk="1" latinLnBrk="0" hangingPunct="1">
      <a:defRPr sz="40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032">
          <p15:clr>
            <a:srgbClr val="A4A3A4"/>
          </p15:clr>
        </p15:guide>
        <p15:guide id="2">
          <p15:clr>
            <a:srgbClr val="A4A3A4"/>
          </p15:clr>
        </p15:guide>
        <p15:guide id="3" pos="28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ey, James C. (GSFC-618.0)[SGT, INC]" initials="SJC(I" lastIdx="11" clrIdx="0">
    <p:extLst>
      <p:ext uri="{19B8F6BF-5375-455C-9EA6-DF929625EA0E}">
        <p15:presenceInfo xmlns:p15="http://schemas.microsoft.com/office/powerpoint/2012/main" userId="S-1-5-21-330711430-3775241029-4075259233-977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0F9B"/>
    <a:srgbClr val="007B71"/>
    <a:srgbClr val="FFFF99"/>
    <a:srgbClr val="006F41"/>
    <a:srgbClr val="66A48B"/>
    <a:srgbClr val="EAEAEA"/>
    <a:srgbClr val="DDDDDD"/>
    <a:srgbClr val="91B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autoAdjust="0"/>
    <p:restoredTop sz="95220" autoAdjust="0"/>
  </p:normalViewPr>
  <p:slideViewPr>
    <p:cSldViewPr snapToGrid="0">
      <p:cViewPr varScale="1">
        <p:scale>
          <a:sx n="78" d="100"/>
          <a:sy n="78" d="100"/>
        </p:scale>
        <p:origin x="1781" y="67"/>
      </p:cViewPr>
      <p:guideLst>
        <p:guide orient="horz" pos="4032"/>
        <p:guide/>
        <p:guide pos="288"/>
      </p:guideLst>
    </p:cSldViewPr>
  </p:slideViewPr>
  <p:outlineViewPr>
    <p:cViewPr>
      <p:scale>
        <a:sx n="33" d="100"/>
        <a:sy n="33" d="100"/>
      </p:scale>
      <p:origin x="0" y="-7944"/>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7" d="100"/>
          <a:sy n="67" d="100"/>
        </p:scale>
        <p:origin x="-1992" y="-120"/>
      </p:cViewPr>
      <p:guideLst>
        <p:guide orient="horz" pos="2928"/>
        <p:guide pos="2208"/>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10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546" y="4416510"/>
            <a:ext cx="5143309" cy="4183220"/>
          </a:xfrm>
          <a:prstGeom prst="rect">
            <a:avLst/>
          </a:prstGeom>
          <a:noFill/>
          <a:ln w="12700">
            <a:noFill/>
            <a:miter lim="800000"/>
            <a:headEnd/>
            <a:tailEnd/>
          </a:ln>
          <a:effectLst/>
        </p:spPr>
        <p:txBody>
          <a:bodyPr vert="horz" wrap="square" lIns="92425" tIns="45402" rIns="92425" bIns="454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p:cNvSpPr>
            <a:spLocks noGrp="1" noRot="1" noChangeAspect="1" noChangeArrowheads="1" noTextEdit="1"/>
          </p:cNvSpPr>
          <p:nvPr>
            <p:ph type="sldImg" idx="2"/>
          </p:nvPr>
        </p:nvSpPr>
        <p:spPr bwMode="auto">
          <a:xfrm>
            <a:off x="1181100" y="696913"/>
            <a:ext cx="4649788" cy="348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2108342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titl</a:t>
            </a:r>
            <a:r>
              <a:rPr lang="en-US" baseline="0" dirty="0"/>
              <a:t>e slide with subtitle, date, presenter(s), title, organization, email address, and phone number</a:t>
            </a:r>
            <a:endParaRPr lang="en-US" dirty="0"/>
          </a:p>
        </p:txBody>
      </p:sp>
    </p:spTree>
    <p:extLst>
      <p:ext uri="{BB962C8B-B14F-4D97-AF65-F5344CB8AC3E}">
        <p14:creationId xmlns:p14="http://schemas.microsoft.com/office/powerpoint/2010/main" val="285557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Landsat 8 geometric performance continues to be stable.</a:t>
            </a:r>
          </a:p>
          <a:p>
            <a:r>
              <a:rPr lang="en-US" dirty="0"/>
              <a:t>The original three phases of planned GCP improvement are complete and were part of Collection-1.</a:t>
            </a:r>
          </a:p>
          <a:p>
            <a:r>
              <a:rPr lang="en-US" dirty="0"/>
              <a:t>Phase 4 of GCP improvement for Sentinel-2 harmonization is in progress.</a:t>
            </a:r>
          </a:p>
          <a:p>
            <a:r>
              <a:rPr lang="en-US" dirty="0"/>
              <a:t>The objective is to improve the current 22m (measured) to 26m (predicted) 2-sigma L8/S2 registration error.</a:t>
            </a:r>
          </a:p>
          <a:p>
            <a:r>
              <a:rPr lang="en-US" dirty="0"/>
              <a:t>New OLI GCP extraction and L8-only triangulation are complete for 11 of 13 blocks.</a:t>
            </a:r>
          </a:p>
          <a:p>
            <a:r>
              <a:rPr lang="en-US" dirty="0"/>
              <a:t>Final triangulation with S2 tie points will be performed using 5 or 6 blocks to minimize block-to-block seams.</a:t>
            </a:r>
          </a:p>
          <a:p>
            <a:r>
              <a:rPr lang="en-US" dirty="0"/>
              <a:t>Phase 4 completion will lag the availability of Sentinel-2 GRI by 3-6 months (late 2017/early 2018).</a:t>
            </a:r>
          </a:p>
          <a:p>
            <a:r>
              <a:rPr lang="en-US" dirty="0"/>
              <a:t>Phase 4 will require a complete archive reprocessing (collection #2).</a:t>
            </a:r>
          </a:p>
        </p:txBody>
      </p:sp>
      <p:sp>
        <p:nvSpPr>
          <p:cNvPr id="4" name="Slide Number Placeholder 3"/>
          <p:cNvSpPr>
            <a:spLocks noGrp="1"/>
          </p:cNvSpPr>
          <p:nvPr>
            <p:ph type="sldNum" sz="quarter" idx="10"/>
          </p:nvPr>
        </p:nvSpPr>
        <p:spPr>
          <a:xfrm>
            <a:off x="4179338" y="9179757"/>
            <a:ext cx="3197755" cy="482556"/>
          </a:xfrm>
          <a:prstGeom prst="rect">
            <a:avLst/>
          </a:prstGeom>
        </p:spPr>
        <p:txBody>
          <a:bodyPr lIns="92117" tIns="46058" rIns="92117" bIns="46058"/>
          <a:lstStyle/>
          <a:p>
            <a:pPr>
              <a:defRPr/>
            </a:pPr>
            <a:fld id="{69C72FF6-AEDB-4DCC-ACA0-288ECFC7BEF6}" type="slidenum">
              <a:rPr lang="en-US" smtClean="0"/>
              <a:pPr>
                <a:defRPr/>
              </a:pPr>
              <a:t>22</a:t>
            </a:fld>
            <a:endParaRPr lang="en-US"/>
          </a:p>
        </p:txBody>
      </p:sp>
    </p:spTree>
    <p:extLst>
      <p:ext uri="{BB962C8B-B14F-4D97-AF65-F5344CB8AC3E}">
        <p14:creationId xmlns:p14="http://schemas.microsoft.com/office/powerpoint/2010/main" val="308807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a brief review of Landsat 8 geometric performance highlights with a reference to the separate handout.</a:t>
            </a:r>
          </a:p>
          <a:p>
            <a:r>
              <a:rPr lang="en-US" dirty="0"/>
              <a:t>Review the results of the completed phase 1, 2, 3 GCP improvement activities and note that all of those improvements were included in Collection-1.</a:t>
            </a:r>
          </a:p>
          <a:p>
            <a:r>
              <a:rPr lang="en-US" dirty="0"/>
              <a:t>Show an estimate of the current accuracy of the GLS across the world, based upon Landsat 8 measurements (the average observed offset at each path/row).</a:t>
            </a:r>
          </a:p>
          <a:p>
            <a:r>
              <a:rPr lang="en-US" dirty="0"/>
              <a:t>Provide a status update on the Sentinel-2 harmonization phase 4 activity including:</a:t>
            </a:r>
          </a:p>
          <a:p>
            <a:r>
              <a:rPr lang="en-US" dirty="0"/>
              <a:t>	Predicted and measured L8/S2 registration accuracy.</a:t>
            </a:r>
          </a:p>
          <a:p>
            <a:r>
              <a:rPr lang="en-US" dirty="0"/>
              <a:t>	Phase 4 approach for improving registration.</a:t>
            </a:r>
          </a:p>
          <a:p>
            <a:r>
              <a:rPr lang="en-US" dirty="0"/>
              <a:t>	Status of Phase 4 GCP extraction and triangulation.</a:t>
            </a:r>
          </a:p>
          <a:p>
            <a:r>
              <a:rPr lang="en-US" dirty="0"/>
              <a:t>	Plans for integrating S2 MSI tie points.</a:t>
            </a:r>
          </a:p>
          <a:p>
            <a:endParaRPr lang="en-US" dirty="0"/>
          </a:p>
        </p:txBody>
      </p:sp>
      <p:sp>
        <p:nvSpPr>
          <p:cNvPr id="4" name="Slide Number Placeholder 3"/>
          <p:cNvSpPr>
            <a:spLocks noGrp="1"/>
          </p:cNvSpPr>
          <p:nvPr>
            <p:ph type="sldNum" sz="quarter" idx="10"/>
          </p:nvPr>
        </p:nvSpPr>
        <p:spPr>
          <a:xfrm>
            <a:off x="4179338" y="9179757"/>
            <a:ext cx="3197755" cy="482556"/>
          </a:xfrm>
          <a:prstGeom prst="rect">
            <a:avLst/>
          </a:prstGeom>
        </p:spPr>
        <p:txBody>
          <a:bodyPr lIns="92117" tIns="46058" rIns="92117" bIns="46058"/>
          <a:lstStyle/>
          <a:p>
            <a:pPr>
              <a:defRPr/>
            </a:pPr>
            <a:fld id="{69C72FF6-AEDB-4DCC-ACA0-288ECFC7BEF6}" type="slidenum">
              <a:rPr lang="en-US" smtClean="0"/>
              <a:pPr>
                <a:defRPr/>
              </a:pPr>
              <a:t>2</a:t>
            </a:fld>
            <a:endParaRPr lang="en-US"/>
          </a:p>
        </p:txBody>
      </p:sp>
    </p:spTree>
    <p:extLst>
      <p:ext uri="{BB962C8B-B14F-4D97-AF65-F5344CB8AC3E}">
        <p14:creationId xmlns:p14="http://schemas.microsoft.com/office/powerpoint/2010/main" val="142080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Phases 1, 2, and 3 updated 2269 path/row locations (of ~9500) including all of Australia.</a:t>
            </a:r>
          </a:p>
          <a:p>
            <a:r>
              <a:rPr lang="en-US" dirty="0"/>
              <a:t>The affected path/rows are listed on the Landsat web site.</a:t>
            </a:r>
          </a:p>
          <a:p>
            <a:r>
              <a:rPr lang="en-US" dirty="0"/>
              <a:t>These updates have been incorporated in the Landsat GCP database and were used in Collection-1 processing.</a:t>
            </a:r>
          </a:p>
        </p:txBody>
      </p:sp>
      <p:sp>
        <p:nvSpPr>
          <p:cNvPr id="4" name="Slide Number Placeholder 3"/>
          <p:cNvSpPr>
            <a:spLocks noGrp="1"/>
          </p:cNvSpPr>
          <p:nvPr>
            <p:ph type="sldNum" sz="quarter" idx="10"/>
          </p:nvPr>
        </p:nvSpPr>
        <p:spPr>
          <a:xfrm>
            <a:off x="4179338" y="9179757"/>
            <a:ext cx="3197755" cy="482556"/>
          </a:xfrm>
          <a:prstGeom prst="rect">
            <a:avLst/>
          </a:prstGeom>
        </p:spPr>
        <p:txBody>
          <a:bodyPr lIns="92117" tIns="46058" rIns="92117" bIns="46058"/>
          <a:lstStyle/>
          <a:p>
            <a:pPr>
              <a:defRPr/>
            </a:pPr>
            <a:fld id="{69C72FF6-AEDB-4DCC-ACA0-288ECFC7BEF6}" type="slidenum">
              <a:rPr lang="en-US" smtClean="0"/>
              <a:pPr>
                <a:defRPr/>
              </a:pPr>
              <a:t>7</a:t>
            </a:fld>
            <a:endParaRPr lang="en-US"/>
          </a:p>
        </p:txBody>
      </p:sp>
    </p:spTree>
    <p:extLst>
      <p:ext uri="{BB962C8B-B14F-4D97-AF65-F5344CB8AC3E}">
        <p14:creationId xmlns:p14="http://schemas.microsoft.com/office/powerpoint/2010/main" val="307350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derived from Collection-1 data, shows the mean (pre-correction) offset between the L8 images and the GLS control. This provides an estimate of the remaining errors in the GLS framework.</a:t>
            </a:r>
          </a:p>
          <a:p>
            <a:r>
              <a:rPr lang="en-US" dirty="0"/>
              <a:t>This plot can be toggled/flickered with the previous plot to show that the phase 1/2/3 update areas are now in the good blue/green regions.</a:t>
            </a:r>
          </a:p>
        </p:txBody>
      </p:sp>
      <p:sp>
        <p:nvSpPr>
          <p:cNvPr id="4" name="Slide Number Placeholder 3"/>
          <p:cNvSpPr>
            <a:spLocks noGrp="1"/>
          </p:cNvSpPr>
          <p:nvPr>
            <p:ph type="sldNum" sz="quarter" idx="10"/>
          </p:nvPr>
        </p:nvSpPr>
        <p:spPr>
          <a:xfrm>
            <a:off x="4179338" y="9179757"/>
            <a:ext cx="3197755" cy="482556"/>
          </a:xfrm>
          <a:prstGeom prst="rect">
            <a:avLst/>
          </a:prstGeom>
        </p:spPr>
        <p:txBody>
          <a:bodyPr lIns="92117" tIns="46058" rIns="92117" bIns="46058"/>
          <a:lstStyle/>
          <a:p>
            <a:pPr>
              <a:defRPr/>
            </a:pPr>
            <a:fld id="{69C72FF6-AEDB-4DCC-ACA0-288ECFC7BEF6}" type="slidenum">
              <a:rPr lang="en-US" smtClean="0"/>
              <a:pPr>
                <a:defRPr/>
              </a:pPr>
              <a:t>8</a:t>
            </a:fld>
            <a:endParaRPr lang="en-US"/>
          </a:p>
        </p:txBody>
      </p:sp>
    </p:spTree>
    <p:extLst>
      <p:ext uri="{BB962C8B-B14F-4D97-AF65-F5344CB8AC3E}">
        <p14:creationId xmlns:p14="http://schemas.microsoft.com/office/powerpoint/2010/main" val="102843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Sentinel-2 is establishing their own global geometric framework by triangulating large blocks of MSI data. The result will be a set of global reference images (GRI) to which all MSI data will be registered to ensure consistency.</a:t>
            </a:r>
          </a:p>
          <a:p>
            <a:r>
              <a:rPr lang="en-US" dirty="0"/>
              <a:t>The discrepancies between this GRI framework and the GLS are likely to be larger than the science community will find acceptable.</a:t>
            </a:r>
          </a:p>
          <a:p>
            <a:r>
              <a:rPr lang="en-US" dirty="0"/>
              <a:t>This gives us “permission” to update the entire GLS to enhance accuracy globally while improving consistency with MSI data.</a:t>
            </a:r>
          </a:p>
          <a:p>
            <a:r>
              <a:rPr lang="en-US" dirty="0"/>
              <a:t>The referenced paper describes this situation in somewhat more detail.</a:t>
            </a:r>
          </a:p>
          <a:p>
            <a:r>
              <a:rPr lang="en-US" dirty="0"/>
              <a:t>Direct measurements of L8 OLI to S2 MSI registration (see next chart) have shown registration accuracy that is close to, but slightly better than the prediction.</a:t>
            </a:r>
          </a:p>
        </p:txBody>
      </p:sp>
      <p:sp>
        <p:nvSpPr>
          <p:cNvPr id="4" name="Slide Number Placeholder 3"/>
          <p:cNvSpPr>
            <a:spLocks noGrp="1"/>
          </p:cNvSpPr>
          <p:nvPr>
            <p:ph type="sldNum" sz="quarter" idx="10"/>
          </p:nvPr>
        </p:nvSpPr>
        <p:spPr>
          <a:xfrm>
            <a:off x="4179338" y="9179757"/>
            <a:ext cx="3197755" cy="482556"/>
          </a:xfrm>
          <a:prstGeom prst="rect">
            <a:avLst/>
          </a:prstGeom>
        </p:spPr>
        <p:txBody>
          <a:bodyPr lIns="92117" tIns="46058" rIns="92117" bIns="46058"/>
          <a:lstStyle/>
          <a:p>
            <a:pPr>
              <a:defRPr/>
            </a:pPr>
            <a:fld id="{69C72FF6-AEDB-4DCC-ACA0-288ECFC7BEF6}" type="slidenum">
              <a:rPr lang="en-US" smtClean="0"/>
              <a:pPr>
                <a:defRPr/>
              </a:pPr>
              <a:t>9</a:t>
            </a:fld>
            <a:endParaRPr lang="en-US"/>
          </a:p>
        </p:txBody>
      </p:sp>
    </p:spTree>
    <p:extLst>
      <p:ext uri="{BB962C8B-B14F-4D97-AF65-F5344CB8AC3E}">
        <p14:creationId xmlns:p14="http://schemas.microsoft.com/office/powerpoint/2010/main" val="321753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Sentinel-2 is establishing their own global geometric framework by triangulating large blocks of MSI data. The result will be a set of global reference images (GRI) to which all MSI data will be registered to ensure consistency.</a:t>
            </a:r>
          </a:p>
          <a:p>
            <a:r>
              <a:rPr lang="en-US" dirty="0"/>
              <a:t>The discrepancies between this GRI framework and the GLS are likely to be larger than the science community will find acceptable.</a:t>
            </a:r>
          </a:p>
          <a:p>
            <a:r>
              <a:rPr lang="en-US" dirty="0"/>
              <a:t>This gives us “permission” to update the entire GLS to enhance accuracy globally while improving consistency with MSI data.</a:t>
            </a:r>
          </a:p>
          <a:p>
            <a:r>
              <a:rPr lang="en-US" dirty="0"/>
              <a:t>The referenced paper describes this situation in somewhat more detail.</a:t>
            </a:r>
          </a:p>
          <a:p>
            <a:r>
              <a:rPr lang="en-US" dirty="0"/>
              <a:t>Direct measurements of L8 OLI to S2 MSI registration (see next chart) have shown registration accuracy that is close to, but slightly better than the prediction.</a:t>
            </a:r>
          </a:p>
        </p:txBody>
      </p:sp>
      <p:sp>
        <p:nvSpPr>
          <p:cNvPr id="4" name="Slide Number Placeholder 3"/>
          <p:cNvSpPr>
            <a:spLocks noGrp="1"/>
          </p:cNvSpPr>
          <p:nvPr>
            <p:ph type="sldNum" sz="quarter" idx="10"/>
          </p:nvPr>
        </p:nvSpPr>
        <p:spPr>
          <a:xfrm>
            <a:off x="4179338" y="9179757"/>
            <a:ext cx="3197755" cy="482556"/>
          </a:xfrm>
          <a:prstGeom prst="rect">
            <a:avLst/>
          </a:prstGeom>
        </p:spPr>
        <p:txBody>
          <a:bodyPr lIns="92117" tIns="46058" rIns="92117" bIns="46058"/>
          <a:lstStyle/>
          <a:p>
            <a:pPr>
              <a:defRPr/>
            </a:pPr>
            <a:fld id="{69C72FF6-AEDB-4DCC-ACA0-288ECFC7BEF6}" type="slidenum">
              <a:rPr lang="en-US" smtClean="0"/>
              <a:pPr>
                <a:defRPr/>
              </a:pPr>
              <a:t>12</a:t>
            </a:fld>
            <a:endParaRPr lang="en-US"/>
          </a:p>
        </p:txBody>
      </p:sp>
    </p:spTree>
    <p:extLst>
      <p:ext uri="{BB962C8B-B14F-4D97-AF65-F5344CB8AC3E}">
        <p14:creationId xmlns:p14="http://schemas.microsoft.com/office/powerpoint/2010/main" val="68858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L8/S2 registration was measured at 257 sites distributed globally. Recall that this registration uses S2 data that has not yet been aligned to the Geographic Reference Image (GRI) which is still under construction.</a:t>
            </a:r>
          </a:p>
          <a:p>
            <a:r>
              <a:rPr lang="en-US" dirty="0"/>
              <a:t>These results are based on the current GLS ground control.</a:t>
            </a:r>
          </a:p>
          <a:p>
            <a:r>
              <a:rPr lang="en-US" dirty="0"/>
              <a:t>The overall L8/S2 registration accuracy was around 22 meters 2-sigma versus a prediction of 26 meters 2-sigma, but there is some regional variation.</a:t>
            </a:r>
          </a:p>
          <a:p>
            <a:r>
              <a:rPr lang="en-US" dirty="0"/>
              <a:t>A few “interesting” notes:</a:t>
            </a:r>
          </a:p>
          <a:p>
            <a:r>
              <a:rPr lang="en-US" dirty="0"/>
              <a:t>	The test sites are dense over Europe because that area was used to prototype and test the methods that will be used to incorporate S2 tie points in the final Phase 4 triangulation.</a:t>
            </a:r>
          </a:p>
          <a:p>
            <a:r>
              <a:rPr lang="en-US" dirty="0"/>
              <a:t>	Even though Australia was the most accurate region, the performance there was slightly disappointing given that the GLS in Australia has been registered to the AGRI data.</a:t>
            </a:r>
          </a:p>
          <a:p>
            <a:endParaRPr lang="en-US" dirty="0"/>
          </a:p>
        </p:txBody>
      </p:sp>
      <p:sp>
        <p:nvSpPr>
          <p:cNvPr id="4" name="Slide Number Placeholder 3"/>
          <p:cNvSpPr>
            <a:spLocks noGrp="1"/>
          </p:cNvSpPr>
          <p:nvPr>
            <p:ph type="sldNum" sz="quarter" idx="10"/>
          </p:nvPr>
        </p:nvSpPr>
        <p:spPr>
          <a:xfrm>
            <a:off x="4179338" y="9179757"/>
            <a:ext cx="3197755" cy="482556"/>
          </a:xfrm>
          <a:prstGeom prst="rect">
            <a:avLst/>
          </a:prstGeom>
        </p:spPr>
        <p:txBody>
          <a:bodyPr lIns="92117" tIns="46058" rIns="92117" bIns="46058"/>
          <a:lstStyle/>
          <a:p>
            <a:pPr>
              <a:defRPr/>
            </a:pPr>
            <a:fld id="{69C72FF6-AEDB-4DCC-ACA0-288ECFC7BEF6}" type="slidenum">
              <a:rPr lang="en-US" smtClean="0"/>
              <a:pPr>
                <a:defRPr/>
              </a:pPr>
              <a:t>13</a:t>
            </a:fld>
            <a:endParaRPr lang="en-US"/>
          </a:p>
        </p:txBody>
      </p:sp>
    </p:spTree>
    <p:extLst>
      <p:ext uri="{BB962C8B-B14F-4D97-AF65-F5344CB8AC3E}">
        <p14:creationId xmlns:p14="http://schemas.microsoft.com/office/powerpoint/2010/main" val="333704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first step, we have identified 13 triangulation blocks (really 12 plus islands) covering all GLS path/rows. These are shown on the next chart.</a:t>
            </a:r>
          </a:p>
          <a:p>
            <a:r>
              <a:rPr lang="en-US" dirty="0"/>
              <a:t>Australia is one of these blocks. We have extracted new OLI GCPs over Australia, including in some island/reef areas not previously covered by GLS control. We did not initially plan to readjust Australia since it is already registered to the Geoscience Australia AGRI framework, but re-triangulation (with AGRI control) proved to be necessary to include the new areas.</a:t>
            </a:r>
          </a:p>
          <a:p>
            <a:r>
              <a:rPr lang="en-US" dirty="0"/>
              <a:t>GCP extraction and L8-only triangulation has been performed for 12 blocks with the Island block now in work. The South America block, which was the first block processed, is now being reworked to include some more recent imagery that is more cloud-free than what had previously been available.</a:t>
            </a:r>
          </a:p>
          <a:p>
            <a:r>
              <a:rPr lang="en-US" dirty="0"/>
              <a:t>As the GRI framework becomes operational we will extract MSI GCPs and use them to constrain a second adjustment. The 13 blocks will be consolidated into 6 blocks for this final triangulation to reduce the risk of discontinuities at block boundaries.</a:t>
            </a:r>
          </a:p>
          <a:p>
            <a:endParaRPr lang="en-US" dirty="0"/>
          </a:p>
          <a:p>
            <a:endParaRPr lang="en-US" dirty="0"/>
          </a:p>
        </p:txBody>
      </p:sp>
      <p:sp>
        <p:nvSpPr>
          <p:cNvPr id="4" name="Slide Number Placeholder 3"/>
          <p:cNvSpPr>
            <a:spLocks noGrp="1"/>
          </p:cNvSpPr>
          <p:nvPr>
            <p:ph type="sldNum" sz="quarter" idx="10"/>
          </p:nvPr>
        </p:nvSpPr>
        <p:spPr>
          <a:xfrm>
            <a:off x="4179338" y="9179757"/>
            <a:ext cx="3197755" cy="482556"/>
          </a:xfrm>
          <a:prstGeom prst="rect">
            <a:avLst/>
          </a:prstGeom>
        </p:spPr>
        <p:txBody>
          <a:bodyPr lIns="92117" tIns="46058" rIns="92117" bIns="46058"/>
          <a:lstStyle/>
          <a:p>
            <a:pPr>
              <a:defRPr/>
            </a:pPr>
            <a:fld id="{69C72FF6-AEDB-4DCC-ACA0-288ECFC7BEF6}" type="slidenum">
              <a:rPr lang="en-US" smtClean="0"/>
              <a:pPr>
                <a:defRPr/>
              </a:pPr>
              <a:t>14</a:t>
            </a:fld>
            <a:endParaRPr lang="en-US"/>
          </a:p>
        </p:txBody>
      </p:sp>
    </p:spTree>
    <p:extLst>
      <p:ext uri="{BB962C8B-B14F-4D97-AF65-F5344CB8AC3E}">
        <p14:creationId xmlns:p14="http://schemas.microsoft.com/office/powerpoint/2010/main" val="336679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improvements in the triangulation algorithm has made it practical to process large blocks. This has the advantage of reducing block-to-block seams where special measures must be taken to enforce continuity across blocks.</a:t>
            </a:r>
          </a:p>
          <a:p>
            <a:r>
              <a:rPr lang="en-US" dirty="0"/>
              <a:t>The locations of the planned S2 tie point sites are shown as black dots.</a:t>
            </a:r>
          </a:p>
          <a:p>
            <a:endParaRPr lang="en-US" dirty="0"/>
          </a:p>
        </p:txBody>
      </p:sp>
      <p:sp>
        <p:nvSpPr>
          <p:cNvPr id="4" name="Slide Number Placeholder 3"/>
          <p:cNvSpPr>
            <a:spLocks noGrp="1"/>
          </p:cNvSpPr>
          <p:nvPr>
            <p:ph type="sldNum" sz="quarter" idx="10"/>
          </p:nvPr>
        </p:nvSpPr>
        <p:spPr>
          <a:xfrm>
            <a:off x="4179338" y="9179757"/>
            <a:ext cx="3197755" cy="482556"/>
          </a:xfrm>
          <a:prstGeom prst="rect">
            <a:avLst/>
          </a:prstGeom>
        </p:spPr>
        <p:txBody>
          <a:bodyPr lIns="92117" tIns="46058" rIns="92117" bIns="46058"/>
          <a:lstStyle/>
          <a:p>
            <a:pPr>
              <a:defRPr/>
            </a:pPr>
            <a:fld id="{69C72FF6-AEDB-4DCC-ACA0-288ECFC7BEF6}" type="slidenum">
              <a:rPr lang="en-US" smtClean="0"/>
              <a:pPr>
                <a:defRPr/>
              </a:pPr>
              <a:t>15</a:t>
            </a:fld>
            <a:endParaRPr lang="en-US"/>
          </a:p>
        </p:txBody>
      </p:sp>
    </p:spTree>
    <p:extLst>
      <p:ext uri="{BB962C8B-B14F-4D97-AF65-F5344CB8AC3E}">
        <p14:creationId xmlns:p14="http://schemas.microsoft.com/office/powerpoint/2010/main" val="2509017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LSDS">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404813" y="6083300"/>
            <a:ext cx="2019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p>
            <a:pPr defTabSz="885825"/>
            <a:r>
              <a:rPr lang="en-US" sz="1000" b="1" dirty="0"/>
              <a:t>U.S. Department of the Interior</a:t>
            </a:r>
          </a:p>
          <a:p>
            <a:pPr defTabSz="885825"/>
            <a:r>
              <a:rPr lang="en-US" sz="1000" b="1" dirty="0"/>
              <a:t>U.S. Geological Survey</a:t>
            </a:r>
          </a:p>
        </p:txBody>
      </p:sp>
      <p:sp>
        <p:nvSpPr>
          <p:cNvPr id="8" name="Text Box 24"/>
          <p:cNvSpPr txBox="1">
            <a:spLocks noChangeArrowheads="1"/>
          </p:cNvSpPr>
          <p:nvPr userDrawn="1"/>
        </p:nvSpPr>
        <p:spPr bwMode="auto">
          <a:xfrm>
            <a:off x="5890437" y="6583363"/>
            <a:ext cx="3253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200" b="1" baseline="0" dirty="0" err="1">
                <a:solidFill>
                  <a:srgbClr val="006600"/>
                </a:solidFill>
              </a:rPr>
              <a:t>Pecora</a:t>
            </a:r>
            <a:r>
              <a:rPr lang="en-US" sz="1200" b="1" baseline="0" dirty="0">
                <a:solidFill>
                  <a:srgbClr val="006600"/>
                </a:solidFill>
              </a:rPr>
              <a:t> 20 Workshop – November 2017</a:t>
            </a:r>
            <a:endParaRPr lang="en-US" sz="1200" b="1" dirty="0">
              <a:solidFill>
                <a:srgbClr val="006600"/>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9144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5" name="Subtitle 2"/>
          <p:cNvSpPr>
            <a:spLocks noGrp="1" noChangeArrowheads="1"/>
          </p:cNvSpPr>
          <p:nvPr>
            <p:ph type="subTitle" idx="1" hasCustomPrompt="1"/>
          </p:nvPr>
        </p:nvSpPr>
        <p:spPr>
          <a:xfrm>
            <a:off x="228599" y="3167168"/>
            <a:ext cx="8686801" cy="2386372"/>
          </a:xfrm>
          <a:prstGeom prst="rect">
            <a:avLst/>
          </a:prstGeom>
        </p:spPr>
        <p:txBody>
          <a:bodyPr lIns="0" tIns="0" rIns="0" bIns="0"/>
          <a:lstStyle>
            <a:lvl1pPr marL="0" indent="0">
              <a:buFont typeface="Wingdings" pitchFamily="2" charset="2"/>
              <a:buNone/>
              <a:defRPr sz="1800" b="1" i="0">
                <a:latin typeface="Arial" charset="0"/>
                <a:ea typeface="Arial" charset="0"/>
                <a:cs typeface="Arial" charset="0"/>
              </a:defRPr>
            </a:lvl1pPr>
          </a:lstStyle>
          <a:p>
            <a:r>
              <a:rPr lang="en-US" sz="2800" dirty="0"/>
              <a:t>Date</a:t>
            </a:r>
          </a:p>
          <a:p>
            <a:r>
              <a:rPr lang="en-US" sz="2400" dirty="0"/>
              <a:t>Presented By:</a:t>
            </a:r>
          </a:p>
          <a:p>
            <a:endParaRPr lang="en-US" dirty="0"/>
          </a:p>
          <a:p>
            <a:r>
              <a:rPr lang="en-US" sz="2400" dirty="0"/>
              <a:t>Name</a:t>
            </a:r>
          </a:p>
          <a:p>
            <a:r>
              <a:rPr lang="en-US" dirty="0"/>
              <a:t>Position, Organization</a:t>
            </a:r>
          </a:p>
          <a:p>
            <a:r>
              <a:rPr lang="en-US" dirty="0"/>
              <a:t>Email, Phone #</a:t>
            </a:r>
          </a:p>
        </p:txBody>
      </p:sp>
      <p:sp>
        <p:nvSpPr>
          <p:cNvPr id="16" name="Title 3"/>
          <p:cNvSpPr>
            <a:spLocks noGrp="1" noChangeArrowheads="1"/>
          </p:cNvSpPr>
          <p:nvPr>
            <p:ph type="ctrTitle" hasCustomPrompt="1"/>
          </p:nvPr>
        </p:nvSpPr>
        <p:spPr>
          <a:xfrm>
            <a:off x="228599" y="1075362"/>
            <a:ext cx="8686801" cy="803788"/>
          </a:xfrm>
          <a:prstGeom prst="rect">
            <a:avLst/>
          </a:prstGeom>
        </p:spPr>
        <p:txBody>
          <a:bodyPr wrap="square" lIns="0" tIns="0" rIns="0" bIns="0" anchor="t" anchorCtr="0"/>
          <a:lstStyle>
            <a:lvl1pPr algn="l">
              <a:defRPr sz="4000" b="1" i="0">
                <a:latin typeface="Arial" charset="0"/>
                <a:ea typeface="Arial" charset="0"/>
                <a:cs typeface="Arial" charset="0"/>
              </a:defRPr>
            </a:lvl1pPr>
          </a:lstStyle>
          <a:p>
            <a:r>
              <a:rPr lang="en-US" dirty="0"/>
              <a:t>Click to Add Title</a:t>
            </a: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6241" y="6117503"/>
            <a:ext cx="1329159" cy="403608"/>
          </a:xfrm>
          <a:prstGeom prst="rect">
            <a:avLst/>
          </a:prstGeom>
        </p:spPr>
      </p:pic>
    </p:spTree>
    <p:extLst>
      <p:ext uri="{BB962C8B-B14F-4D97-AF65-F5344CB8AC3E}">
        <p14:creationId xmlns:p14="http://schemas.microsoft.com/office/powerpoint/2010/main" val="412857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_LSDS">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2"/>
            <a:ext cx="8305800" cy="544378"/>
          </a:xfrm>
        </p:spPr>
        <p:txBody>
          <a:bodyPr/>
          <a:lstStyle>
            <a:lvl1pPr>
              <a:defRPr sz="3200" b="1"/>
            </a:lvl1pPr>
          </a:lstStyle>
          <a:p>
            <a:r>
              <a:rPr lang="en-US" dirty="0"/>
              <a:t>Click to edit Master title style</a:t>
            </a:r>
          </a:p>
        </p:txBody>
      </p:sp>
      <p:sp>
        <p:nvSpPr>
          <p:cNvPr id="3" name="Content Placeholder 2"/>
          <p:cNvSpPr>
            <a:spLocks noGrp="1"/>
          </p:cNvSpPr>
          <p:nvPr>
            <p:ph idx="1"/>
          </p:nvPr>
        </p:nvSpPr>
        <p:spPr>
          <a:xfrm>
            <a:off x="381000" y="848570"/>
            <a:ext cx="8305800" cy="5171230"/>
          </a:xfrm>
        </p:spPr>
        <p:txBody>
          <a:bodyPr/>
          <a:lstStyle>
            <a:lvl1pPr>
              <a:defRPr sz="2600"/>
            </a:lvl1pPr>
            <a:lvl2pPr>
              <a:defRPr sz="2200"/>
            </a:lvl2pPr>
            <a:lvl3pPr marL="1143000" indent="-228600">
              <a:buSzPct val="75000"/>
              <a:buFont typeface="Wingdings" pitchFamily="2" charset="2"/>
              <a:buChar cha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pPr algn="ctr"/>
            <a:fld id="{FE8B4429-B1AE-4934-887B-3664892FA3E9}" type="slidenum">
              <a:rPr lang="en-US" smtClean="0"/>
              <a:pPr algn="ctr"/>
              <a:t>‹#›</a:t>
            </a:fld>
            <a:endParaRPr lang="en-US" dirty="0"/>
          </a:p>
        </p:txBody>
      </p:sp>
    </p:spTree>
    <p:extLst>
      <p:ext uri="{BB962C8B-B14F-4D97-AF65-F5344CB8AC3E}">
        <p14:creationId xmlns:p14="http://schemas.microsoft.com/office/powerpoint/2010/main" val="157383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_LSDS">
    <p:spTree>
      <p:nvGrpSpPr>
        <p:cNvPr id="1" name=""/>
        <p:cNvGrpSpPr/>
        <p:nvPr/>
      </p:nvGrpSpPr>
      <p:grpSpPr>
        <a:xfrm>
          <a:off x="0" y="0"/>
          <a:ext cx="0" cy="0"/>
          <a:chOff x="0" y="0"/>
          <a:chExt cx="0" cy="0"/>
        </a:xfrm>
      </p:grpSpPr>
      <p:sp>
        <p:nvSpPr>
          <p:cNvPr id="2" name="Title 1"/>
          <p:cNvSpPr>
            <a:spLocks noGrp="1"/>
          </p:cNvSpPr>
          <p:nvPr>
            <p:ph type="title"/>
          </p:nvPr>
        </p:nvSpPr>
        <p:spPr>
          <a:xfrm>
            <a:off x="384048" y="152400"/>
            <a:ext cx="8302752" cy="548640"/>
          </a:xfrm>
        </p:spPr>
        <p:txBody>
          <a:bodyPr/>
          <a:lstStyle/>
          <a:p>
            <a:r>
              <a:rPr lang="en-US" dirty="0"/>
              <a:t>Click to edit Master title style</a:t>
            </a:r>
          </a:p>
        </p:txBody>
      </p:sp>
      <p:sp>
        <p:nvSpPr>
          <p:cNvPr id="3" name="Content Placeholder 2"/>
          <p:cNvSpPr>
            <a:spLocks noGrp="1"/>
          </p:cNvSpPr>
          <p:nvPr>
            <p:ph sz="half" idx="1"/>
          </p:nvPr>
        </p:nvSpPr>
        <p:spPr>
          <a:xfrm>
            <a:off x="384048" y="848570"/>
            <a:ext cx="4069080" cy="5168182"/>
          </a:xfrm>
        </p:spPr>
        <p:txBody>
          <a:bodyPr/>
          <a:lstStyle>
            <a:lvl1pPr>
              <a:defRPr sz="26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7720" y="848570"/>
            <a:ext cx="4069080" cy="5166360"/>
          </a:xfrm>
        </p:spPr>
        <p:txBody>
          <a:bodyPr/>
          <a:lstStyle>
            <a:lvl1pPr>
              <a:defRPr sz="26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pPr algn="ctr"/>
            <a:fld id="{FE8B4429-B1AE-4934-887B-3664892FA3E9}" type="slidenum">
              <a:rPr lang="en-US" smtClean="0"/>
              <a:pPr algn="ctr"/>
              <a:t>‹#›</a:t>
            </a:fld>
            <a:endParaRPr lang="en-US" dirty="0"/>
          </a:p>
        </p:txBody>
      </p:sp>
    </p:spTree>
    <p:extLst>
      <p:ext uri="{BB962C8B-B14F-4D97-AF65-F5344CB8AC3E}">
        <p14:creationId xmlns:p14="http://schemas.microsoft.com/office/powerpoint/2010/main" val="248428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_LSDS">
    <p:spTree>
      <p:nvGrpSpPr>
        <p:cNvPr id="1" name=""/>
        <p:cNvGrpSpPr/>
        <p:nvPr/>
      </p:nvGrpSpPr>
      <p:grpSpPr>
        <a:xfrm>
          <a:off x="0" y="0"/>
          <a:ext cx="0" cy="0"/>
          <a:chOff x="0" y="0"/>
          <a:chExt cx="0" cy="0"/>
        </a:xfrm>
      </p:grpSpPr>
      <p:sp>
        <p:nvSpPr>
          <p:cNvPr id="2" name="Title 1"/>
          <p:cNvSpPr>
            <a:spLocks noGrp="1"/>
          </p:cNvSpPr>
          <p:nvPr>
            <p:ph type="title"/>
          </p:nvPr>
        </p:nvSpPr>
        <p:spPr>
          <a:xfrm>
            <a:off x="384048" y="152400"/>
            <a:ext cx="8302752" cy="54864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algn="ctr"/>
            <a:fld id="{FE8B4429-B1AE-4934-887B-3664892FA3E9}" type="slidenum">
              <a:rPr lang="en-US" smtClean="0"/>
              <a:pPr algn="ctr"/>
              <a:t>‹#›</a:t>
            </a:fld>
            <a:endParaRPr lang="en-US" dirty="0"/>
          </a:p>
        </p:txBody>
      </p:sp>
    </p:spTree>
    <p:extLst>
      <p:ext uri="{BB962C8B-B14F-4D97-AF65-F5344CB8AC3E}">
        <p14:creationId xmlns:p14="http://schemas.microsoft.com/office/powerpoint/2010/main" val="367359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1"/>
          <p:cNvSpPr>
            <a:spLocks noGrp="1"/>
          </p:cNvSpPr>
          <p:nvPr>
            <p:ph type="sldNum" sz="quarter" idx="4"/>
          </p:nvPr>
        </p:nvSpPr>
        <p:spPr>
          <a:xfrm>
            <a:off x="4343400" y="6467348"/>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FE8B4429-B1AE-4934-887B-3664892FA3E9}" type="slidenum">
              <a:rPr lang="en-US" smtClean="0"/>
              <a:pPr algn="ctr"/>
              <a:t>‹#›</a:t>
            </a:fld>
            <a:endParaRPr lang="en-US" dirty="0"/>
          </a:p>
        </p:txBody>
      </p:sp>
    </p:spTree>
    <p:extLst>
      <p:ext uri="{BB962C8B-B14F-4D97-AF65-F5344CB8AC3E}">
        <p14:creationId xmlns:p14="http://schemas.microsoft.com/office/powerpoint/2010/main" val="23767542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6177134"/>
            <a:ext cx="9144000" cy="688848"/>
          </a:xfrm>
          <a:prstGeom prst="rect">
            <a:avLst/>
          </a:prstGeom>
        </p:spPr>
      </p:pic>
      <p:sp>
        <p:nvSpPr>
          <p:cNvPr id="1027" name="Rectangle 2"/>
          <p:cNvSpPr>
            <a:spLocks noGrp="1" noChangeArrowheads="1"/>
          </p:cNvSpPr>
          <p:nvPr>
            <p:ph type="title"/>
          </p:nvPr>
        </p:nvSpPr>
        <p:spPr bwMode="auto">
          <a:xfrm>
            <a:off x="381000" y="152400"/>
            <a:ext cx="83058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381000" y="848570"/>
            <a:ext cx="8305800" cy="51712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4"/>
          </p:nvPr>
        </p:nvSpPr>
        <p:spPr>
          <a:xfrm>
            <a:off x="4343400" y="6467348"/>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FE8B4429-B1AE-4934-887B-3664892FA3E9}" type="slidenum">
              <a:rPr lang="en-US" smtClean="0"/>
              <a:pPr algn="ctr"/>
              <a:t>‹#›</a:t>
            </a:fld>
            <a:endParaRPr lang="en-US" dirty="0"/>
          </a:p>
        </p:txBody>
      </p:sp>
      <p:sp>
        <p:nvSpPr>
          <p:cNvPr id="8" name="Line 9"/>
          <p:cNvSpPr>
            <a:spLocks noChangeShapeType="1"/>
          </p:cNvSpPr>
          <p:nvPr/>
        </p:nvSpPr>
        <p:spPr bwMode="auto">
          <a:xfrm>
            <a:off x="457199" y="848570"/>
            <a:ext cx="8234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179106"/>
            <a:ext cx="9144000" cy="688848"/>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4479" y="6347588"/>
            <a:ext cx="843886" cy="239519"/>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45" r:id="rId2"/>
    <p:sldLayoutId id="2147483747" r:id="rId3"/>
    <p:sldLayoutId id="2147483749" r:id="rId4"/>
    <p:sldLayoutId id="2147483810" r:id="rId5"/>
  </p:sldLayoutIdLst>
  <p:hf hdr="0" dt="0"/>
  <p:txStyles>
    <p:titleStyle>
      <a:lvl1pPr algn="l" rtl="0" eaLnBrk="0" fontAlgn="base" hangingPunct="0">
        <a:spcBef>
          <a:spcPct val="0"/>
        </a:spcBef>
        <a:spcAft>
          <a:spcPct val="0"/>
        </a:spcAft>
        <a:defRPr sz="3200" b="1">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tx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p:titleStyle>
    <p:bodyStyle>
      <a:lvl1pPr marL="228600" indent="-228600" algn="l" rtl="0" eaLnBrk="0" fontAlgn="base" hangingPunct="0">
        <a:spcBef>
          <a:spcPct val="20000"/>
        </a:spcBef>
        <a:spcAft>
          <a:spcPct val="0"/>
        </a:spcAft>
        <a:buClr>
          <a:schemeClr val="tx1"/>
        </a:buClr>
        <a:buSzPct val="75000"/>
        <a:buFont typeface="Wingdings" pitchFamily="2" charset="2"/>
        <a:buChar char=""/>
        <a:defRPr sz="2600" b="1">
          <a:solidFill>
            <a:schemeClr val="tx1"/>
          </a:solidFill>
          <a:latin typeface="+mn-lt"/>
          <a:ea typeface="ＭＳ Ｐゴシック" charset="-128"/>
          <a:cs typeface="ＭＳ Ｐゴシック" charset="-128"/>
        </a:defRPr>
      </a:lvl1pPr>
      <a:lvl2pPr marL="685800" indent="-228600" algn="l" rtl="0" eaLnBrk="0" fontAlgn="base" hangingPunct="0">
        <a:spcBef>
          <a:spcPct val="20000"/>
        </a:spcBef>
        <a:spcAft>
          <a:spcPct val="0"/>
        </a:spcAft>
        <a:buClr>
          <a:schemeClr val="tx1"/>
        </a:buClr>
        <a:buSzPct val="75000"/>
        <a:buFont typeface="Wingdings" pitchFamily="2" charset="2"/>
        <a:buChar char=""/>
        <a:defRPr sz="2200" b="1">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1800" b="1">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tx1"/>
        </a:buClr>
        <a:buSzPct val="75000"/>
        <a:buFont typeface="Wingdings" pitchFamily="2" charset="2"/>
        <a:buChar char="§"/>
        <a:defRPr sz="1600" b="1">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tx1"/>
        </a:buClr>
        <a:buSzPct val="75000"/>
        <a:buFont typeface="Wingdings" pitchFamily="2" charset="2"/>
        <a:buChar char=""/>
        <a:defRPr sz="1400" b="1">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idx="4294967295"/>
          </p:nvPr>
        </p:nvSpPr>
        <p:spPr bwMode="auto">
          <a:xfrm>
            <a:off x="384175" y="1011238"/>
            <a:ext cx="8520113" cy="1225550"/>
          </a:xfrm>
          <a:prstGeom prst="rect">
            <a:avLst/>
          </a:prstGeom>
          <a:noFill/>
          <a:ln>
            <a:noFill/>
            <a:prstDash/>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488" tIns="44450" rIns="90488" bIns="4445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defRPr/>
            </a:pPr>
            <a:r>
              <a:rPr kumimoji="0" lang="en-US" sz="36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Geometric and Spatial Aspects of Data Interoperability</a:t>
            </a:r>
          </a:p>
          <a:p>
            <a:pPr marL="228600" marR="0" lvl="0" indent="-2286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
              <a:tabLst/>
              <a:defRPr/>
            </a:pPr>
            <a:endParaRPr kumimoji="0" lang="en-US" sz="1600" b="1" i="1"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7" name="Text Placeholder 16"/>
          <p:cNvSpPr>
            <a:spLocks noGrp="1"/>
          </p:cNvSpPr>
          <p:nvPr>
            <p:ph type="body" sz="quarter" idx="4294967295"/>
          </p:nvPr>
        </p:nvSpPr>
        <p:spPr>
          <a:xfrm>
            <a:off x="384048" y="2360412"/>
            <a:ext cx="8305800" cy="2752344"/>
          </a:xfrm>
        </p:spPr>
        <p:txBody>
          <a:bodyPr/>
          <a:lstStyle/>
          <a:p>
            <a:pPr marL="0" indent="0">
              <a:buNone/>
            </a:pPr>
            <a:r>
              <a:rPr lang="en-US" sz="2800" dirty="0"/>
              <a:t>13 November 2017</a:t>
            </a:r>
          </a:p>
          <a:p>
            <a:endParaRPr lang="en-US" dirty="0"/>
          </a:p>
          <a:p>
            <a:pPr marL="0" indent="0">
              <a:buNone/>
            </a:pPr>
            <a:r>
              <a:rPr lang="en-US" sz="2800" b="1" dirty="0"/>
              <a:t>James Storey</a:t>
            </a:r>
          </a:p>
          <a:p>
            <a:pPr marL="0" indent="0">
              <a:buNone/>
            </a:pPr>
            <a:r>
              <a:rPr lang="en-US" sz="1800" b="1" dirty="0"/>
              <a:t>Landsat Geometric Calibration Team, USGS/EROS/SGT</a:t>
            </a:r>
          </a:p>
          <a:p>
            <a:pPr marL="0" indent="0">
              <a:buNone/>
            </a:pPr>
            <a:r>
              <a:rPr lang="en-US" sz="1800" b="1" dirty="0"/>
              <a:t>Contractor to the USGS under contract #G15PC00012</a:t>
            </a:r>
            <a:endParaRPr lang="en-US" dirty="0"/>
          </a:p>
          <a:p>
            <a:pPr marL="0" indent="0">
              <a:buNone/>
            </a:pPr>
            <a:endParaRPr lang="en-US" sz="1800" dirty="0"/>
          </a:p>
          <a:p>
            <a:pPr marL="0" indent="0">
              <a:buNone/>
            </a:pPr>
            <a:endParaRPr lang="en-US" sz="1800" dirty="0"/>
          </a:p>
          <a:p>
            <a:pPr marL="0" indent="0">
              <a:buNone/>
            </a:pPr>
            <a:r>
              <a:rPr lang="en-US" sz="1800" dirty="0"/>
              <a:t>Contact:  </a:t>
            </a:r>
            <a:r>
              <a:rPr lang="en-US" sz="1800" u="sng" dirty="0">
                <a:solidFill>
                  <a:schemeClr val="hlink"/>
                </a:solidFill>
              </a:rPr>
              <a:t>James.C.Storey@nasa.gov</a:t>
            </a:r>
            <a:r>
              <a:rPr lang="en-US" sz="1800" dirty="0"/>
              <a:t>, (301) 614-6683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rrent GLS DEM Source Data"/>
          <p:cNvPicPr>
            <a:picLocks noChangeAspect="1"/>
          </p:cNvPicPr>
          <p:nvPr/>
        </p:nvPicPr>
        <p:blipFill rotWithShape="1">
          <a:blip r:embed="rId2">
            <a:extLst>
              <a:ext uri="{28A0092B-C50C-407E-A947-70E740481C1C}">
                <a14:useLocalDpi xmlns:a14="http://schemas.microsoft.com/office/drawing/2010/main" val="0"/>
              </a:ext>
            </a:extLst>
          </a:blip>
          <a:srcRect l="2553" t="946" r="1782" b="1279"/>
          <a:stretch/>
        </p:blipFill>
        <p:spPr>
          <a:xfrm>
            <a:off x="3951513" y="2416630"/>
            <a:ext cx="5029200" cy="3749040"/>
          </a:xfrm>
          <a:prstGeom prst="rect">
            <a:avLst/>
          </a:prstGeom>
        </p:spPr>
      </p:pic>
      <p:sp>
        <p:nvSpPr>
          <p:cNvPr id="2" name="Title 1"/>
          <p:cNvSpPr>
            <a:spLocks noGrp="1"/>
          </p:cNvSpPr>
          <p:nvPr>
            <p:ph type="title"/>
          </p:nvPr>
        </p:nvSpPr>
        <p:spPr/>
        <p:txBody>
          <a:bodyPr/>
          <a:lstStyle/>
          <a:p>
            <a:r>
              <a:rPr lang="en-US" dirty="0"/>
              <a:t>Digital Elevation Data</a:t>
            </a:r>
          </a:p>
        </p:txBody>
      </p:sp>
      <p:sp>
        <p:nvSpPr>
          <p:cNvPr id="3" name="Content Placeholder 2"/>
          <p:cNvSpPr>
            <a:spLocks noGrp="1"/>
          </p:cNvSpPr>
          <p:nvPr>
            <p:ph idx="1"/>
          </p:nvPr>
        </p:nvSpPr>
        <p:spPr>
          <a:xfrm>
            <a:off x="380999" y="805025"/>
            <a:ext cx="8560981" cy="5171230"/>
          </a:xfrm>
        </p:spPr>
        <p:txBody>
          <a:bodyPr/>
          <a:lstStyle/>
          <a:p>
            <a:r>
              <a:rPr lang="en-US" dirty="0"/>
              <a:t>The final accuracy of terrain corrected image products also depends upon the accuracy of the digital elevation model (DEM) used in processing.</a:t>
            </a:r>
          </a:p>
          <a:p>
            <a:pPr lvl="1"/>
            <a:r>
              <a:rPr lang="en-US" dirty="0"/>
              <a:t>The sensitivity is a function of sensor viewing geometry.</a:t>
            </a:r>
          </a:p>
        </p:txBody>
      </p:sp>
      <p:sp>
        <p:nvSpPr>
          <p:cNvPr id="4" name="Slide Number Placeholder 3"/>
          <p:cNvSpPr>
            <a:spLocks noGrp="1"/>
          </p:cNvSpPr>
          <p:nvPr>
            <p:ph type="sldNum" sz="quarter" idx="10"/>
          </p:nvPr>
        </p:nvSpPr>
        <p:spPr/>
        <p:txBody>
          <a:bodyPr/>
          <a:lstStyle/>
          <a:p>
            <a:pPr algn="ctr"/>
            <a:fld id="{FE8B4429-B1AE-4934-887B-3664892FA3E9}" type="slidenum">
              <a:rPr lang="en-US" smtClean="0"/>
              <a:pPr algn="ctr"/>
              <a:t>10</a:t>
            </a:fld>
            <a:endParaRPr lang="en-US" dirty="0"/>
          </a:p>
        </p:txBody>
      </p:sp>
      <p:sp>
        <p:nvSpPr>
          <p:cNvPr id="8" name="Content Placeholder 2"/>
          <p:cNvSpPr txBox="1">
            <a:spLocks/>
          </p:cNvSpPr>
          <p:nvPr/>
        </p:nvSpPr>
        <p:spPr bwMode="auto">
          <a:xfrm>
            <a:off x="380995" y="2459638"/>
            <a:ext cx="4034252" cy="3288016"/>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228600" indent="-228600" algn="l" rtl="0" eaLnBrk="0" fontAlgn="base" hangingPunct="0">
              <a:spcBef>
                <a:spcPct val="20000"/>
              </a:spcBef>
              <a:spcAft>
                <a:spcPct val="0"/>
              </a:spcAft>
              <a:buClr>
                <a:schemeClr val="tx1"/>
              </a:buClr>
              <a:buSzPct val="75000"/>
              <a:buFont typeface="Wingdings" pitchFamily="2" charset="2"/>
              <a:buChar char=""/>
              <a:defRPr sz="2600" b="1">
                <a:solidFill>
                  <a:schemeClr val="tx1"/>
                </a:solidFill>
                <a:latin typeface="+mn-lt"/>
                <a:ea typeface="ＭＳ Ｐゴシック" charset="-128"/>
                <a:cs typeface="ＭＳ Ｐゴシック" charset="-128"/>
              </a:defRPr>
            </a:lvl1pPr>
            <a:lvl2pPr marL="685800" indent="-228600" algn="l" rtl="0" eaLnBrk="0" fontAlgn="base" hangingPunct="0">
              <a:spcBef>
                <a:spcPct val="20000"/>
              </a:spcBef>
              <a:spcAft>
                <a:spcPct val="0"/>
              </a:spcAft>
              <a:buClr>
                <a:schemeClr val="tx1"/>
              </a:buClr>
              <a:buSzPct val="75000"/>
              <a:buFont typeface="Wingdings" pitchFamily="2" charset="2"/>
              <a:buChar char=""/>
              <a:defRPr sz="2200" b="1">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1800" b="1">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tx1"/>
              </a:buClr>
              <a:buSzPct val="75000"/>
              <a:buFont typeface="Wingdings" pitchFamily="2" charset="2"/>
              <a:buChar char="§"/>
              <a:defRPr sz="1600" b="1">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tx1"/>
              </a:buClr>
              <a:buSzPct val="75000"/>
              <a:buFont typeface="Wingdings" pitchFamily="2" charset="2"/>
              <a:buChar char=""/>
              <a:defRPr sz="1400" b="1">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a:lstStyle>
          <a:p>
            <a:r>
              <a:rPr lang="en-US" kern="0" dirty="0"/>
              <a:t>Absolute DEM accuracy is required since the effects are sensor dependent.</a:t>
            </a:r>
          </a:p>
          <a:p>
            <a:r>
              <a:rPr lang="en-US" kern="0" dirty="0"/>
              <a:t>The plot shows the current GLS DEM sources.</a:t>
            </a:r>
          </a:p>
          <a:p>
            <a:r>
              <a:rPr lang="en-US" kern="0" dirty="0"/>
              <a:t>Seek better sources for GMTED areas.</a:t>
            </a:r>
          </a:p>
        </p:txBody>
      </p:sp>
    </p:spTree>
    <p:extLst>
      <p:ext uri="{BB962C8B-B14F-4D97-AF65-F5344CB8AC3E}">
        <p14:creationId xmlns:p14="http://schemas.microsoft.com/office/powerpoint/2010/main" val="288470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Interoperability</a:t>
            </a:r>
          </a:p>
        </p:txBody>
      </p:sp>
      <p:sp>
        <p:nvSpPr>
          <p:cNvPr id="3" name="Content Placeholder 2"/>
          <p:cNvSpPr>
            <a:spLocks noGrp="1"/>
          </p:cNvSpPr>
          <p:nvPr>
            <p:ph idx="1"/>
          </p:nvPr>
        </p:nvSpPr>
        <p:spPr/>
        <p:txBody>
          <a:bodyPr/>
          <a:lstStyle/>
          <a:p>
            <a:r>
              <a:rPr lang="en-US" dirty="0"/>
              <a:t>The primary objective of geometric calibration and correction for sensor interoperability is ensuring sensor-to-sensor registration accuracy.</a:t>
            </a:r>
          </a:p>
          <a:p>
            <a:r>
              <a:rPr lang="en-US" dirty="0"/>
              <a:t>This requires using common or at least consistent ground control/reference image data.</a:t>
            </a:r>
          </a:p>
          <a:p>
            <a:pPr lvl="1"/>
            <a:r>
              <a:rPr lang="en-US" dirty="0"/>
              <a:t>Consistency is more important for registration than absolute accuracy.</a:t>
            </a:r>
          </a:p>
          <a:p>
            <a:pPr lvl="1"/>
            <a:r>
              <a:rPr lang="en-US" dirty="0"/>
              <a:t>High frequency errors are still problematic as they create internal inconsistency in the control framework.</a:t>
            </a:r>
          </a:p>
          <a:p>
            <a:r>
              <a:rPr lang="en-US" dirty="0"/>
              <a:t>Elevation-induced errors depend upon the sensor viewing geometry, and so are sensor specific.</a:t>
            </a:r>
          </a:p>
          <a:p>
            <a:pPr lvl="1"/>
            <a:r>
              <a:rPr lang="en-US" dirty="0"/>
              <a:t>Accuracy is thus more important for registration than consistency when it comes to elevation data.</a:t>
            </a:r>
          </a:p>
          <a:p>
            <a:endParaRPr lang="en-US" dirty="0"/>
          </a:p>
        </p:txBody>
      </p:sp>
      <p:sp>
        <p:nvSpPr>
          <p:cNvPr id="4" name="Slide Number Placeholder 3"/>
          <p:cNvSpPr>
            <a:spLocks noGrp="1"/>
          </p:cNvSpPr>
          <p:nvPr>
            <p:ph type="sldNum" sz="quarter" idx="10"/>
          </p:nvPr>
        </p:nvSpPr>
        <p:spPr/>
        <p:txBody>
          <a:bodyPr/>
          <a:lstStyle/>
          <a:p>
            <a:pPr algn="ctr"/>
            <a:fld id="{FE8B4429-B1AE-4934-887B-3664892FA3E9}" type="slidenum">
              <a:rPr lang="en-US" smtClean="0"/>
              <a:pPr algn="ctr"/>
              <a:t>11</a:t>
            </a:fld>
            <a:endParaRPr lang="en-US" dirty="0"/>
          </a:p>
        </p:txBody>
      </p:sp>
    </p:spTree>
    <p:extLst>
      <p:ext uri="{BB962C8B-B14F-4D97-AF65-F5344CB8AC3E}">
        <p14:creationId xmlns:p14="http://schemas.microsoft.com/office/powerpoint/2010/main" val="111715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70" y="152400"/>
            <a:ext cx="8657437" cy="548640"/>
          </a:xfrm>
        </p:spPr>
        <p:txBody>
          <a:bodyPr/>
          <a:lstStyle/>
          <a:p>
            <a:r>
              <a:rPr lang="en-US" dirty="0"/>
              <a:t>Predicted Landsat – Sentinel-2 Registration</a:t>
            </a:r>
          </a:p>
        </p:txBody>
      </p:sp>
      <p:sp>
        <p:nvSpPr>
          <p:cNvPr id="3" name="Content Placeholder 2"/>
          <p:cNvSpPr>
            <a:spLocks noGrp="1"/>
          </p:cNvSpPr>
          <p:nvPr>
            <p:ph idx="1"/>
          </p:nvPr>
        </p:nvSpPr>
        <p:spPr>
          <a:xfrm>
            <a:off x="381000" y="881507"/>
            <a:ext cx="8448675" cy="3714750"/>
          </a:xfrm>
        </p:spPr>
        <p:txBody>
          <a:bodyPr/>
          <a:lstStyle/>
          <a:p>
            <a:r>
              <a:rPr lang="en-US" dirty="0"/>
              <a:t>Given the estimated accuracies of the GLS (17m </a:t>
            </a:r>
            <a:r>
              <a:rPr lang="en-US" dirty="0" err="1"/>
              <a:t>RMSEr</a:t>
            </a:r>
            <a:r>
              <a:rPr lang="en-US" dirty="0"/>
              <a:t>) and MSI data (10m 2</a:t>
            </a:r>
            <a:r>
              <a:rPr lang="en-US" dirty="0">
                <a:latin typeface="Symbol" panose="05050102010706020507" pitchFamily="18" charset="2"/>
              </a:rPr>
              <a:t>s</a:t>
            </a:r>
            <a:r>
              <a:rPr lang="en-US" dirty="0"/>
              <a:t>), L8-to-S2 misregistration of up to ~26m 2</a:t>
            </a:r>
            <a:r>
              <a:rPr lang="en-US" dirty="0">
                <a:latin typeface="Symbol" panose="05050102010706020507" pitchFamily="18" charset="2"/>
              </a:rPr>
              <a:t>s </a:t>
            </a:r>
            <a:r>
              <a:rPr lang="en-US" dirty="0"/>
              <a:t>can be expected.</a:t>
            </a:r>
          </a:p>
          <a:p>
            <a:pPr lvl="1"/>
            <a:r>
              <a:rPr lang="en-US" dirty="0"/>
              <a:t>Better registration is required by the user community.</a:t>
            </a:r>
          </a:p>
          <a:p>
            <a:pPr lvl="1"/>
            <a:r>
              <a:rPr lang="en-US" dirty="0"/>
              <a:t>Provides motivation to improve the GLS while making it consistent with the Sentinel-2 GRI framework.</a:t>
            </a:r>
          </a:p>
          <a:p>
            <a:pPr lvl="1"/>
            <a:r>
              <a:rPr lang="en-US" dirty="0"/>
              <a:t>Reference:  “A note on the temporary misregistration of Landsat-8 Operational Land Imager (OLI) and Sentinel-2 Multi Spectral Instrument (MSI) imagery”, J. Storey, D.P. Roy, J. </a:t>
            </a:r>
            <a:r>
              <a:rPr lang="en-US" dirty="0" err="1"/>
              <a:t>Masek</a:t>
            </a:r>
            <a:r>
              <a:rPr lang="en-US" dirty="0"/>
              <a:t>, F. Gascon, J. Dwyer, and M. Choate, </a:t>
            </a:r>
            <a:r>
              <a:rPr lang="en-US" i="1" dirty="0"/>
              <a:t>Remote Sensing of Environment</a:t>
            </a:r>
            <a:r>
              <a:rPr lang="en-US" dirty="0"/>
              <a:t> 186 (2016) pp. 121-122.</a:t>
            </a:r>
          </a:p>
          <a:p>
            <a:r>
              <a:rPr lang="en-US" dirty="0"/>
              <a:t>Direct registration measurement results are slightly better than predicted.</a:t>
            </a:r>
          </a:p>
          <a:p>
            <a:endParaRPr lang="en-US" dirty="0"/>
          </a:p>
        </p:txBody>
      </p:sp>
    </p:spTree>
    <p:extLst>
      <p:ext uri="{BB962C8B-B14F-4D97-AF65-F5344CB8AC3E}">
        <p14:creationId xmlns:p14="http://schemas.microsoft.com/office/powerpoint/2010/main" val="11915172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ndsat 8/ Sentinel 2 registration differences"/>
          <p:cNvPicPr>
            <a:picLocks noChangeAspect="1"/>
          </p:cNvPicPr>
          <p:nvPr/>
        </p:nvPicPr>
        <p:blipFill>
          <a:blip r:embed="rId3"/>
          <a:stretch>
            <a:fillRect/>
          </a:stretch>
        </p:blipFill>
        <p:spPr>
          <a:xfrm>
            <a:off x="218370" y="2420903"/>
            <a:ext cx="3819767" cy="3676321"/>
          </a:xfrm>
          <a:prstGeom prst="rect">
            <a:avLst/>
          </a:prstGeom>
          <a:solidFill>
            <a:schemeClr val="bg1"/>
          </a:solidFill>
        </p:spPr>
      </p:pic>
      <p:pic>
        <p:nvPicPr>
          <p:cNvPr id="5" name="Picture 4" descr="Sentinel 2 / Landsat 8 Comparison Sites for registration "/>
          <p:cNvPicPr>
            <a:picLocks noChangeAspect="1"/>
          </p:cNvPicPr>
          <p:nvPr/>
        </p:nvPicPr>
        <p:blipFill rotWithShape="1">
          <a:blip r:embed="rId4">
            <a:extLst>
              <a:ext uri="{28A0092B-C50C-407E-A947-70E740481C1C}">
                <a14:useLocalDpi xmlns:a14="http://schemas.microsoft.com/office/drawing/2010/main" val="0"/>
              </a:ext>
            </a:extLst>
          </a:blip>
          <a:srcRect l="1995" t="7790" r="3038" b="7787"/>
          <a:stretch/>
        </p:blipFill>
        <p:spPr>
          <a:xfrm>
            <a:off x="4054836" y="2476231"/>
            <a:ext cx="4992551" cy="3237019"/>
          </a:xfrm>
          <a:prstGeom prst="rect">
            <a:avLst/>
          </a:prstGeom>
        </p:spPr>
      </p:pic>
      <p:sp>
        <p:nvSpPr>
          <p:cNvPr id="8" name="Content Placeholder 2"/>
          <p:cNvSpPr txBox="1">
            <a:spLocks/>
          </p:cNvSpPr>
          <p:nvPr/>
        </p:nvSpPr>
        <p:spPr bwMode="auto">
          <a:xfrm>
            <a:off x="152782" y="1568681"/>
            <a:ext cx="4163150" cy="378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rgbClr val="678090"/>
              </a:buClr>
              <a:buSzPct val="70000"/>
              <a:buFont typeface="Wingdings" pitchFamily="2" charset="2"/>
              <a:buChar char="u"/>
              <a:defRPr sz="22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a:lstStyle>
          <a:p>
            <a:pPr marL="0" indent="0">
              <a:buNone/>
            </a:pPr>
            <a:endParaRPr lang="en-US" sz="1800" kern="0" dirty="0"/>
          </a:p>
          <a:p>
            <a:r>
              <a:rPr lang="en-US" kern="0" dirty="0"/>
              <a:t>Summary results:</a:t>
            </a:r>
          </a:p>
        </p:txBody>
      </p:sp>
      <p:sp>
        <p:nvSpPr>
          <p:cNvPr id="2" name="Title 1"/>
          <p:cNvSpPr>
            <a:spLocks noGrp="1"/>
          </p:cNvSpPr>
          <p:nvPr>
            <p:ph type="title"/>
          </p:nvPr>
        </p:nvSpPr>
        <p:spPr/>
        <p:txBody>
          <a:bodyPr/>
          <a:lstStyle/>
          <a:p>
            <a:r>
              <a:rPr lang="en-US" dirty="0"/>
              <a:t>Measured L8 / S2 Misregistration</a:t>
            </a:r>
          </a:p>
        </p:txBody>
      </p:sp>
      <p:sp>
        <p:nvSpPr>
          <p:cNvPr id="3" name="Content Placeholder 2"/>
          <p:cNvSpPr>
            <a:spLocks noGrp="1"/>
          </p:cNvSpPr>
          <p:nvPr>
            <p:ph idx="1"/>
          </p:nvPr>
        </p:nvSpPr>
        <p:spPr>
          <a:xfrm>
            <a:off x="152782" y="850749"/>
            <a:ext cx="8915153" cy="3782683"/>
          </a:xfrm>
        </p:spPr>
        <p:txBody>
          <a:bodyPr/>
          <a:lstStyle/>
          <a:p>
            <a:r>
              <a:rPr lang="en-US" dirty="0"/>
              <a:t>L8/S2 registration accuracy was measured at 317 sites at the locations shown in the plot.</a:t>
            </a:r>
          </a:p>
        </p:txBody>
      </p:sp>
      <p:sp>
        <p:nvSpPr>
          <p:cNvPr id="9" name="Content Placeholder 2"/>
          <p:cNvSpPr txBox="1">
            <a:spLocks/>
          </p:cNvSpPr>
          <p:nvPr/>
        </p:nvSpPr>
        <p:spPr bwMode="auto">
          <a:xfrm>
            <a:off x="4403314" y="1568681"/>
            <a:ext cx="4163150" cy="378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rgbClr val="678090"/>
              </a:buClr>
              <a:buSzPct val="70000"/>
              <a:buFont typeface="Wingdings" pitchFamily="2" charset="2"/>
              <a:buChar char="u"/>
              <a:defRPr sz="22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a:lstStyle>
          <a:p>
            <a:pPr marL="0" indent="0">
              <a:buNone/>
            </a:pPr>
            <a:endParaRPr lang="en-US" sz="1800" kern="0" dirty="0"/>
          </a:p>
          <a:p>
            <a:r>
              <a:rPr lang="en-US" kern="0" dirty="0"/>
              <a:t>Test site distribution:</a:t>
            </a:r>
          </a:p>
        </p:txBody>
      </p:sp>
    </p:spTree>
    <p:extLst>
      <p:ext uri="{BB962C8B-B14F-4D97-AF65-F5344CB8AC3E}">
        <p14:creationId xmlns:p14="http://schemas.microsoft.com/office/powerpoint/2010/main" val="41462073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548640"/>
          </a:xfrm>
        </p:spPr>
        <p:txBody>
          <a:bodyPr/>
          <a:lstStyle/>
          <a:p>
            <a:r>
              <a:rPr lang="en-US" dirty="0"/>
              <a:t>L8/S2 Registration Improvement Plan</a:t>
            </a:r>
          </a:p>
        </p:txBody>
      </p:sp>
      <p:sp>
        <p:nvSpPr>
          <p:cNvPr id="3" name="Content Placeholder 2"/>
          <p:cNvSpPr>
            <a:spLocks noGrp="1"/>
          </p:cNvSpPr>
          <p:nvPr>
            <p:ph idx="1"/>
          </p:nvPr>
        </p:nvSpPr>
        <p:spPr>
          <a:xfrm>
            <a:off x="285226" y="801175"/>
            <a:ext cx="8707772" cy="5750628"/>
          </a:xfrm>
        </p:spPr>
        <p:txBody>
          <a:bodyPr/>
          <a:lstStyle/>
          <a:p>
            <a:r>
              <a:rPr lang="en-US" dirty="0"/>
              <a:t>Perform global readjustment of the GLS control using L8 data with sparse ties to Sentinel-2 GRI.</a:t>
            </a:r>
          </a:p>
          <a:p>
            <a:pPr lvl="1"/>
            <a:r>
              <a:rPr lang="en-US" dirty="0"/>
              <a:t>Six triangulation blocks have been identified to perform this global readjustment (see next chart).</a:t>
            </a:r>
          </a:p>
          <a:p>
            <a:r>
              <a:rPr lang="en-US" dirty="0"/>
              <a:t>L8-only triangulations are complete for all blocks.</a:t>
            </a:r>
          </a:p>
          <a:p>
            <a:pPr lvl="1"/>
            <a:r>
              <a:rPr lang="en-US" dirty="0"/>
              <a:t>New OLI GCPs were also extracted for all blocks.</a:t>
            </a:r>
          </a:p>
          <a:p>
            <a:pPr lvl="1"/>
            <a:r>
              <a:rPr lang="en-US" dirty="0"/>
              <a:t>The adjusted control is available for testing but is not yet being used for product generation.</a:t>
            </a:r>
          </a:p>
          <a:p>
            <a:r>
              <a:rPr lang="en-US" dirty="0"/>
              <a:t>When the S2 GRI data become available, we will re-run the triangulation solution with MSI control added to a subset of scenes.</a:t>
            </a:r>
          </a:p>
          <a:p>
            <a:pPr lvl="1"/>
            <a:r>
              <a:rPr lang="en-US" dirty="0"/>
              <a:t>Some MSI control will be withheld to test the triangulation.</a:t>
            </a:r>
          </a:p>
          <a:p>
            <a:pPr lvl="1"/>
            <a:r>
              <a:rPr lang="en-US" dirty="0"/>
              <a:t>Validate using OLI-MSI image registration measurements.</a:t>
            </a:r>
          </a:p>
          <a:p>
            <a:pPr lvl="1"/>
            <a:endParaRPr lang="en-US" dirty="0"/>
          </a:p>
        </p:txBody>
      </p:sp>
    </p:spTree>
    <p:extLst>
      <p:ext uri="{BB962C8B-B14F-4D97-AF65-F5344CB8AC3E}">
        <p14:creationId xmlns:p14="http://schemas.microsoft.com/office/powerpoint/2010/main" val="34727872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59" y="152400"/>
            <a:ext cx="8615493" cy="548640"/>
          </a:xfrm>
        </p:spPr>
        <p:txBody>
          <a:bodyPr/>
          <a:lstStyle/>
          <a:p>
            <a:pPr algn="ctr"/>
            <a:r>
              <a:rPr lang="en-US" dirty="0"/>
              <a:t>L8 Triangulation Blocks with S2 Tie Sites</a:t>
            </a:r>
          </a:p>
        </p:txBody>
      </p:sp>
      <p:pic>
        <p:nvPicPr>
          <p:cNvPr id="3" name="Picture 2" descr="Landsat 8 Triangulation Blocks with Sentinel-2 Tie Sites"/>
          <p:cNvPicPr>
            <a:picLocks noChangeAspect="1"/>
          </p:cNvPicPr>
          <p:nvPr/>
        </p:nvPicPr>
        <p:blipFill rotWithShape="1">
          <a:blip r:embed="rId3">
            <a:extLst>
              <a:ext uri="{28A0092B-C50C-407E-A947-70E740481C1C}">
                <a14:useLocalDpi xmlns:a14="http://schemas.microsoft.com/office/drawing/2010/main" val="0"/>
              </a:ext>
            </a:extLst>
          </a:blip>
          <a:srcRect l="1299" t="13513" r="2689" b="631"/>
          <a:stretch/>
        </p:blipFill>
        <p:spPr>
          <a:xfrm>
            <a:off x="493483" y="920186"/>
            <a:ext cx="7991856" cy="5212277"/>
          </a:xfrm>
          <a:prstGeom prst="rect">
            <a:avLst/>
          </a:prstGeom>
        </p:spPr>
      </p:pic>
    </p:spTree>
    <p:extLst>
      <p:ext uri="{BB962C8B-B14F-4D97-AF65-F5344CB8AC3E}">
        <p14:creationId xmlns:p14="http://schemas.microsoft.com/office/powerpoint/2010/main" val="36821326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Aspects of Registration</a:t>
            </a:r>
          </a:p>
        </p:txBody>
      </p:sp>
      <p:sp>
        <p:nvSpPr>
          <p:cNvPr id="3" name="Content Placeholder 2"/>
          <p:cNvSpPr>
            <a:spLocks noGrp="1"/>
          </p:cNvSpPr>
          <p:nvPr>
            <p:ph idx="1"/>
          </p:nvPr>
        </p:nvSpPr>
        <p:spPr/>
        <p:txBody>
          <a:bodyPr/>
          <a:lstStyle/>
          <a:p>
            <a:r>
              <a:rPr lang="en-US" dirty="0"/>
              <a:t>Geometric registration, as used thus far, refers to the degree to which two image products report the same positions for common features.</a:t>
            </a:r>
          </a:p>
          <a:p>
            <a:r>
              <a:rPr lang="en-US" dirty="0"/>
              <a:t>A stricter definition would be the degree to which corresponding image pixels report the reflectance (or radiance) of the same ground area.</a:t>
            </a:r>
          </a:p>
          <a:p>
            <a:pPr lvl="1"/>
            <a:r>
              <a:rPr lang="en-US" dirty="0"/>
              <a:t>This brings in the additional elements of sampling pattern, pixel alignment, and sensor spatial response.</a:t>
            </a:r>
          </a:p>
          <a:p>
            <a:r>
              <a:rPr lang="en-US" dirty="0"/>
              <a:t>Even if two sensors use the same map projection, sample spacing, sampling grid definition, and pixel alignment reference (corner vs. center), differences in spatial response will prevent the data from being seamlessly interoperable.</a:t>
            </a:r>
          </a:p>
        </p:txBody>
      </p:sp>
      <p:sp>
        <p:nvSpPr>
          <p:cNvPr id="4" name="Slide Number Placeholder 3"/>
          <p:cNvSpPr>
            <a:spLocks noGrp="1"/>
          </p:cNvSpPr>
          <p:nvPr>
            <p:ph type="sldNum" sz="quarter" idx="10"/>
          </p:nvPr>
        </p:nvSpPr>
        <p:spPr/>
        <p:txBody>
          <a:bodyPr/>
          <a:lstStyle/>
          <a:p>
            <a:pPr algn="ctr"/>
            <a:fld id="{FE8B4429-B1AE-4934-887B-3664892FA3E9}" type="slidenum">
              <a:rPr lang="en-US" smtClean="0"/>
              <a:pPr algn="ctr"/>
              <a:t>16</a:t>
            </a:fld>
            <a:endParaRPr lang="en-US" dirty="0"/>
          </a:p>
        </p:txBody>
      </p:sp>
    </p:spTree>
    <p:extLst>
      <p:ext uri="{BB962C8B-B14F-4D97-AF65-F5344CB8AC3E}">
        <p14:creationId xmlns:p14="http://schemas.microsoft.com/office/powerpoint/2010/main" val="207073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MSI and OLI Spatial Response</a:t>
            </a:r>
          </a:p>
        </p:txBody>
      </p:sp>
      <p:sp>
        <p:nvSpPr>
          <p:cNvPr id="3" name="Content Placeholder 2"/>
          <p:cNvSpPr>
            <a:spLocks noGrp="1"/>
          </p:cNvSpPr>
          <p:nvPr>
            <p:ph idx="1"/>
          </p:nvPr>
        </p:nvSpPr>
        <p:spPr/>
        <p:txBody>
          <a:bodyPr/>
          <a:lstStyle/>
          <a:p>
            <a:r>
              <a:rPr lang="en-US" dirty="0"/>
              <a:t>The sensor point spread function (PSF) describes the target area that the sensor integrates to yield one pixel (sample) value.</a:t>
            </a:r>
          </a:p>
          <a:p>
            <a:pPr lvl="1"/>
            <a:r>
              <a:rPr lang="en-US" dirty="0"/>
              <a:t>The PSF is often assumed to be rectangular but this is only an approximation.</a:t>
            </a:r>
          </a:p>
          <a:p>
            <a:r>
              <a:rPr lang="en-US" dirty="0"/>
              <a:t>Product generation image resampling effects also impact the final product spatial response.</a:t>
            </a:r>
          </a:p>
          <a:p>
            <a:pPr lvl="1"/>
            <a:r>
              <a:rPr lang="en-US" dirty="0"/>
              <a:t>The resampling kernel should also be considered in determining a product spatial response.</a:t>
            </a:r>
          </a:p>
          <a:p>
            <a:pPr lvl="1"/>
            <a:r>
              <a:rPr lang="en-US" dirty="0"/>
              <a:t>This is complicated by the fact that the response of many resampling functions varies with phase.</a:t>
            </a:r>
          </a:p>
          <a:p>
            <a:pPr lvl="1"/>
            <a:r>
              <a:rPr lang="en-US" dirty="0"/>
              <a:t>Convolving the sensor PSF with an average resampling kernel response can provide a reasonable product PSF.</a:t>
            </a:r>
          </a:p>
        </p:txBody>
      </p:sp>
      <p:sp>
        <p:nvSpPr>
          <p:cNvPr id="4" name="Slide Number Placeholder 3"/>
          <p:cNvSpPr>
            <a:spLocks noGrp="1"/>
          </p:cNvSpPr>
          <p:nvPr>
            <p:ph type="sldNum" sz="quarter" idx="10"/>
          </p:nvPr>
        </p:nvSpPr>
        <p:spPr/>
        <p:txBody>
          <a:bodyPr/>
          <a:lstStyle/>
          <a:p>
            <a:pPr algn="ctr"/>
            <a:fld id="{FE8B4429-B1AE-4934-887B-3664892FA3E9}" type="slidenum">
              <a:rPr lang="en-US" smtClean="0"/>
              <a:pPr algn="ctr"/>
              <a:t>17</a:t>
            </a:fld>
            <a:endParaRPr lang="en-US" dirty="0"/>
          </a:p>
        </p:txBody>
      </p:sp>
    </p:spTree>
    <p:extLst>
      <p:ext uri="{BB962C8B-B14F-4D97-AF65-F5344CB8AC3E}">
        <p14:creationId xmlns:p14="http://schemas.microsoft.com/office/powerpoint/2010/main" val="3661356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 Band Sensor PSFs for Lansdat 8 and Sentinel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47" y="2849390"/>
            <a:ext cx="4380953" cy="3195238"/>
          </a:xfrm>
          <a:prstGeom prst="rect">
            <a:avLst/>
          </a:prstGeom>
        </p:spPr>
      </p:pic>
      <p:pic>
        <p:nvPicPr>
          <p:cNvPr id="8" name="Picture 7" descr="Blue Band Sensor PSFs for Lansdat 8 and Sentinel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576" y="2849390"/>
            <a:ext cx="4380953" cy="3195238"/>
          </a:xfrm>
          <a:prstGeom prst="rect">
            <a:avLst/>
          </a:prstGeom>
        </p:spPr>
      </p:pic>
      <p:sp>
        <p:nvSpPr>
          <p:cNvPr id="2" name="Title 1"/>
          <p:cNvSpPr>
            <a:spLocks noGrp="1"/>
          </p:cNvSpPr>
          <p:nvPr>
            <p:ph type="title"/>
          </p:nvPr>
        </p:nvSpPr>
        <p:spPr/>
        <p:txBody>
          <a:bodyPr/>
          <a:lstStyle/>
          <a:p>
            <a:r>
              <a:rPr lang="en-US" dirty="0"/>
              <a:t>MSI and OLI Sensor and Product PSFs</a:t>
            </a:r>
          </a:p>
        </p:txBody>
      </p:sp>
      <p:sp>
        <p:nvSpPr>
          <p:cNvPr id="6" name="Content Placeholder 5"/>
          <p:cNvSpPr>
            <a:spLocks noGrp="1"/>
          </p:cNvSpPr>
          <p:nvPr>
            <p:ph idx="1"/>
          </p:nvPr>
        </p:nvSpPr>
        <p:spPr/>
        <p:txBody>
          <a:bodyPr/>
          <a:lstStyle/>
          <a:p>
            <a:r>
              <a:rPr lang="en-US" dirty="0"/>
              <a:t>The plots below compare the sensor PSFs (left) and product PSFs (right) for the (10m) MSI blue band and the (30m) OLI blue band.</a:t>
            </a:r>
          </a:p>
          <a:p>
            <a:pPr lvl="1"/>
            <a:r>
              <a:rPr lang="en-US" dirty="0"/>
              <a:t>Along- and across-track PSFs are plotted for each.</a:t>
            </a:r>
          </a:p>
        </p:txBody>
      </p:sp>
      <p:sp>
        <p:nvSpPr>
          <p:cNvPr id="3" name="Slide Number Placeholder 2"/>
          <p:cNvSpPr>
            <a:spLocks noGrp="1"/>
          </p:cNvSpPr>
          <p:nvPr>
            <p:ph type="sldNum" sz="quarter" idx="10"/>
          </p:nvPr>
        </p:nvSpPr>
        <p:spPr/>
        <p:txBody>
          <a:bodyPr/>
          <a:lstStyle/>
          <a:p>
            <a:pPr algn="ctr"/>
            <a:fld id="{FE8B4429-B1AE-4934-887B-3664892FA3E9}" type="slidenum">
              <a:rPr lang="en-US" smtClean="0"/>
              <a:pPr algn="ctr"/>
              <a:t>18</a:t>
            </a:fld>
            <a:endParaRPr lang="en-US" dirty="0"/>
          </a:p>
        </p:txBody>
      </p:sp>
    </p:spTree>
    <p:extLst>
      <p:ext uri="{BB962C8B-B14F-4D97-AF65-F5344CB8AC3E}">
        <p14:creationId xmlns:p14="http://schemas.microsoft.com/office/powerpoint/2010/main" val="316850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L8 and S2 Sampling Patterns</a:t>
            </a:r>
          </a:p>
        </p:txBody>
      </p:sp>
      <p:sp>
        <p:nvSpPr>
          <p:cNvPr id="3" name="Content Placeholder 2"/>
          <p:cNvSpPr>
            <a:spLocks noGrp="1"/>
          </p:cNvSpPr>
          <p:nvPr>
            <p:ph idx="1"/>
          </p:nvPr>
        </p:nvSpPr>
        <p:spPr>
          <a:xfrm>
            <a:off x="380999" y="805025"/>
            <a:ext cx="8466909" cy="5171230"/>
          </a:xfrm>
        </p:spPr>
        <p:txBody>
          <a:bodyPr/>
          <a:lstStyle/>
          <a:p>
            <a:r>
              <a:rPr lang="en-US" dirty="0"/>
              <a:t>L8 and S2 both use the UTM projection but the sampling patterns are different:</a:t>
            </a:r>
          </a:p>
          <a:p>
            <a:endParaRPr lang="en-US" dirty="0"/>
          </a:p>
          <a:p>
            <a:endParaRPr lang="en-US" dirty="0"/>
          </a:p>
          <a:p>
            <a:endParaRPr lang="en-US" dirty="0"/>
          </a:p>
          <a:p>
            <a:pPr marL="0" indent="0">
              <a:buNone/>
            </a:pPr>
            <a:endParaRPr lang="en-US" dirty="0"/>
          </a:p>
          <a:p>
            <a:r>
              <a:rPr lang="en-US" dirty="0"/>
              <a:t>The difference in sample spacing reflects the difference in sensor detector dimension.</a:t>
            </a:r>
          </a:p>
          <a:p>
            <a:r>
              <a:rPr lang="en-US" dirty="0"/>
              <a:t>Some form of pixel aggregation is required to normalize spatial response.</a:t>
            </a:r>
          </a:p>
          <a:p>
            <a:r>
              <a:rPr lang="en-US" dirty="0"/>
              <a:t>Seek to avoid introducing unwanted phase shifts in the aggregation procedure.</a:t>
            </a:r>
          </a:p>
        </p:txBody>
      </p:sp>
      <p:sp>
        <p:nvSpPr>
          <p:cNvPr id="4" name="Slide Number Placeholder 3"/>
          <p:cNvSpPr>
            <a:spLocks noGrp="1"/>
          </p:cNvSpPr>
          <p:nvPr>
            <p:ph type="sldNum" sz="quarter" idx="10"/>
          </p:nvPr>
        </p:nvSpPr>
        <p:spPr/>
        <p:txBody>
          <a:bodyPr/>
          <a:lstStyle/>
          <a:p>
            <a:pPr algn="ctr"/>
            <a:fld id="{FE8B4429-B1AE-4934-887B-3664892FA3E9}" type="slidenum">
              <a:rPr lang="en-US" smtClean="0"/>
              <a:pPr algn="ct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5143084"/>
              </p:ext>
            </p:extLst>
          </p:nvPr>
        </p:nvGraphicFramePr>
        <p:xfrm>
          <a:off x="380998" y="1754054"/>
          <a:ext cx="8170818" cy="1752600"/>
        </p:xfrm>
        <a:graphic>
          <a:graphicData uri="http://schemas.openxmlformats.org/drawingml/2006/table">
            <a:tbl>
              <a:tblPr firstRow="1" bandRow="1">
                <a:tableStyleId>{5C22544A-7EE6-4342-B048-85BDC9FD1C3A}</a:tableStyleId>
              </a:tblPr>
              <a:tblGrid>
                <a:gridCol w="1900648">
                  <a:extLst>
                    <a:ext uri="{9D8B030D-6E8A-4147-A177-3AD203B41FA5}">
                      <a16:colId xmlns:a16="http://schemas.microsoft.com/office/drawing/2014/main" val="20000"/>
                    </a:ext>
                  </a:extLst>
                </a:gridCol>
                <a:gridCol w="3152503">
                  <a:extLst>
                    <a:ext uri="{9D8B030D-6E8A-4147-A177-3AD203B41FA5}">
                      <a16:colId xmlns:a16="http://schemas.microsoft.com/office/drawing/2014/main" val="20001"/>
                    </a:ext>
                  </a:extLst>
                </a:gridCol>
                <a:gridCol w="3117667">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dirty="0"/>
                        <a:t>Landsat 8</a:t>
                      </a:r>
                    </a:p>
                  </a:txBody>
                  <a:tcPr/>
                </a:tc>
                <a:tc>
                  <a:txBody>
                    <a:bodyPr/>
                    <a:lstStyle/>
                    <a:p>
                      <a:pPr algn="ctr"/>
                      <a:r>
                        <a:rPr lang="en-US" dirty="0"/>
                        <a:t>Sentinel</a:t>
                      </a:r>
                      <a:r>
                        <a:rPr lang="en-US" baseline="0" dirty="0"/>
                        <a:t> </a:t>
                      </a:r>
                      <a:r>
                        <a:rPr lang="en-US" dirty="0"/>
                        <a:t>2</a:t>
                      </a:r>
                    </a:p>
                  </a:txBody>
                  <a:tcPr/>
                </a:tc>
                <a:extLst>
                  <a:ext uri="{0D108BD9-81ED-4DB2-BD59-A6C34878D82A}">
                    <a16:rowId xmlns:a16="http://schemas.microsoft.com/office/drawing/2014/main" val="10000"/>
                  </a:ext>
                </a:extLst>
              </a:tr>
              <a:tr h="370840">
                <a:tc>
                  <a:txBody>
                    <a:bodyPr/>
                    <a:lstStyle/>
                    <a:p>
                      <a:r>
                        <a:rPr lang="en-US" dirty="0"/>
                        <a:t>Pixel spacing</a:t>
                      </a:r>
                    </a:p>
                  </a:txBody>
                  <a:tcPr/>
                </a:tc>
                <a:tc>
                  <a:txBody>
                    <a:bodyPr/>
                    <a:lstStyle/>
                    <a:p>
                      <a:pPr algn="ctr"/>
                      <a:r>
                        <a:rPr lang="en-US" dirty="0"/>
                        <a:t>30m/15m</a:t>
                      </a:r>
                    </a:p>
                  </a:txBody>
                  <a:tcPr/>
                </a:tc>
                <a:tc>
                  <a:txBody>
                    <a:bodyPr/>
                    <a:lstStyle/>
                    <a:p>
                      <a:pPr algn="ctr"/>
                      <a:r>
                        <a:rPr lang="en-US" dirty="0"/>
                        <a:t>60m/20m/10m</a:t>
                      </a:r>
                    </a:p>
                  </a:txBody>
                  <a:tcPr/>
                </a:tc>
                <a:extLst>
                  <a:ext uri="{0D108BD9-81ED-4DB2-BD59-A6C34878D82A}">
                    <a16:rowId xmlns:a16="http://schemas.microsoft.com/office/drawing/2014/main" val="10001"/>
                  </a:ext>
                </a:extLst>
              </a:tr>
              <a:tr h="370840">
                <a:tc>
                  <a:txBody>
                    <a:bodyPr/>
                    <a:lstStyle/>
                    <a:p>
                      <a:r>
                        <a:rPr lang="en-US" dirty="0"/>
                        <a:t>Pixel reference</a:t>
                      </a:r>
                    </a:p>
                  </a:txBody>
                  <a:tcPr/>
                </a:tc>
                <a:tc>
                  <a:txBody>
                    <a:bodyPr/>
                    <a:lstStyle/>
                    <a:p>
                      <a:pPr algn="ctr"/>
                      <a:r>
                        <a:rPr lang="en-US" dirty="0"/>
                        <a:t>Pixel</a:t>
                      </a:r>
                      <a:r>
                        <a:rPr lang="en-US" baseline="0" dirty="0"/>
                        <a:t> c</a:t>
                      </a:r>
                      <a:r>
                        <a:rPr lang="en-US" dirty="0"/>
                        <a:t>enter</a:t>
                      </a:r>
                    </a:p>
                  </a:txBody>
                  <a:tcPr/>
                </a:tc>
                <a:tc>
                  <a:txBody>
                    <a:bodyPr/>
                    <a:lstStyle/>
                    <a:p>
                      <a:pPr algn="ctr"/>
                      <a:r>
                        <a:rPr lang="en-US" dirty="0"/>
                        <a:t>Pixel</a:t>
                      </a:r>
                      <a:r>
                        <a:rPr lang="en-US" baseline="0" dirty="0"/>
                        <a:t> c</a:t>
                      </a:r>
                      <a:r>
                        <a:rPr lang="en-US" dirty="0"/>
                        <a:t>orner</a:t>
                      </a:r>
                    </a:p>
                  </a:txBody>
                  <a:tcPr/>
                </a:tc>
                <a:extLst>
                  <a:ext uri="{0D108BD9-81ED-4DB2-BD59-A6C34878D82A}">
                    <a16:rowId xmlns:a16="http://schemas.microsoft.com/office/drawing/2014/main" val="10002"/>
                  </a:ext>
                </a:extLst>
              </a:tr>
              <a:tr h="370840">
                <a:tc>
                  <a:txBody>
                    <a:bodyPr/>
                    <a:lstStyle/>
                    <a:p>
                      <a:r>
                        <a:rPr lang="en-US" dirty="0"/>
                        <a:t>Grid alignment</a:t>
                      </a:r>
                    </a:p>
                  </a:txBody>
                  <a:tcPr/>
                </a:tc>
                <a:tc>
                  <a:txBody>
                    <a:bodyPr/>
                    <a:lstStyle/>
                    <a:p>
                      <a:pPr algn="ctr"/>
                      <a:r>
                        <a:rPr lang="en-US" dirty="0"/>
                        <a:t>Pixel</a:t>
                      </a:r>
                      <a:r>
                        <a:rPr lang="en-US" baseline="0" dirty="0"/>
                        <a:t> centers at</a:t>
                      </a:r>
                      <a:r>
                        <a:rPr lang="en-US" dirty="0"/>
                        <a:t> whole multiples of pixel spacing</a:t>
                      </a:r>
                    </a:p>
                  </a:txBody>
                  <a:tcPr/>
                </a:tc>
                <a:tc>
                  <a:txBody>
                    <a:bodyPr/>
                    <a:lstStyle/>
                    <a:p>
                      <a:pPr algn="ctr"/>
                      <a:r>
                        <a:rPr lang="en-US" dirty="0"/>
                        <a:t>Pixel</a:t>
                      </a:r>
                      <a:r>
                        <a:rPr lang="en-US" baseline="0" dirty="0"/>
                        <a:t> c</a:t>
                      </a:r>
                      <a:r>
                        <a:rPr lang="en-US" dirty="0"/>
                        <a:t>orners at whole multiple of pixel</a:t>
                      </a:r>
                      <a:r>
                        <a:rPr lang="en-US" baseline="0" dirty="0"/>
                        <a:t> spacing</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910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Overview</a:t>
            </a:r>
          </a:p>
        </p:txBody>
      </p:sp>
      <p:sp>
        <p:nvSpPr>
          <p:cNvPr id="4099" name="Content Placeholder 2"/>
          <p:cNvSpPr>
            <a:spLocks noGrp="1"/>
          </p:cNvSpPr>
          <p:nvPr>
            <p:ph idx="1"/>
          </p:nvPr>
        </p:nvSpPr>
        <p:spPr>
          <a:xfrm>
            <a:off x="381000" y="858239"/>
            <a:ext cx="8305800" cy="5171230"/>
          </a:xfrm>
        </p:spPr>
        <p:txBody>
          <a:bodyPr/>
          <a:lstStyle/>
          <a:p>
            <a:pPr>
              <a:spcBef>
                <a:spcPts val="400"/>
              </a:spcBef>
            </a:pPr>
            <a:r>
              <a:rPr lang="en-US" altLang="en-US" dirty="0"/>
              <a:t>Geometric Calibration</a:t>
            </a:r>
          </a:p>
          <a:p>
            <a:pPr lvl="1">
              <a:spcBef>
                <a:spcPts val="400"/>
              </a:spcBef>
            </a:pPr>
            <a:r>
              <a:rPr lang="en-US" altLang="en-US" dirty="0"/>
              <a:t>Geolocation accuracy and internal geometric accuracy</a:t>
            </a:r>
          </a:p>
          <a:p>
            <a:pPr>
              <a:spcBef>
                <a:spcPts val="400"/>
              </a:spcBef>
            </a:pPr>
            <a:r>
              <a:rPr lang="en-US" altLang="en-US" dirty="0"/>
              <a:t>Reference Data Sets</a:t>
            </a:r>
          </a:p>
          <a:p>
            <a:pPr lvl="1">
              <a:spcBef>
                <a:spcPts val="400"/>
              </a:spcBef>
            </a:pPr>
            <a:r>
              <a:rPr lang="en-US" altLang="en-US" dirty="0"/>
              <a:t>Ground control (L8) and reference images (S2)</a:t>
            </a:r>
          </a:p>
          <a:p>
            <a:pPr lvl="1">
              <a:spcBef>
                <a:spcPts val="400"/>
              </a:spcBef>
            </a:pPr>
            <a:r>
              <a:rPr lang="en-US" altLang="en-US" dirty="0"/>
              <a:t>Digital elevation models</a:t>
            </a:r>
          </a:p>
          <a:p>
            <a:pPr lvl="1">
              <a:spcBef>
                <a:spcPts val="400"/>
              </a:spcBef>
            </a:pPr>
            <a:r>
              <a:rPr lang="en-US" altLang="en-US" dirty="0"/>
              <a:t>Consistency vs. accuracy</a:t>
            </a:r>
          </a:p>
          <a:p>
            <a:pPr>
              <a:spcBef>
                <a:spcPts val="400"/>
              </a:spcBef>
            </a:pPr>
            <a:r>
              <a:rPr lang="en-US" altLang="en-US" dirty="0"/>
              <a:t>Image registration accuracy</a:t>
            </a:r>
          </a:p>
          <a:p>
            <a:pPr lvl="1">
              <a:spcBef>
                <a:spcPts val="400"/>
              </a:spcBef>
            </a:pPr>
            <a:r>
              <a:rPr lang="en-US" altLang="en-US" dirty="0"/>
              <a:t>Landsat-8 / Sentinel-2 predicted and measured</a:t>
            </a:r>
          </a:p>
          <a:p>
            <a:pPr lvl="1">
              <a:spcBef>
                <a:spcPts val="400"/>
              </a:spcBef>
            </a:pPr>
            <a:r>
              <a:rPr lang="en-US" altLang="en-US" dirty="0"/>
              <a:t>Steps to improve interoperability</a:t>
            </a:r>
          </a:p>
          <a:p>
            <a:pPr lvl="1">
              <a:spcBef>
                <a:spcPts val="400"/>
              </a:spcBef>
            </a:pPr>
            <a:r>
              <a:rPr lang="en-US" altLang="en-US" dirty="0"/>
              <a:t>Other aspects of registration</a:t>
            </a:r>
          </a:p>
          <a:p>
            <a:pPr>
              <a:spcBef>
                <a:spcPts val="400"/>
              </a:spcBef>
            </a:pPr>
            <a:r>
              <a:rPr lang="en-US" altLang="en-US" dirty="0"/>
              <a:t>Spatial Performance</a:t>
            </a:r>
          </a:p>
          <a:p>
            <a:pPr lvl="1">
              <a:spcBef>
                <a:spcPts val="400"/>
              </a:spcBef>
            </a:pPr>
            <a:r>
              <a:rPr lang="en-US" altLang="en-US" dirty="0"/>
              <a:t>Spatial response and sampling</a:t>
            </a:r>
          </a:p>
          <a:p>
            <a:pPr lvl="1">
              <a:spcBef>
                <a:spcPts val="400"/>
              </a:spcBef>
            </a:pPr>
            <a:r>
              <a:rPr lang="en-US" altLang="en-US" dirty="0"/>
              <a:t>Spatial normalization</a:t>
            </a:r>
          </a:p>
        </p:txBody>
      </p:sp>
    </p:spTree>
    <p:extLst>
      <p:ext uri="{BB962C8B-B14F-4D97-AF65-F5344CB8AC3E}">
        <p14:creationId xmlns:p14="http://schemas.microsoft.com/office/powerpoint/2010/main" val="40911175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MSI 20m vs. OLI 30m Sampling</a:t>
            </a:r>
          </a:p>
        </p:txBody>
      </p:sp>
      <p:sp>
        <p:nvSpPr>
          <p:cNvPr id="205" name="Content Placeholder 204"/>
          <p:cNvSpPr>
            <a:spLocks noGrp="1"/>
          </p:cNvSpPr>
          <p:nvPr>
            <p:ph idx="1"/>
          </p:nvPr>
        </p:nvSpPr>
        <p:spPr/>
        <p:txBody>
          <a:bodyPr/>
          <a:lstStyle/>
          <a:p>
            <a:r>
              <a:rPr lang="en-US" dirty="0"/>
              <a:t>There are four cases of 20m MSI and 30m OLI pixel alignment.</a:t>
            </a:r>
          </a:p>
          <a:p>
            <a:endParaRPr lang="en-US" dirty="0"/>
          </a:p>
          <a:p>
            <a:endParaRPr lang="en-US" dirty="0"/>
          </a:p>
          <a:p>
            <a:endParaRPr lang="en-US" dirty="0"/>
          </a:p>
          <a:p>
            <a:endParaRPr lang="en-US" dirty="0"/>
          </a:p>
          <a:p>
            <a:endParaRPr lang="en-US" dirty="0"/>
          </a:p>
          <a:p>
            <a:endParaRPr lang="en-US" dirty="0"/>
          </a:p>
          <a:p>
            <a:r>
              <a:rPr lang="en-US" dirty="0"/>
              <a:t>These four cases result in 2x2, 3x3, 3x2, and 2x3 pixel aggregation to synthesize OLI samples from MSI samples.</a:t>
            </a:r>
          </a:p>
        </p:txBody>
      </p:sp>
      <p:sp>
        <p:nvSpPr>
          <p:cNvPr id="4" name="Slide Number Placeholder 3"/>
          <p:cNvSpPr>
            <a:spLocks noGrp="1"/>
          </p:cNvSpPr>
          <p:nvPr>
            <p:ph type="sldNum" sz="quarter" idx="10"/>
          </p:nvPr>
        </p:nvSpPr>
        <p:spPr/>
        <p:txBody>
          <a:bodyPr/>
          <a:lstStyle/>
          <a:p>
            <a:pPr algn="ctr"/>
            <a:fld id="{FE8B4429-B1AE-4934-887B-3664892FA3E9}" type="slidenum">
              <a:rPr lang="en-US" smtClean="0"/>
              <a:pPr algn="ctr"/>
              <a:t>20</a:t>
            </a:fld>
            <a:endParaRPr lang="en-US" dirty="0"/>
          </a:p>
        </p:txBody>
      </p:sp>
      <p:grpSp>
        <p:nvGrpSpPr>
          <p:cNvPr id="22" name="Group 21" descr="MSI 20 meter pixels vs Landsat 8 OLI 30 meter pixels sampling"/>
          <p:cNvGrpSpPr/>
          <p:nvPr/>
        </p:nvGrpSpPr>
        <p:grpSpPr>
          <a:xfrm>
            <a:off x="117135" y="1671307"/>
            <a:ext cx="8337089" cy="2849885"/>
            <a:chOff x="117135" y="1671307"/>
            <a:chExt cx="8337089" cy="2849885"/>
          </a:xfrm>
        </p:grpSpPr>
        <p:grpSp>
          <p:nvGrpSpPr>
            <p:cNvPr id="220" name="Group 219"/>
            <p:cNvGrpSpPr/>
            <p:nvPr/>
          </p:nvGrpSpPr>
          <p:grpSpPr>
            <a:xfrm>
              <a:off x="3437906" y="1761827"/>
              <a:ext cx="2339165" cy="2339165"/>
              <a:chOff x="3437906" y="2133302"/>
              <a:chExt cx="2339165" cy="2339165"/>
            </a:xfrm>
          </p:grpSpPr>
          <p:sp>
            <p:nvSpPr>
              <p:cNvPr id="6" name="Rectangle 5"/>
              <p:cNvSpPr/>
              <p:nvPr/>
            </p:nvSpPr>
            <p:spPr bwMode="auto">
              <a:xfrm>
                <a:off x="3437906" y="2133302"/>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7" name="Rectangle 6"/>
              <p:cNvSpPr/>
              <p:nvPr/>
            </p:nvSpPr>
            <p:spPr bwMode="auto">
              <a:xfrm>
                <a:off x="3905739" y="2133302"/>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8" name="Rectangle 7"/>
              <p:cNvSpPr/>
              <p:nvPr/>
            </p:nvSpPr>
            <p:spPr bwMode="auto">
              <a:xfrm>
                <a:off x="4373572" y="2133302"/>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 name="Rectangle 8"/>
              <p:cNvSpPr/>
              <p:nvPr/>
            </p:nvSpPr>
            <p:spPr bwMode="auto">
              <a:xfrm>
                <a:off x="4841405" y="2133302"/>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0" name="Rectangle 9"/>
              <p:cNvSpPr/>
              <p:nvPr/>
            </p:nvSpPr>
            <p:spPr bwMode="auto">
              <a:xfrm>
                <a:off x="5309238" y="2133302"/>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72" name="Rectangle 71"/>
              <p:cNvSpPr/>
              <p:nvPr/>
            </p:nvSpPr>
            <p:spPr bwMode="auto">
              <a:xfrm>
                <a:off x="3437906" y="2601135"/>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73" name="Rectangle 72"/>
              <p:cNvSpPr/>
              <p:nvPr/>
            </p:nvSpPr>
            <p:spPr bwMode="auto">
              <a:xfrm>
                <a:off x="3905739" y="2601135"/>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74" name="Rectangle 73"/>
              <p:cNvSpPr/>
              <p:nvPr/>
            </p:nvSpPr>
            <p:spPr bwMode="auto">
              <a:xfrm>
                <a:off x="4373572" y="2601135"/>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75" name="Rectangle 74"/>
              <p:cNvSpPr/>
              <p:nvPr/>
            </p:nvSpPr>
            <p:spPr bwMode="auto">
              <a:xfrm>
                <a:off x="4841405" y="2601135"/>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76" name="Rectangle 75"/>
              <p:cNvSpPr/>
              <p:nvPr/>
            </p:nvSpPr>
            <p:spPr bwMode="auto">
              <a:xfrm>
                <a:off x="5309238" y="2601135"/>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77" name="Rectangle 76"/>
              <p:cNvSpPr/>
              <p:nvPr/>
            </p:nvSpPr>
            <p:spPr bwMode="auto">
              <a:xfrm>
                <a:off x="3437906" y="3068968"/>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78" name="Rectangle 77"/>
              <p:cNvSpPr/>
              <p:nvPr/>
            </p:nvSpPr>
            <p:spPr bwMode="auto">
              <a:xfrm>
                <a:off x="3905739" y="3068968"/>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79" name="Rectangle 78"/>
              <p:cNvSpPr/>
              <p:nvPr/>
            </p:nvSpPr>
            <p:spPr bwMode="auto">
              <a:xfrm>
                <a:off x="4373572" y="3068968"/>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80" name="Rectangle 79"/>
              <p:cNvSpPr/>
              <p:nvPr/>
            </p:nvSpPr>
            <p:spPr bwMode="auto">
              <a:xfrm>
                <a:off x="4841405" y="3068968"/>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81" name="Rectangle 80"/>
              <p:cNvSpPr/>
              <p:nvPr/>
            </p:nvSpPr>
            <p:spPr bwMode="auto">
              <a:xfrm>
                <a:off x="5309238" y="3068968"/>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82" name="Rectangle 81"/>
              <p:cNvSpPr/>
              <p:nvPr/>
            </p:nvSpPr>
            <p:spPr bwMode="auto">
              <a:xfrm>
                <a:off x="3437906" y="3536801"/>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83" name="Rectangle 82"/>
              <p:cNvSpPr/>
              <p:nvPr/>
            </p:nvSpPr>
            <p:spPr bwMode="auto">
              <a:xfrm>
                <a:off x="3905739" y="3536801"/>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84" name="Rectangle 83"/>
              <p:cNvSpPr/>
              <p:nvPr/>
            </p:nvSpPr>
            <p:spPr bwMode="auto">
              <a:xfrm>
                <a:off x="4373572" y="3536801"/>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85" name="Rectangle 84"/>
              <p:cNvSpPr/>
              <p:nvPr/>
            </p:nvSpPr>
            <p:spPr bwMode="auto">
              <a:xfrm>
                <a:off x="4841405" y="3536801"/>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86" name="Rectangle 85"/>
              <p:cNvSpPr/>
              <p:nvPr/>
            </p:nvSpPr>
            <p:spPr bwMode="auto">
              <a:xfrm>
                <a:off x="5309238" y="3536801"/>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87" name="Rectangle 86"/>
              <p:cNvSpPr/>
              <p:nvPr/>
            </p:nvSpPr>
            <p:spPr bwMode="auto">
              <a:xfrm>
                <a:off x="3437906" y="4004634"/>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88" name="Rectangle 87"/>
              <p:cNvSpPr/>
              <p:nvPr/>
            </p:nvSpPr>
            <p:spPr bwMode="auto">
              <a:xfrm>
                <a:off x="3905739" y="4004634"/>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89" name="Rectangle 88"/>
              <p:cNvSpPr/>
              <p:nvPr/>
            </p:nvSpPr>
            <p:spPr bwMode="auto">
              <a:xfrm>
                <a:off x="4373572" y="4004634"/>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0" name="Rectangle 89"/>
              <p:cNvSpPr/>
              <p:nvPr/>
            </p:nvSpPr>
            <p:spPr bwMode="auto">
              <a:xfrm>
                <a:off x="4841405" y="4004634"/>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1" name="Rectangle 90"/>
              <p:cNvSpPr/>
              <p:nvPr/>
            </p:nvSpPr>
            <p:spPr bwMode="auto">
              <a:xfrm>
                <a:off x="5309238" y="4004634"/>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33" name="Rectangle 32"/>
              <p:cNvSpPr/>
              <p:nvPr/>
            </p:nvSpPr>
            <p:spPr bwMode="auto">
              <a:xfrm>
                <a:off x="4248412" y="2249375"/>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36" name="Rectangle 35"/>
              <p:cNvSpPr/>
              <p:nvPr/>
            </p:nvSpPr>
            <p:spPr bwMode="auto">
              <a:xfrm>
                <a:off x="3545562" y="2249375"/>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39" name="Rectangle 38"/>
              <p:cNvSpPr/>
              <p:nvPr/>
            </p:nvSpPr>
            <p:spPr bwMode="auto">
              <a:xfrm>
                <a:off x="4951262" y="2249375"/>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2" name="Rectangle 91"/>
              <p:cNvSpPr/>
              <p:nvPr/>
            </p:nvSpPr>
            <p:spPr bwMode="auto">
              <a:xfrm>
                <a:off x="4248412" y="2954668"/>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3" name="Rectangle 92"/>
              <p:cNvSpPr/>
              <p:nvPr/>
            </p:nvSpPr>
            <p:spPr bwMode="auto">
              <a:xfrm>
                <a:off x="3545562" y="2954668"/>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4" name="Rectangle 93"/>
              <p:cNvSpPr/>
              <p:nvPr/>
            </p:nvSpPr>
            <p:spPr bwMode="auto">
              <a:xfrm>
                <a:off x="4951262" y="2954668"/>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5" name="Rectangle 94"/>
              <p:cNvSpPr/>
              <p:nvPr/>
            </p:nvSpPr>
            <p:spPr bwMode="auto">
              <a:xfrm>
                <a:off x="4248412" y="3659961"/>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6" name="Rectangle 95"/>
              <p:cNvSpPr/>
              <p:nvPr/>
            </p:nvSpPr>
            <p:spPr bwMode="auto">
              <a:xfrm>
                <a:off x="3545562" y="3659961"/>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7" name="Rectangle 96"/>
              <p:cNvSpPr/>
              <p:nvPr/>
            </p:nvSpPr>
            <p:spPr bwMode="auto">
              <a:xfrm>
                <a:off x="4951262" y="3659961"/>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grpSp>
        <p:grpSp>
          <p:nvGrpSpPr>
            <p:cNvPr id="202" name="Group 201"/>
            <p:cNvGrpSpPr/>
            <p:nvPr/>
          </p:nvGrpSpPr>
          <p:grpSpPr>
            <a:xfrm>
              <a:off x="1268730" y="1820236"/>
              <a:ext cx="935666" cy="935666"/>
              <a:chOff x="5600700" y="1080534"/>
              <a:chExt cx="935666" cy="935666"/>
            </a:xfrm>
          </p:grpSpPr>
          <p:sp>
            <p:nvSpPr>
              <p:cNvPr id="98" name="Rectangle 97"/>
              <p:cNvSpPr/>
              <p:nvPr/>
            </p:nvSpPr>
            <p:spPr bwMode="auto">
              <a:xfrm>
                <a:off x="5600700" y="1080534"/>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9" name="Rectangle 98"/>
              <p:cNvSpPr/>
              <p:nvPr/>
            </p:nvSpPr>
            <p:spPr bwMode="auto">
              <a:xfrm>
                <a:off x="6068533" y="1080534"/>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03" name="Rectangle 102"/>
              <p:cNvSpPr/>
              <p:nvPr/>
            </p:nvSpPr>
            <p:spPr bwMode="auto">
              <a:xfrm>
                <a:off x="5600700" y="1548367"/>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04" name="Rectangle 103"/>
              <p:cNvSpPr/>
              <p:nvPr/>
            </p:nvSpPr>
            <p:spPr bwMode="auto">
              <a:xfrm>
                <a:off x="6068533" y="1548367"/>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24" name="Rectangle 123"/>
              <p:cNvSpPr/>
              <p:nvPr/>
            </p:nvSpPr>
            <p:spPr bwMode="auto">
              <a:xfrm>
                <a:off x="5708356" y="1196607"/>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grpSp>
        <p:grpSp>
          <p:nvGrpSpPr>
            <p:cNvPr id="203" name="Group 202"/>
            <p:cNvGrpSpPr/>
            <p:nvPr/>
          </p:nvGrpSpPr>
          <p:grpSpPr>
            <a:xfrm>
              <a:off x="1261198" y="3101608"/>
              <a:ext cx="935666" cy="1403499"/>
              <a:chOff x="7004199" y="1548367"/>
              <a:chExt cx="935666" cy="1403499"/>
            </a:xfrm>
          </p:grpSpPr>
          <p:sp>
            <p:nvSpPr>
              <p:cNvPr id="106" name="Rectangle 105"/>
              <p:cNvSpPr/>
              <p:nvPr/>
            </p:nvSpPr>
            <p:spPr bwMode="auto">
              <a:xfrm>
                <a:off x="7004199" y="1548367"/>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07" name="Rectangle 106"/>
              <p:cNvSpPr/>
              <p:nvPr/>
            </p:nvSpPr>
            <p:spPr bwMode="auto">
              <a:xfrm>
                <a:off x="7472032" y="1548367"/>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11" name="Rectangle 110"/>
              <p:cNvSpPr/>
              <p:nvPr/>
            </p:nvSpPr>
            <p:spPr bwMode="auto">
              <a:xfrm>
                <a:off x="7004199" y="2016200"/>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12" name="Rectangle 111"/>
              <p:cNvSpPr/>
              <p:nvPr/>
            </p:nvSpPr>
            <p:spPr bwMode="auto">
              <a:xfrm>
                <a:off x="7472032" y="2016200"/>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16" name="Rectangle 115"/>
              <p:cNvSpPr/>
              <p:nvPr/>
            </p:nvSpPr>
            <p:spPr bwMode="auto">
              <a:xfrm>
                <a:off x="7004199" y="2484033"/>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17" name="Rectangle 116"/>
              <p:cNvSpPr/>
              <p:nvPr/>
            </p:nvSpPr>
            <p:spPr bwMode="auto">
              <a:xfrm>
                <a:off x="7472032" y="2484033"/>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28" name="Rectangle 127"/>
              <p:cNvSpPr/>
              <p:nvPr/>
            </p:nvSpPr>
            <p:spPr bwMode="auto">
              <a:xfrm>
                <a:off x="7114056" y="1901900"/>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grpSp>
        <p:grpSp>
          <p:nvGrpSpPr>
            <p:cNvPr id="204" name="Group 203"/>
            <p:cNvGrpSpPr/>
            <p:nvPr/>
          </p:nvGrpSpPr>
          <p:grpSpPr>
            <a:xfrm>
              <a:off x="7050725" y="1671307"/>
              <a:ext cx="1403499" cy="1403499"/>
              <a:chOff x="6064101" y="4091101"/>
              <a:chExt cx="1403499" cy="1403499"/>
            </a:xfrm>
          </p:grpSpPr>
          <p:sp>
            <p:nvSpPr>
              <p:cNvPr id="138" name="Rectangle 137"/>
              <p:cNvSpPr/>
              <p:nvPr/>
            </p:nvSpPr>
            <p:spPr bwMode="auto">
              <a:xfrm>
                <a:off x="6064101" y="4091101"/>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39" name="Rectangle 138"/>
              <p:cNvSpPr/>
              <p:nvPr/>
            </p:nvSpPr>
            <p:spPr bwMode="auto">
              <a:xfrm>
                <a:off x="6531934" y="4091101"/>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40" name="Rectangle 139"/>
              <p:cNvSpPr/>
              <p:nvPr/>
            </p:nvSpPr>
            <p:spPr bwMode="auto">
              <a:xfrm>
                <a:off x="6999767" y="4091101"/>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43" name="Rectangle 142"/>
              <p:cNvSpPr/>
              <p:nvPr/>
            </p:nvSpPr>
            <p:spPr bwMode="auto">
              <a:xfrm>
                <a:off x="6064101" y="4558934"/>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44" name="Rectangle 143"/>
              <p:cNvSpPr/>
              <p:nvPr/>
            </p:nvSpPr>
            <p:spPr bwMode="auto">
              <a:xfrm>
                <a:off x="6531934" y="4558934"/>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45" name="Rectangle 144"/>
              <p:cNvSpPr/>
              <p:nvPr/>
            </p:nvSpPr>
            <p:spPr bwMode="auto">
              <a:xfrm>
                <a:off x="6999767" y="4558934"/>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48" name="Rectangle 147"/>
              <p:cNvSpPr/>
              <p:nvPr/>
            </p:nvSpPr>
            <p:spPr bwMode="auto">
              <a:xfrm>
                <a:off x="6064101" y="5026767"/>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49" name="Rectangle 148"/>
              <p:cNvSpPr/>
              <p:nvPr/>
            </p:nvSpPr>
            <p:spPr bwMode="auto">
              <a:xfrm>
                <a:off x="6531934" y="5026767"/>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50" name="Rectangle 149"/>
              <p:cNvSpPr/>
              <p:nvPr/>
            </p:nvSpPr>
            <p:spPr bwMode="auto">
              <a:xfrm>
                <a:off x="6999767" y="5026767"/>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60" name="Rectangle 159"/>
              <p:cNvSpPr/>
              <p:nvPr/>
            </p:nvSpPr>
            <p:spPr bwMode="auto">
              <a:xfrm>
                <a:off x="6406774" y="4444634"/>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grpSp>
        <p:grpSp>
          <p:nvGrpSpPr>
            <p:cNvPr id="200" name="Group 199"/>
            <p:cNvGrpSpPr/>
            <p:nvPr/>
          </p:nvGrpSpPr>
          <p:grpSpPr>
            <a:xfrm>
              <a:off x="7050725" y="3585526"/>
              <a:ext cx="1403499" cy="935666"/>
              <a:chOff x="3727809" y="3623268"/>
              <a:chExt cx="1403499" cy="935666"/>
            </a:xfrm>
          </p:grpSpPr>
          <p:sp>
            <p:nvSpPr>
              <p:cNvPr id="167" name="Rectangle 166"/>
              <p:cNvSpPr/>
              <p:nvPr/>
            </p:nvSpPr>
            <p:spPr bwMode="auto">
              <a:xfrm>
                <a:off x="3727809" y="3623268"/>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68" name="Rectangle 167"/>
              <p:cNvSpPr/>
              <p:nvPr/>
            </p:nvSpPr>
            <p:spPr bwMode="auto">
              <a:xfrm>
                <a:off x="4195642" y="3623268"/>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69" name="Rectangle 168"/>
              <p:cNvSpPr/>
              <p:nvPr/>
            </p:nvSpPr>
            <p:spPr bwMode="auto">
              <a:xfrm>
                <a:off x="4663475" y="3623268"/>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72" name="Rectangle 171"/>
              <p:cNvSpPr/>
              <p:nvPr/>
            </p:nvSpPr>
            <p:spPr bwMode="auto">
              <a:xfrm>
                <a:off x="3727809" y="4091101"/>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73" name="Rectangle 172"/>
              <p:cNvSpPr/>
              <p:nvPr/>
            </p:nvSpPr>
            <p:spPr bwMode="auto">
              <a:xfrm>
                <a:off x="4195642" y="4091101"/>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74" name="Rectangle 173"/>
              <p:cNvSpPr/>
              <p:nvPr/>
            </p:nvSpPr>
            <p:spPr bwMode="auto">
              <a:xfrm>
                <a:off x="4663475" y="4091101"/>
                <a:ext cx="467833" cy="467833"/>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91" name="Rectangle 190"/>
              <p:cNvSpPr/>
              <p:nvPr/>
            </p:nvSpPr>
            <p:spPr bwMode="auto">
              <a:xfrm>
                <a:off x="4070482" y="3739341"/>
                <a:ext cx="705291" cy="705293"/>
              </a:xfrm>
              <a:prstGeom prst="rect">
                <a:avLst/>
              </a:prstGeom>
              <a:solidFill>
                <a:schemeClr val="bg1">
                  <a:lumMod val="95000"/>
                  <a:alpha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grpSp>
        <p:cxnSp>
          <p:nvCxnSpPr>
            <p:cNvPr id="207" name="Straight Arrow Connector 206"/>
            <p:cNvCxnSpPr/>
            <p:nvPr/>
          </p:nvCxnSpPr>
          <p:spPr bwMode="auto">
            <a:xfrm flipV="1">
              <a:off x="4607488" y="2418724"/>
              <a:ext cx="3144986" cy="525833"/>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cxnSp>
          <p:nvCxnSpPr>
            <p:cNvPr id="208" name="Straight Arrow Connector 207"/>
            <p:cNvCxnSpPr/>
            <p:nvPr/>
          </p:nvCxnSpPr>
          <p:spPr bwMode="auto">
            <a:xfrm>
              <a:off x="4593526" y="3633159"/>
              <a:ext cx="3152517" cy="420200"/>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cxnSp>
          <p:nvCxnSpPr>
            <p:cNvPr id="213" name="Straight Arrow Connector 212"/>
            <p:cNvCxnSpPr/>
            <p:nvPr/>
          </p:nvCxnSpPr>
          <p:spPr bwMode="auto">
            <a:xfrm flipH="1">
              <a:off x="1694079" y="2238520"/>
              <a:ext cx="2215281" cy="62786"/>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cxnSp>
          <p:nvCxnSpPr>
            <p:cNvPr id="216" name="Straight Arrow Connector 215"/>
            <p:cNvCxnSpPr/>
            <p:nvPr/>
          </p:nvCxnSpPr>
          <p:spPr bwMode="auto">
            <a:xfrm flipH="1">
              <a:off x="1762221" y="2964732"/>
              <a:ext cx="2143518" cy="847019"/>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
          <p:nvSpPr>
            <p:cNvPr id="3" name="TextBox 2"/>
            <p:cNvSpPr txBox="1"/>
            <p:nvPr/>
          </p:nvSpPr>
          <p:spPr>
            <a:xfrm>
              <a:off x="2389387" y="4136623"/>
              <a:ext cx="1016625" cy="338554"/>
            </a:xfrm>
            <a:prstGeom prst="rect">
              <a:avLst/>
            </a:prstGeom>
            <a:noFill/>
          </p:spPr>
          <p:txBody>
            <a:bodyPr wrap="none" rtlCol="0">
              <a:spAutoFit/>
            </a:bodyPr>
            <a:lstStyle/>
            <a:p>
              <a:r>
                <a:rPr lang="en-US" sz="1600" dirty="0"/>
                <a:t>OLI Pixel</a:t>
              </a:r>
            </a:p>
          </p:txBody>
        </p:sp>
        <p:sp>
          <p:nvSpPr>
            <p:cNvPr id="100" name="TextBox 99"/>
            <p:cNvSpPr txBox="1"/>
            <p:nvPr/>
          </p:nvSpPr>
          <p:spPr>
            <a:xfrm>
              <a:off x="117135" y="2716572"/>
              <a:ext cx="1152880" cy="338554"/>
            </a:xfrm>
            <a:prstGeom prst="rect">
              <a:avLst/>
            </a:prstGeom>
            <a:noFill/>
          </p:spPr>
          <p:txBody>
            <a:bodyPr wrap="none" rtlCol="0">
              <a:spAutoFit/>
            </a:bodyPr>
            <a:lstStyle/>
            <a:p>
              <a:r>
                <a:rPr lang="en-US" sz="1600" dirty="0"/>
                <a:t>MSI Pixels</a:t>
              </a:r>
            </a:p>
          </p:txBody>
        </p:sp>
        <p:cxnSp>
          <p:nvCxnSpPr>
            <p:cNvPr id="11" name="Straight Arrow Connector 10"/>
            <p:cNvCxnSpPr>
              <a:stCxn id="3" idx="1"/>
            </p:cNvCxnSpPr>
            <p:nvPr/>
          </p:nvCxnSpPr>
          <p:spPr bwMode="auto">
            <a:xfrm flipH="1" flipV="1">
              <a:off x="1803317" y="3950886"/>
              <a:ext cx="586070" cy="35501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a:off x="881958" y="3055126"/>
              <a:ext cx="613156" cy="31629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905663" y="3055126"/>
              <a:ext cx="1063195" cy="27685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4169776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Normalization</a:t>
            </a:r>
          </a:p>
        </p:txBody>
      </p:sp>
      <p:sp>
        <p:nvSpPr>
          <p:cNvPr id="3" name="Content Placeholder 2"/>
          <p:cNvSpPr>
            <a:spLocks noGrp="1"/>
          </p:cNvSpPr>
          <p:nvPr>
            <p:ph idx="1"/>
          </p:nvPr>
        </p:nvSpPr>
        <p:spPr/>
        <p:txBody>
          <a:bodyPr/>
          <a:lstStyle/>
          <a:p>
            <a:r>
              <a:rPr lang="en-US" dirty="0"/>
              <a:t>Can derive pixel aggregation weights that best fit the sum of the MSI PSFs to the OLI PSF.</a:t>
            </a:r>
          </a:p>
          <a:p>
            <a:pPr lvl="1"/>
            <a:r>
              <a:rPr lang="en-US" dirty="0"/>
              <a:t>Need to derive weights for each aggregation case.</a:t>
            </a:r>
          </a:p>
          <a:p>
            <a:pPr lvl="1"/>
            <a:r>
              <a:rPr lang="en-US" dirty="0"/>
              <a:t>Aggregation also has radiometric impacts.</a:t>
            </a:r>
          </a:p>
        </p:txBody>
      </p:sp>
      <p:sp>
        <p:nvSpPr>
          <p:cNvPr id="4" name="Slide Number Placeholder 3"/>
          <p:cNvSpPr>
            <a:spLocks noGrp="1"/>
          </p:cNvSpPr>
          <p:nvPr>
            <p:ph type="sldNum" sz="quarter" idx="10"/>
          </p:nvPr>
        </p:nvSpPr>
        <p:spPr/>
        <p:txBody>
          <a:bodyPr/>
          <a:lstStyle/>
          <a:p>
            <a:pPr algn="ctr"/>
            <a:fld id="{FE8B4429-B1AE-4934-887B-3664892FA3E9}" type="slidenum">
              <a:rPr lang="en-US" smtClean="0"/>
              <a:pPr algn="ctr"/>
              <a:t>21</a:t>
            </a:fld>
            <a:endParaRPr lang="en-US" dirty="0"/>
          </a:p>
        </p:txBody>
      </p:sp>
      <p:pic>
        <p:nvPicPr>
          <p:cNvPr id="5" name="Picture 4" descr="MSI 432 Spatial pixels"/>
          <p:cNvPicPr>
            <a:picLocks noChangeAspect="1"/>
          </p:cNvPicPr>
          <p:nvPr/>
        </p:nvPicPr>
        <p:blipFill rotWithShape="1">
          <a:blip r:embed="rId2">
            <a:extLst>
              <a:ext uri="{28A0092B-C50C-407E-A947-70E740481C1C}">
                <a14:useLocalDpi xmlns:a14="http://schemas.microsoft.com/office/drawing/2010/main" val="0"/>
              </a:ext>
            </a:extLst>
          </a:blip>
          <a:srcRect b="18399"/>
          <a:stretch/>
        </p:blipFill>
        <p:spPr>
          <a:xfrm>
            <a:off x="571500" y="2793037"/>
            <a:ext cx="3810000" cy="3108960"/>
          </a:xfrm>
          <a:prstGeom prst="rect">
            <a:avLst/>
          </a:prstGeom>
        </p:spPr>
      </p:pic>
      <p:sp>
        <p:nvSpPr>
          <p:cNvPr id="6" name="TextBox 5"/>
          <p:cNvSpPr txBox="1"/>
          <p:nvPr/>
        </p:nvSpPr>
        <p:spPr>
          <a:xfrm>
            <a:off x="676275" y="5888662"/>
            <a:ext cx="3526928" cy="307777"/>
          </a:xfrm>
          <a:prstGeom prst="rect">
            <a:avLst/>
          </a:prstGeom>
          <a:noFill/>
        </p:spPr>
        <p:txBody>
          <a:bodyPr wrap="none" rtlCol="0">
            <a:spAutoFit/>
          </a:bodyPr>
          <a:lstStyle/>
          <a:p>
            <a:r>
              <a:rPr lang="en-GB" sz="1400" dirty="0"/>
              <a:t>MSI 4:3:2 @ 30m for R051_199/036</a:t>
            </a:r>
          </a:p>
        </p:txBody>
      </p:sp>
      <p:pic>
        <p:nvPicPr>
          <p:cNvPr id="7" name="Picture 6" descr="Landsat 8 OLI 432 Spatial pixels"/>
          <p:cNvPicPr>
            <a:picLocks noChangeAspect="1"/>
          </p:cNvPicPr>
          <p:nvPr/>
        </p:nvPicPr>
        <p:blipFill rotWithShape="1">
          <a:blip r:embed="rId3">
            <a:extLst>
              <a:ext uri="{28A0092B-C50C-407E-A947-70E740481C1C}">
                <a14:useLocalDpi xmlns:a14="http://schemas.microsoft.com/office/drawing/2010/main" val="0"/>
              </a:ext>
            </a:extLst>
          </a:blip>
          <a:srcRect b="18400"/>
          <a:stretch/>
        </p:blipFill>
        <p:spPr>
          <a:xfrm>
            <a:off x="4743450" y="2793037"/>
            <a:ext cx="3810000" cy="3108960"/>
          </a:xfrm>
          <a:prstGeom prst="rect">
            <a:avLst/>
          </a:prstGeom>
        </p:spPr>
      </p:pic>
      <p:sp>
        <p:nvSpPr>
          <p:cNvPr id="8" name="TextBox 7"/>
          <p:cNvSpPr txBox="1"/>
          <p:nvPr/>
        </p:nvSpPr>
        <p:spPr>
          <a:xfrm>
            <a:off x="5181600" y="5888662"/>
            <a:ext cx="2912977" cy="307777"/>
          </a:xfrm>
          <a:prstGeom prst="rect">
            <a:avLst/>
          </a:prstGeom>
          <a:noFill/>
        </p:spPr>
        <p:txBody>
          <a:bodyPr wrap="none" rtlCol="0">
            <a:spAutoFit/>
          </a:bodyPr>
          <a:lstStyle/>
          <a:p>
            <a:r>
              <a:rPr lang="en-GB" sz="1400" dirty="0"/>
              <a:t>OLI 4:3:2 @ 30m for 199/036</a:t>
            </a:r>
          </a:p>
        </p:txBody>
      </p:sp>
    </p:spTree>
    <p:extLst>
      <p:ext uri="{BB962C8B-B14F-4D97-AF65-F5344CB8AC3E}">
        <p14:creationId xmlns:p14="http://schemas.microsoft.com/office/powerpoint/2010/main" val="268812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68448" y="900570"/>
            <a:ext cx="8674216" cy="3714750"/>
          </a:xfrm>
        </p:spPr>
        <p:txBody>
          <a:bodyPr/>
          <a:lstStyle/>
          <a:p>
            <a:pPr>
              <a:lnSpc>
                <a:spcPct val="82000"/>
              </a:lnSpc>
            </a:pPr>
            <a:r>
              <a:rPr lang="en-US" altLang="en-US" dirty="0"/>
              <a:t>Accurate geometric calibration is necessary.</a:t>
            </a:r>
          </a:p>
          <a:p>
            <a:pPr lvl="1">
              <a:lnSpc>
                <a:spcPct val="82000"/>
              </a:lnSpc>
            </a:pPr>
            <a:r>
              <a:rPr lang="en-US" altLang="en-US" dirty="0"/>
              <a:t>For internal geometric accuracy including band-to-band.</a:t>
            </a:r>
          </a:p>
          <a:p>
            <a:pPr lvl="1">
              <a:lnSpc>
                <a:spcPct val="82000"/>
              </a:lnSpc>
            </a:pPr>
            <a:r>
              <a:rPr lang="en-US" altLang="en-US" dirty="0"/>
              <a:t>Geolocation accuracy is beneficial but secondary.</a:t>
            </a:r>
          </a:p>
          <a:p>
            <a:pPr>
              <a:lnSpc>
                <a:spcPct val="82000"/>
              </a:lnSpc>
            </a:pPr>
            <a:r>
              <a:rPr lang="en-US" altLang="en-US" dirty="0"/>
              <a:t>Supporting data must be accurate and consistent.</a:t>
            </a:r>
          </a:p>
          <a:p>
            <a:pPr lvl="1">
              <a:lnSpc>
                <a:spcPct val="82000"/>
              </a:lnSpc>
            </a:pPr>
            <a:r>
              <a:rPr lang="en-US" altLang="en-US" dirty="0"/>
              <a:t>Ground control / reference image frameworks must be consistent (more important than accuracy).</a:t>
            </a:r>
          </a:p>
          <a:p>
            <a:pPr lvl="1">
              <a:lnSpc>
                <a:spcPct val="82000"/>
              </a:lnSpc>
            </a:pPr>
            <a:r>
              <a:rPr lang="en-US" altLang="en-US" dirty="0"/>
              <a:t>Elevation models must be accurate (more important than consistency unless viewing geometry is the same).</a:t>
            </a:r>
          </a:p>
          <a:p>
            <a:pPr>
              <a:lnSpc>
                <a:spcPct val="82000"/>
              </a:lnSpc>
            </a:pPr>
            <a:r>
              <a:rPr lang="en-US" altLang="en-US" dirty="0"/>
              <a:t>Direct product-by-product registration is possible but it is better to build in geometric consistency.</a:t>
            </a:r>
          </a:p>
          <a:p>
            <a:pPr>
              <a:lnSpc>
                <a:spcPct val="82000"/>
              </a:lnSpc>
            </a:pPr>
            <a:r>
              <a:rPr lang="en-US" altLang="en-US" dirty="0"/>
              <a:t>Differences in spatial response will affect cross-comparison results.</a:t>
            </a:r>
          </a:p>
          <a:p>
            <a:pPr lvl="1">
              <a:lnSpc>
                <a:spcPct val="82000"/>
              </a:lnSpc>
            </a:pPr>
            <a:r>
              <a:rPr lang="en-US" altLang="en-US" dirty="0"/>
              <a:t>Response can be normalized, but usually only “downward” (toward the lower resolution sensor).</a:t>
            </a:r>
          </a:p>
          <a:p>
            <a:pPr lvl="1">
              <a:lnSpc>
                <a:spcPct val="82000"/>
              </a:lnSpc>
            </a:pPr>
            <a:r>
              <a:rPr lang="en-US" altLang="en-US" dirty="0"/>
              <a:t>Impacts on radiometry (e.g., SNR) must be considered.</a:t>
            </a:r>
          </a:p>
          <a:p>
            <a:pPr lvl="1">
              <a:lnSpc>
                <a:spcPct val="82000"/>
              </a:lnSpc>
            </a:pPr>
            <a:endParaRPr lang="en-US" altLang="en-US" dirty="0"/>
          </a:p>
          <a:p>
            <a:pPr>
              <a:lnSpc>
                <a:spcPct val="82000"/>
              </a:lnSpc>
            </a:pPr>
            <a:endParaRPr lang="en-US" altLang="en-US" dirty="0"/>
          </a:p>
        </p:txBody>
      </p:sp>
    </p:spTree>
    <p:extLst>
      <p:ext uri="{BB962C8B-B14F-4D97-AF65-F5344CB8AC3E}">
        <p14:creationId xmlns:p14="http://schemas.microsoft.com/office/powerpoint/2010/main" val="18953928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Calibration</a:t>
            </a:r>
          </a:p>
        </p:txBody>
      </p:sp>
      <p:sp>
        <p:nvSpPr>
          <p:cNvPr id="3" name="Content Placeholder 2"/>
          <p:cNvSpPr>
            <a:spLocks noGrp="1"/>
          </p:cNvSpPr>
          <p:nvPr>
            <p:ph idx="1"/>
          </p:nvPr>
        </p:nvSpPr>
        <p:spPr>
          <a:xfrm>
            <a:off x="380999" y="789847"/>
            <a:ext cx="8536498" cy="5171230"/>
          </a:xfrm>
        </p:spPr>
        <p:txBody>
          <a:bodyPr/>
          <a:lstStyle/>
          <a:p>
            <a:pPr>
              <a:spcBef>
                <a:spcPts val="400"/>
              </a:spcBef>
            </a:pPr>
            <a:r>
              <a:rPr lang="en-US" dirty="0"/>
              <a:t>What is geometric calibration?</a:t>
            </a:r>
          </a:p>
          <a:p>
            <a:pPr lvl="1">
              <a:spcBef>
                <a:spcPts val="400"/>
              </a:spcBef>
            </a:pPr>
            <a:r>
              <a:rPr lang="en-US" dirty="0"/>
              <a:t>Measuring key elements of the sensor line-of-sight model to improve pointing knowledge accuracy.</a:t>
            </a:r>
          </a:p>
          <a:p>
            <a:pPr lvl="1">
              <a:spcBef>
                <a:spcPts val="400"/>
              </a:spcBef>
            </a:pPr>
            <a:r>
              <a:rPr lang="en-US" dirty="0"/>
              <a:t>This may be internal to the sensor, e.g., relative band alignment, sensor chip placement; or external to the sensor, e.g. sensor to attitude control system alignment.</a:t>
            </a:r>
          </a:p>
          <a:p>
            <a:pPr>
              <a:spcBef>
                <a:spcPts val="400"/>
              </a:spcBef>
            </a:pPr>
            <a:r>
              <a:rPr lang="en-US" dirty="0"/>
              <a:t>Geometric calibration parameters are typically measured during prelaunch integration and test.</a:t>
            </a:r>
          </a:p>
          <a:p>
            <a:pPr lvl="1">
              <a:spcBef>
                <a:spcPts val="400"/>
              </a:spcBef>
            </a:pPr>
            <a:r>
              <a:rPr lang="en-US" dirty="0"/>
              <a:t>Some parameters can change from ground test to on-orbit operations due to launch shift and zero-G release.</a:t>
            </a:r>
          </a:p>
          <a:p>
            <a:pPr lvl="1">
              <a:spcBef>
                <a:spcPts val="400"/>
              </a:spcBef>
            </a:pPr>
            <a:r>
              <a:rPr lang="en-US" dirty="0"/>
              <a:t>Angular parameters can often be measured more accurately on-orbit due to the long lever arm to the Earth.</a:t>
            </a:r>
          </a:p>
          <a:p>
            <a:pPr>
              <a:spcBef>
                <a:spcPts val="400"/>
              </a:spcBef>
            </a:pPr>
            <a:r>
              <a:rPr lang="en-US" dirty="0"/>
              <a:t>Geometric calibration is part of commissioning.</a:t>
            </a:r>
          </a:p>
          <a:p>
            <a:pPr lvl="1">
              <a:spcBef>
                <a:spcPts val="400"/>
              </a:spcBef>
            </a:pPr>
            <a:r>
              <a:rPr lang="en-US" dirty="0"/>
              <a:t>So is spacecraft attitude control system calibration.</a:t>
            </a:r>
          </a:p>
        </p:txBody>
      </p:sp>
      <p:sp>
        <p:nvSpPr>
          <p:cNvPr id="4" name="Slide Number Placeholder 3"/>
          <p:cNvSpPr>
            <a:spLocks noGrp="1"/>
          </p:cNvSpPr>
          <p:nvPr>
            <p:ph type="sldNum" sz="quarter" idx="10"/>
          </p:nvPr>
        </p:nvSpPr>
        <p:spPr/>
        <p:txBody>
          <a:bodyPr/>
          <a:lstStyle/>
          <a:p>
            <a:pPr algn="ctr"/>
            <a:fld id="{FE8B4429-B1AE-4934-887B-3664892FA3E9}" type="slidenum">
              <a:rPr lang="en-US" smtClean="0"/>
              <a:pPr algn="ctr"/>
              <a:t>3</a:t>
            </a:fld>
            <a:endParaRPr lang="en-US" dirty="0"/>
          </a:p>
        </p:txBody>
      </p:sp>
    </p:spTree>
    <p:extLst>
      <p:ext uri="{BB962C8B-B14F-4D97-AF65-F5344CB8AC3E}">
        <p14:creationId xmlns:p14="http://schemas.microsoft.com/office/powerpoint/2010/main" val="247877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L8 Geometric Calibration Operations</a:t>
            </a:r>
          </a:p>
        </p:txBody>
      </p:sp>
      <p:sp>
        <p:nvSpPr>
          <p:cNvPr id="3" name="Slide Number Placeholder 2"/>
          <p:cNvSpPr>
            <a:spLocks noGrp="1"/>
          </p:cNvSpPr>
          <p:nvPr>
            <p:ph type="sldNum" sz="quarter" idx="10"/>
          </p:nvPr>
        </p:nvSpPr>
        <p:spPr/>
        <p:txBody>
          <a:bodyPr/>
          <a:lstStyle/>
          <a:p>
            <a:pPr algn="ctr"/>
            <a:fld id="{FE8B4429-B1AE-4934-887B-3664892FA3E9}" type="slidenum">
              <a:rPr lang="en-US" smtClean="0"/>
              <a:pPr algn="ct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55490742"/>
              </p:ext>
            </p:extLst>
          </p:nvPr>
        </p:nvGraphicFramePr>
        <p:xfrm>
          <a:off x="380999" y="904242"/>
          <a:ext cx="8452607" cy="5268640"/>
        </p:xfrm>
        <a:graphic>
          <a:graphicData uri="http://schemas.openxmlformats.org/drawingml/2006/table">
            <a:tbl>
              <a:tblPr firstRow="1">
                <a:tableStyleId>{5C22544A-7EE6-4342-B048-85BDC9FD1C3A}</a:tableStyleId>
              </a:tblPr>
              <a:tblGrid>
                <a:gridCol w="1712434">
                  <a:extLst>
                    <a:ext uri="{9D8B030D-6E8A-4147-A177-3AD203B41FA5}">
                      <a16:colId xmlns:a16="http://schemas.microsoft.com/office/drawing/2014/main" val="20000"/>
                    </a:ext>
                  </a:extLst>
                </a:gridCol>
                <a:gridCol w="1451335">
                  <a:extLst>
                    <a:ext uri="{9D8B030D-6E8A-4147-A177-3AD203B41FA5}">
                      <a16:colId xmlns:a16="http://schemas.microsoft.com/office/drawing/2014/main" val="20001"/>
                    </a:ext>
                  </a:extLst>
                </a:gridCol>
                <a:gridCol w="3241926">
                  <a:extLst>
                    <a:ext uri="{9D8B030D-6E8A-4147-A177-3AD203B41FA5}">
                      <a16:colId xmlns:a16="http://schemas.microsoft.com/office/drawing/2014/main" val="20002"/>
                    </a:ext>
                  </a:extLst>
                </a:gridCol>
                <a:gridCol w="2046912">
                  <a:extLst>
                    <a:ext uri="{9D8B030D-6E8A-4147-A177-3AD203B41FA5}">
                      <a16:colId xmlns:a16="http://schemas.microsoft.com/office/drawing/2014/main" val="20003"/>
                    </a:ext>
                  </a:extLst>
                </a:gridCol>
              </a:tblGrid>
              <a:tr h="161591">
                <a:tc>
                  <a:txBody>
                    <a:bodyPr/>
                    <a:lstStyle/>
                    <a:p>
                      <a:pPr algn="l" fontAlgn="b"/>
                      <a:r>
                        <a:rPr lang="en-US" sz="1800" u="none" strike="noStrike" dirty="0">
                          <a:effectLst/>
                        </a:rPr>
                        <a:t>Operation</a:t>
                      </a:r>
                      <a:endParaRPr lang="en-US" sz="1800" b="1" i="0" u="none" strike="noStrike" dirty="0">
                        <a:solidFill>
                          <a:srgbClr val="000000"/>
                        </a:solidFill>
                        <a:effectLst/>
                        <a:latin typeface="Calibri" panose="020F0502020204030204" pitchFamily="34" charset="0"/>
                      </a:endParaRPr>
                    </a:p>
                  </a:txBody>
                  <a:tcPr marL="8080" marR="8080" marT="8080" marB="0" anchor="b"/>
                </a:tc>
                <a:tc>
                  <a:txBody>
                    <a:bodyPr/>
                    <a:lstStyle/>
                    <a:p>
                      <a:pPr algn="l" fontAlgn="b"/>
                      <a:r>
                        <a:rPr lang="en-US" sz="1800" u="none" strike="noStrike">
                          <a:effectLst/>
                        </a:rPr>
                        <a:t>Parameter</a:t>
                      </a:r>
                      <a:endParaRPr lang="en-US" sz="1800" b="1" i="0" u="none" strike="noStrike">
                        <a:solidFill>
                          <a:srgbClr val="000000"/>
                        </a:solidFill>
                        <a:effectLst/>
                        <a:latin typeface="Calibri" panose="020F0502020204030204" pitchFamily="34" charset="0"/>
                      </a:endParaRPr>
                    </a:p>
                  </a:txBody>
                  <a:tcPr marL="8080" marR="8080" marT="8080" marB="0" anchor="b"/>
                </a:tc>
                <a:tc>
                  <a:txBody>
                    <a:bodyPr/>
                    <a:lstStyle/>
                    <a:p>
                      <a:pPr algn="l" fontAlgn="b"/>
                      <a:r>
                        <a:rPr lang="en-US" sz="1800" u="none" strike="noStrike" dirty="0">
                          <a:effectLst/>
                        </a:rPr>
                        <a:t>Purpose</a:t>
                      </a:r>
                      <a:endParaRPr lang="en-US" sz="1800" b="1" i="0" u="none" strike="noStrike" dirty="0">
                        <a:solidFill>
                          <a:srgbClr val="000000"/>
                        </a:solidFill>
                        <a:effectLst/>
                        <a:latin typeface="Calibri" panose="020F0502020204030204" pitchFamily="34" charset="0"/>
                      </a:endParaRPr>
                    </a:p>
                  </a:txBody>
                  <a:tcPr marL="8080" marR="8080" marT="8080" marB="0" anchor="b"/>
                </a:tc>
                <a:tc>
                  <a:txBody>
                    <a:bodyPr/>
                    <a:lstStyle/>
                    <a:p>
                      <a:pPr algn="l" fontAlgn="b"/>
                      <a:r>
                        <a:rPr lang="en-US" sz="1800" u="none" strike="noStrike" dirty="0">
                          <a:effectLst/>
                        </a:rPr>
                        <a:t>Frequency</a:t>
                      </a:r>
                      <a:endParaRPr lang="en-US" sz="1800" b="1" i="0" u="none" strike="noStrike" dirty="0">
                        <a:solidFill>
                          <a:srgbClr val="000000"/>
                        </a:solidFill>
                        <a:effectLst/>
                        <a:latin typeface="Calibri" panose="020F0502020204030204" pitchFamily="34" charset="0"/>
                      </a:endParaRPr>
                    </a:p>
                  </a:txBody>
                  <a:tcPr marL="8080" marR="8080" marT="8080" marB="0" anchor="b"/>
                </a:tc>
                <a:extLst>
                  <a:ext uri="{0D108BD9-81ED-4DB2-BD59-A6C34878D82A}">
                    <a16:rowId xmlns:a16="http://schemas.microsoft.com/office/drawing/2014/main" val="10000"/>
                  </a:ext>
                </a:extLst>
              </a:tr>
              <a:tr h="484774">
                <a:tc>
                  <a:txBody>
                    <a:bodyPr/>
                    <a:lstStyle/>
                    <a:p>
                      <a:pPr algn="l" fontAlgn="ctr"/>
                      <a:r>
                        <a:rPr lang="en-US" sz="1200" u="none" strike="noStrike">
                          <a:effectLst/>
                        </a:rPr>
                        <a:t>OLI Sensor Alignment</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a:effectLst/>
                        </a:rPr>
                        <a:t>OLI to ACS alignment matrix</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dirty="0">
                          <a:effectLst/>
                        </a:rPr>
                        <a:t>Estimate OLI orientation relative to attitude control system to improve absolute pointing knowledge / geolocation.</a:t>
                      </a:r>
                    </a:p>
                    <a:p>
                      <a:pPr algn="l" fontAlgn="ctr"/>
                      <a:endParaRPr lang="en-US" sz="1200" b="0" i="0" u="none" strike="noStrike" dirty="0">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dirty="0">
                          <a:effectLst/>
                        </a:rPr>
                        <a:t>During commissioning and quarterly as needed.</a:t>
                      </a:r>
                      <a:endParaRPr lang="en-US" sz="1200" b="0" i="0" u="none" strike="noStrike" dirty="0">
                        <a:solidFill>
                          <a:srgbClr val="000000"/>
                        </a:solidFill>
                        <a:effectLst/>
                        <a:latin typeface="Calibri" panose="020F0502020204030204" pitchFamily="34" charset="0"/>
                      </a:endParaRPr>
                    </a:p>
                  </a:txBody>
                  <a:tcPr marL="8080" marR="8080" marT="8080" marB="0" anchor="ctr"/>
                </a:tc>
                <a:extLst>
                  <a:ext uri="{0D108BD9-81ED-4DB2-BD59-A6C34878D82A}">
                    <a16:rowId xmlns:a16="http://schemas.microsoft.com/office/drawing/2014/main" val="10001"/>
                  </a:ext>
                </a:extLst>
              </a:tr>
              <a:tr h="484774">
                <a:tc>
                  <a:txBody>
                    <a:bodyPr/>
                    <a:lstStyle/>
                    <a:p>
                      <a:pPr algn="l" fontAlgn="ctr"/>
                      <a:r>
                        <a:rPr lang="en-US" sz="1200" u="none" strike="noStrike">
                          <a:effectLst/>
                        </a:rPr>
                        <a:t>OLI Focal Plane Alignment</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a:effectLst/>
                        </a:rPr>
                        <a:t>Pan band sensor chip lines-of-sight</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dirty="0">
                          <a:effectLst/>
                        </a:rPr>
                        <a:t>Estimate corrections to pan band line-of-sight model for each sensor chip assembly to improve internal alignment of sensor modules.</a:t>
                      </a:r>
                    </a:p>
                    <a:p>
                      <a:pPr algn="l" fontAlgn="ctr"/>
                      <a:endParaRPr lang="en-US" sz="1200" b="0" i="0" u="none" strike="noStrike" dirty="0">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dirty="0">
                          <a:effectLst/>
                        </a:rPr>
                        <a:t>During commissioning. Monitor and update if needed.</a:t>
                      </a:r>
                      <a:endParaRPr lang="en-US" sz="1200" b="0" i="0" u="none" strike="noStrike" dirty="0">
                        <a:solidFill>
                          <a:srgbClr val="000000"/>
                        </a:solidFill>
                        <a:effectLst/>
                        <a:latin typeface="Calibri" panose="020F0502020204030204" pitchFamily="34" charset="0"/>
                      </a:endParaRPr>
                    </a:p>
                  </a:txBody>
                  <a:tcPr marL="8080" marR="8080" marT="8080" marB="0" anchor="ctr"/>
                </a:tc>
                <a:extLst>
                  <a:ext uri="{0D108BD9-81ED-4DB2-BD59-A6C34878D82A}">
                    <a16:rowId xmlns:a16="http://schemas.microsoft.com/office/drawing/2014/main" val="10002"/>
                  </a:ext>
                </a:extLst>
              </a:tr>
              <a:tr h="484774">
                <a:tc>
                  <a:txBody>
                    <a:bodyPr/>
                    <a:lstStyle/>
                    <a:p>
                      <a:pPr algn="l" fontAlgn="ctr"/>
                      <a:r>
                        <a:rPr lang="en-US" sz="1200" u="none" strike="noStrike">
                          <a:effectLst/>
                        </a:rPr>
                        <a:t>OLI Band  Alignment</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a:effectLst/>
                        </a:rPr>
                        <a:t>MS band sensor chip lines-of-sight</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dirty="0">
                          <a:effectLst/>
                        </a:rPr>
                        <a:t>Estimate corrections to MS band line-of-sight models to improve band-to-band alignment, holding pan band fixed.</a:t>
                      </a:r>
                    </a:p>
                    <a:p>
                      <a:pPr algn="l" fontAlgn="ctr"/>
                      <a:endParaRPr lang="en-US" sz="1200" b="0" i="0" u="none" strike="noStrike" dirty="0">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dirty="0">
                          <a:effectLst/>
                        </a:rPr>
                        <a:t>During commissioning. Monitor and update if needed.</a:t>
                      </a:r>
                      <a:endParaRPr lang="en-US" sz="1200" b="0" i="0" u="none" strike="noStrike" dirty="0">
                        <a:solidFill>
                          <a:srgbClr val="000000"/>
                        </a:solidFill>
                        <a:effectLst/>
                        <a:latin typeface="Calibri" panose="020F0502020204030204" pitchFamily="34" charset="0"/>
                      </a:endParaRPr>
                    </a:p>
                  </a:txBody>
                  <a:tcPr marL="8080" marR="8080" marT="8080" marB="0" anchor="ctr"/>
                </a:tc>
                <a:extLst>
                  <a:ext uri="{0D108BD9-81ED-4DB2-BD59-A6C34878D82A}">
                    <a16:rowId xmlns:a16="http://schemas.microsoft.com/office/drawing/2014/main" val="10003"/>
                  </a:ext>
                </a:extLst>
              </a:tr>
              <a:tr h="323183">
                <a:tc>
                  <a:txBody>
                    <a:bodyPr/>
                    <a:lstStyle/>
                    <a:p>
                      <a:pPr algn="l" fontAlgn="ctr"/>
                      <a:r>
                        <a:rPr lang="en-US" sz="1200" u="none" strike="noStrike">
                          <a:effectLst/>
                        </a:rPr>
                        <a:t>TIRS Alignment - External</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a:effectLst/>
                        </a:rPr>
                        <a:t>TIRS to OLI alignment matrix</a:t>
                      </a:r>
                      <a:endParaRPr lang="en-US" sz="1200" b="0" i="0" u="none" strike="noStrike">
                        <a:solidFill>
                          <a:srgbClr val="000000"/>
                        </a:solidFill>
                        <a:effectLst/>
                        <a:latin typeface="Calibri" panose="020F0502020204030204" pitchFamily="34" charset="0"/>
                      </a:endParaRPr>
                    </a:p>
                  </a:txBody>
                  <a:tcPr marL="8080" marR="8080" marT="8080" marB="0" anchor="ctr"/>
                </a:tc>
                <a:tc rowSpan="2">
                  <a:txBody>
                    <a:bodyPr/>
                    <a:lstStyle/>
                    <a:p>
                      <a:pPr algn="l" fontAlgn="ctr"/>
                      <a:r>
                        <a:rPr lang="en-US" sz="1200" u="none" strike="noStrike" dirty="0">
                          <a:effectLst/>
                        </a:rPr>
                        <a:t>Estimate corrections to TIRS-to-OLI alignment and to TIRS 10.8 micron band line-of-sight model for each sensor chip assembly. TIRS-to-OLI and SCA-to-SCA alignments can be estimated simultaneously or separately.</a:t>
                      </a:r>
                    </a:p>
                    <a:p>
                      <a:pPr algn="l" fontAlgn="ctr"/>
                      <a:endParaRPr lang="en-US" sz="1200" b="0" i="0" u="none" strike="noStrike" dirty="0">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dirty="0">
                          <a:effectLst/>
                        </a:rPr>
                        <a:t>During commissioning and quarterly as needed.</a:t>
                      </a:r>
                      <a:endParaRPr lang="en-US" sz="1200" b="0" i="0" u="none" strike="noStrike" dirty="0">
                        <a:solidFill>
                          <a:srgbClr val="000000"/>
                        </a:solidFill>
                        <a:effectLst/>
                        <a:latin typeface="Calibri" panose="020F0502020204030204" pitchFamily="34" charset="0"/>
                      </a:endParaRPr>
                    </a:p>
                  </a:txBody>
                  <a:tcPr marL="8080" marR="8080" marT="8080" marB="0" anchor="ctr"/>
                </a:tc>
                <a:extLst>
                  <a:ext uri="{0D108BD9-81ED-4DB2-BD59-A6C34878D82A}">
                    <a16:rowId xmlns:a16="http://schemas.microsoft.com/office/drawing/2014/main" val="10004"/>
                  </a:ext>
                </a:extLst>
              </a:tr>
              <a:tr h="323183">
                <a:tc>
                  <a:txBody>
                    <a:bodyPr/>
                    <a:lstStyle/>
                    <a:p>
                      <a:pPr algn="l" fontAlgn="ctr"/>
                      <a:r>
                        <a:rPr lang="en-US" sz="1200" u="none" strike="noStrike">
                          <a:effectLst/>
                        </a:rPr>
                        <a:t>TIRS Alignment - Internal</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a:effectLst/>
                        </a:rPr>
                        <a:t>10.8 band sensor chip lines-of-sight</a:t>
                      </a:r>
                      <a:endParaRPr lang="en-US" sz="1200" b="0" i="0" u="none" strike="noStrike">
                        <a:solidFill>
                          <a:srgbClr val="000000"/>
                        </a:solidFill>
                        <a:effectLst/>
                        <a:latin typeface="Calibri" panose="020F0502020204030204" pitchFamily="34" charset="0"/>
                      </a:endParaRPr>
                    </a:p>
                  </a:txBody>
                  <a:tcPr marL="8080" marR="8080" marT="8080" marB="0" anchor="ctr"/>
                </a:tc>
                <a:tc vMerge="1">
                  <a:txBody>
                    <a:bodyPr/>
                    <a:lstStyle/>
                    <a:p>
                      <a:endParaRPr lang="en-US"/>
                    </a:p>
                  </a:txBody>
                  <a:tcPr/>
                </a:tc>
                <a:tc>
                  <a:txBody>
                    <a:bodyPr/>
                    <a:lstStyle/>
                    <a:p>
                      <a:pPr algn="l" fontAlgn="ctr"/>
                      <a:r>
                        <a:rPr lang="en-US" sz="1200" u="none" strike="noStrike" dirty="0">
                          <a:effectLst/>
                        </a:rPr>
                        <a:t>During commissioning. Monitor and update if needed.</a:t>
                      </a:r>
                      <a:endParaRPr lang="en-US" sz="1200" b="0" i="0" u="none" strike="noStrike" dirty="0">
                        <a:solidFill>
                          <a:srgbClr val="000000"/>
                        </a:solidFill>
                        <a:effectLst/>
                        <a:latin typeface="Calibri" panose="020F0502020204030204" pitchFamily="34" charset="0"/>
                      </a:endParaRPr>
                    </a:p>
                  </a:txBody>
                  <a:tcPr marL="8080" marR="8080" marT="8080" marB="0" anchor="ctr"/>
                </a:tc>
                <a:extLst>
                  <a:ext uri="{0D108BD9-81ED-4DB2-BD59-A6C34878D82A}">
                    <a16:rowId xmlns:a16="http://schemas.microsoft.com/office/drawing/2014/main" val="10005"/>
                  </a:ext>
                </a:extLst>
              </a:tr>
              <a:tr h="484774">
                <a:tc>
                  <a:txBody>
                    <a:bodyPr/>
                    <a:lstStyle/>
                    <a:p>
                      <a:pPr algn="l" fontAlgn="ctr"/>
                      <a:r>
                        <a:rPr lang="en-US" sz="1200" u="none" strike="noStrike">
                          <a:effectLst/>
                        </a:rPr>
                        <a:t>TIRS Band Alignment</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a:effectLst/>
                        </a:rPr>
                        <a:t>12.0 band sensor chip lines-of-sight</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dirty="0">
                          <a:effectLst/>
                        </a:rPr>
                        <a:t>Estimate corrections to 12.0 micron band line-of-sight models to improve band-to-band alignment, holding 10.8 micron band fixed.</a:t>
                      </a:r>
                    </a:p>
                    <a:p>
                      <a:pPr algn="l" fontAlgn="ctr"/>
                      <a:endParaRPr lang="en-US" sz="1200" b="0" i="0" u="none" strike="noStrike" dirty="0">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dirty="0">
                          <a:effectLst/>
                        </a:rPr>
                        <a:t>During commissioning. Monitor and update if needed.</a:t>
                      </a:r>
                      <a:endParaRPr lang="en-US" sz="1200" b="0" i="0" u="none" strike="noStrike" dirty="0">
                        <a:solidFill>
                          <a:srgbClr val="000000"/>
                        </a:solidFill>
                        <a:effectLst/>
                        <a:latin typeface="Calibri" panose="020F0502020204030204" pitchFamily="34" charset="0"/>
                      </a:endParaRPr>
                    </a:p>
                  </a:txBody>
                  <a:tcPr marL="8080" marR="8080" marT="8080" marB="0" anchor="ctr"/>
                </a:tc>
                <a:extLst>
                  <a:ext uri="{0D108BD9-81ED-4DB2-BD59-A6C34878D82A}">
                    <a16:rowId xmlns:a16="http://schemas.microsoft.com/office/drawing/2014/main" val="10006"/>
                  </a:ext>
                </a:extLst>
              </a:tr>
              <a:tr h="484774">
                <a:tc>
                  <a:txBody>
                    <a:bodyPr/>
                    <a:lstStyle/>
                    <a:p>
                      <a:pPr algn="l" fontAlgn="ctr"/>
                      <a:r>
                        <a:rPr lang="en-US" sz="1200" u="none" strike="noStrike">
                          <a:effectLst/>
                        </a:rPr>
                        <a:t>TIRS Scene Select Mechanism</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a:effectLst/>
                        </a:rPr>
                        <a:t>SSM rotational position</a:t>
                      </a:r>
                      <a:endParaRPr lang="en-US" sz="1200" b="0" i="0" u="none" strike="noStrike">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dirty="0">
                          <a:effectLst/>
                        </a:rPr>
                        <a:t>Estimate SSM pointing model using TIRS-to-OLI registration measurements. Added post-launch due to failure in SSM encoder electronics.</a:t>
                      </a:r>
                    </a:p>
                    <a:p>
                      <a:pPr algn="l" fontAlgn="ctr"/>
                      <a:endParaRPr lang="en-US" sz="1200" b="0" i="0" u="none" strike="noStrike" dirty="0">
                        <a:solidFill>
                          <a:srgbClr val="000000"/>
                        </a:solidFill>
                        <a:effectLst/>
                        <a:latin typeface="Calibri" panose="020F0502020204030204" pitchFamily="34" charset="0"/>
                      </a:endParaRPr>
                    </a:p>
                  </a:txBody>
                  <a:tcPr marL="8080" marR="8080" marT="8080" marB="0" anchor="ctr"/>
                </a:tc>
                <a:tc>
                  <a:txBody>
                    <a:bodyPr/>
                    <a:lstStyle/>
                    <a:p>
                      <a:pPr algn="l" fontAlgn="ctr"/>
                      <a:r>
                        <a:rPr lang="en-US" sz="1200" u="none" strike="noStrike" dirty="0">
                          <a:effectLst/>
                        </a:rPr>
                        <a:t>Biweekly with daily updates.</a:t>
                      </a:r>
                      <a:endParaRPr lang="en-US" sz="1200" b="0" i="0" u="none" strike="noStrike" dirty="0">
                        <a:solidFill>
                          <a:srgbClr val="000000"/>
                        </a:solidFill>
                        <a:effectLst/>
                        <a:latin typeface="Calibri" panose="020F0502020204030204" pitchFamily="34" charset="0"/>
                      </a:endParaRPr>
                    </a:p>
                  </a:txBody>
                  <a:tcPr marL="8080" marR="8080" marT="808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0898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2"/>
            <a:ext cx="8419051" cy="544378"/>
          </a:xfrm>
        </p:spPr>
        <p:txBody>
          <a:bodyPr/>
          <a:lstStyle/>
          <a:p>
            <a:r>
              <a:rPr lang="en-US" dirty="0"/>
              <a:t>Calibration Objectives – Internal Geometry</a:t>
            </a:r>
          </a:p>
        </p:txBody>
      </p:sp>
      <p:sp>
        <p:nvSpPr>
          <p:cNvPr id="3" name="Content Placeholder 2"/>
          <p:cNvSpPr>
            <a:spLocks noGrp="1"/>
          </p:cNvSpPr>
          <p:nvPr>
            <p:ph idx="1"/>
          </p:nvPr>
        </p:nvSpPr>
        <p:spPr>
          <a:xfrm>
            <a:off x="381000" y="806625"/>
            <a:ext cx="8477774" cy="5171230"/>
          </a:xfrm>
        </p:spPr>
        <p:txBody>
          <a:bodyPr/>
          <a:lstStyle/>
          <a:p>
            <a:pPr>
              <a:spcBef>
                <a:spcPts val="600"/>
              </a:spcBef>
            </a:pPr>
            <a:r>
              <a:rPr lang="en-US" sz="2400" dirty="0"/>
              <a:t>Accurate internal image geometry is a prerequisite for accurate sensor-to-sensor registration.</a:t>
            </a:r>
          </a:p>
          <a:p>
            <a:pPr>
              <a:spcBef>
                <a:spcPts val="600"/>
              </a:spcBef>
            </a:pPr>
            <a:r>
              <a:rPr lang="en-US" sz="2400" dirty="0"/>
              <a:t>Sensor chip to sensor chip alignment</a:t>
            </a:r>
          </a:p>
          <a:p>
            <a:pPr lvl="1">
              <a:spcBef>
                <a:spcPts val="600"/>
              </a:spcBef>
            </a:pPr>
            <a:r>
              <a:rPr lang="en-US" dirty="0"/>
              <a:t>OLI focal plane calibration</a:t>
            </a:r>
          </a:p>
          <a:p>
            <a:pPr lvl="1">
              <a:spcBef>
                <a:spcPts val="600"/>
              </a:spcBef>
            </a:pPr>
            <a:r>
              <a:rPr lang="en-US" dirty="0"/>
              <a:t>TIRS internal alignment calibration</a:t>
            </a:r>
          </a:p>
          <a:p>
            <a:pPr>
              <a:spcBef>
                <a:spcPts val="600"/>
              </a:spcBef>
            </a:pPr>
            <a:r>
              <a:rPr lang="en-US" sz="2400" dirty="0"/>
              <a:t>Band to band alignment</a:t>
            </a:r>
          </a:p>
          <a:p>
            <a:pPr lvl="1">
              <a:spcBef>
                <a:spcPts val="600"/>
              </a:spcBef>
            </a:pPr>
            <a:r>
              <a:rPr lang="en-US" sz="2000" dirty="0"/>
              <a:t>OLI band alignment calibration</a:t>
            </a:r>
          </a:p>
          <a:p>
            <a:pPr lvl="1">
              <a:spcBef>
                <a:spcPts val="600"/>
              </a:spcBef>
            </a:pPr>
            <a:r>
              <a:rPr lang="en-US" sz="2000" dirty="0"/>
              <a:t>TIRS band alignment calibration</a:t>
            </a:r>
          </a:p>
          <a:p>
            <a:pPr lvl="1">
              <a:spcBef>
                <a:spcPts val="600"/>
              </a:spcBef>
            </a:pPr>
            <a:r>
              <a:rPr lang="en-US" sz="2000" dirty="0"/>
              <a:t>TIRS external alignment calibration (emissive to reflective)</a:t>
            </a:r>
          </a:p>
          <a:p>
            <a:pPr lvl="1">
              <a:spcBef>
                <a:spcPts val="600"/>
              </a:spcBef>
            </a:pPr>
            <a:r>
              <a:rPr lang="en-US" sz="2000" dirty="0"/>
              <a:t>TIRS SSM calibration (emissive to reflective)</a:t>
            </a:r>
          </a:p>
          <a:p>
            <a:pPr>
              <a:spcBef>
                <a:spcPts val="600"/>
              </a:spcBef>
            </a:pPr>
            <a:r>
              <a:rPr lang="en-US" sz="2400" dirty="0"/>
              <a:t>Details will vary with sensor architecture</a:t>
            </a:r>
          </a:p>
          <a:p>
            <a:pPr>
              <a:spcBef>
                <a:spcPts val="600"/>
              </a:spcBef>
            </a:pPr>
            <a:r>
              <a:rPr lang="en-US" sz="2400" dirty="0"/>
              <a:t>Internal accuracy also depends upon accurate short-term attitude, position, and timing knowledge</a:t>
            </a:r>
          </a:p>
        </p:txBody>
      </p:sp>
      <p:sp>
        <p:nvSpPr>
          <p:cNvPr id="4" name="Slide Number Placeholder 3"/>
          <p:cNvSpPr>
            <a:spLocks noGrp="1"/>
          </p:cNvSpPr>
          <p:nvPr>
            <p:ph type="sldNum" sz="quarter" idx="10"/>
          </p:nvPr>
        </p:nvSpPr>
        <p:spPr/>
        <p:txBody>
          <a:bodyPr/>
          <a:lstStyle/>
          <a:p>
            <a:pPr algn="ctr"/>
            <a:fld id="{FE8B4429-B1AE-4934-887B-3664892FA3E9}" type="slidenum">
              <a:rPr lang="en-US" smtClean="0"/>
              <a:pPr algn="ctr"/>
              <a:t>5</a:t>
            </a:fld>
            <a:endParaRPr lang="en-US" dirty="0"/>
          </a:p>
        </p:txBody>
      </p:sp>
    </p:spTree>
    <p:extLst>
      <p:ext uri="{BB962C8B-B14F-4D97-AF65-F5344CB8AC3E}">
        <p14:creationId xmlns:p14="http://schemas.microsoft.com/office/powerpoint/2010/main" val="309819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2"/>
            <a:ext cx="8553275" cy="544378"/>
          </a:xfrm>
        </p:spPr>
        <p:txBody>
          <a:bodyPr/>
          <a:lstStyle/>
          <a:p>
            <a:r>
              <a:rPr lang="en-US" dirty="0"/>
              <a:t>Calibration Objectives – External Geometry</a:t>
            </a:r>
          </a:p>
        </p:txBody>
      </p:sp>
      <p:sp>
        <p:nvSpPr>
          <p:cNvPr id="3" name="Content Placeholder 2"/>
          <p:cNvSpPr>
            <a:spLocks noGrp="1"/>
          </p:cNvSpPr>
          <p:nvPr>
            <p:ph idx="1"/>
          </p:nvPr>
        </p:nvSpPr>
        <p:spPr/>
        <p:txBody>
          <a:bodyPr/>
          <a:lstStyle/>
          <a:p>
            <a:pPr>
              <a:spcBef>
                <a:spcPts val="300"/>
              </a:spcBef>
            </a:pPr>
            <a:r>
              <a:rPr lang="en-US" sz="2400" dirty="0"/>
              <a:t>Calibration is required to maintain geolocation accuracy for products that are not referenced to ground control points.</a:t>
            </a:r>
          </a:p>
          <a:p>
            <a:pPr lvl="1">
              <a:spcBef>
                <a:spcPts val="300"/>
              </a:spcBef>
            </a:pPr>
            <a:r>
              <a:rPr lang="en-US" sz="2000" dirty="0"/>
              <a:t>This is the role of OLI to ACS alignment calibration.</a:t>
            </a:r>
          </a:p>
          <a:p>
            <a:pPr lvl="1">
              <a:spcBef>
                <a:spcPts val="300"/>
              </a:spcBef>
            </a:pPr>
            <a:r>
              <a:rPr lang="en-US" sz="2000" dirty="0"/>
              <a:t>Accurate absolute geolocation knowledge is important for scenes for which ground control does not exist or cannot be matched (e.g., due to clouds).</a:t>
            </a:r>
          </a:p>
          <a:p>
            <a:pPr lvl="1">
              <a:spcBef>
                <a:spcPts val="300"/>
              </a:spcBef>
            </a:pPr>
            <a:r>
              <a:rPr lang="en-US" sz="2000" dirty="0"/>
              <a:t>Accurate absolute geolocation also assists in control point location and correlation reliability.</a:t>
            </a:r>
          </a:p>
          <a:p>
            <a:pPr>
              <a:spcBef>
                <a:spcPts val="300"/>
              </a:spcBef>
            </a:pPr>
            <a:r>
              <a:rPr lang="en-US" sz="2400" dirty="0"/>
              <a:t>For products that use ground control, the control point accuracy will drive product accuracy.</a:t>
            </a:r>
          </a:p>
          <a:p>
            <a:pPr lvl="1">
              <a:spcBef>
                <a:spcPts val="300"/>
              </a:spcBef>
            </a:pPr>
            <a:r>
              <a:rPr lang="en-US" sz="2000" dirty="0"/>
              <a:t>Fitting to ground control can be thought of as a per-scene calibration that ensures product-to-product consistency.</a:t>
            </a:r>
          </a:p>
          <a:p>
            <a:pPr lvl="1">
              <a:spcBef>
                <a:spcPts val="300"/>
              </a:spcBef>
            </a:pPr>
            <a:r>
              <a:rPr lang="en-US" sz="2000" dirty="0"/>
              <a:t>The ground control points also provide the reference for OLI to ACS alignment calibration.</a:t>
            </a:r>
          </a:p>
        </p:txBody>
      </p:sp>
      <p:sp>
        <p:nvSpPr>
          <p:cNvPr id="4" name="Slide Number Placeholder 3"/>
          <p:cNvSpPr>
            <a:spLocks noGrp="1"/>
          </p:cNvSpPr>
          <p:nvPr>
            <p:ph type="sldNum" sz="quarter" idx="10"/>
          </p:nvPr>
        </p:nvSpPr>
        <p:spPr/>
        <p:txBody>
          <a:bodyPr/>
          <a:lstStyle/>
          <a:p>
            <a:pPr algn="ctr"/>
            <a:fld id="{FE8B4429-B1AE-4934-887B-3664892FA3E9}" type="slidenum">
              <a:rPr lang="en-US" smtClean="0"/>
              <a:pPr algn="ctr"/>
              <a:t>6</a:t>
            </a:fld>
            <a:endParaRPr lang="en-US" dirty="0"/>
          </a:p>
        </p:txBody>
      </p:sp>
    </p:spTree>
    <p:extLst>
      <p:ext uri="{BB962C8B-B14F-4D97-AF65-F5344CB8AC3E}">
        <p14:creationId xmlns:p14="http://schemas.microsoft.com/office/powerpoint/2010/main" val="196372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Landsat Geometric Correction</a:t>
            </a:r>
          </a:p>
        </p:txBody>
      </p:sp>
      <p:sp>
        <p:nvSpPr>
          <p:cNvPr id="24579" name="Content Placeholder 2"/>
          <p:cNvSpPr>
            <a:spLocks noGrp="1"/>
          </p:cNvSpPr>
          <p:nvPr>
            <p:ph idx="1"/>
          </p:nvPr>
        </p:nvSpPr>
        <p:spPr>
          <a:xfrm>
            <a:off x="380999" y="880084"/>
            <a:ext cx="8687500" cy="3714750"/>
          </a:xfrm>
        </p:spPr>
        <p:txBody>
          <a:bodyPr/>
          <a:lstStyle/>
          <a:p>
            <a:pPr lvl="0">
              <a:lnSpc>
                <a:spcPct val="84000"/>
              </a:lnSpc>
            </a:pPr>
            <a:r>
              <a:rPr lang="en-US" dirty="0"/>
              <a:t>Landsat products are registered to control points derived from the Global Land Survey (GLS) data.</a:t>
            </a:r>
          </a:p>
          <a:p>
            <a:pPr lvl="1">
              <a:lnSpc>
                <a:spcPct val="84000"/>
              </a:lnSpc>
            </a:pPr>
            <a:r>
              <a:rPr lang="en-US" dirty="0"/>
              <a:t>This is done to ensure multi-temporal registration across the entire Landsat archive.</a:t>
            </a:r>
          </a:p>
          <a:p>
            <a:pPr>
              <a:lnSpc>
                <a:spcPct val="84000"/>
              </a:lnSpc>
            </a:pPr>
            <a:r>
              <a:rPr lang="en-US" dirty="0"/>
              <a:t>L8 absolute geolocation is slightly more accurate than the GLS.</a:t>
            </a:r>
          </a:p>
          <a:p>
            <a:pPr lvl="1">
              <a:lnSpc>
                <a:spcPct val="84000"/>
              </a:lnSpc>
            </a:pPr>
            <a:r>
              <a:rPr lang="en-US" dirty="0"/>
              <a:t>L8 was used to improve the GLS control in a few areas prior to the Collection-1 reprocessing. </a:t>
            </a:r>
          </a:p>
          <a:p>
            <a:pPr>
              <a:lnSpc>
                <a:spcPct val="84000"/>
              </a:lnSpc>
            </a:pPr>
            <a:r>
              <a:rPr lang="en-US" dirty="0"/>
              <a:t>Repeated L8 measurements can be used to estimate the accuracy of the GLS control at each WRS-2 path/row location.</a:t>
            </a:r>
          </a:p>
          <a:p>
            <a:pPr lvl="1">
              <a:lnSpc>
                <a:spcPct val="84000"/>
              </a:lnSpc>
            </a:pPr>
            <a:r>
              <a:rPr lang="en-US" dirty="0"/>
              <a:t>Compute the averaged measured offset between each L8 scene acquired and the GLS ground control.</a:t>
            </a:r>
          </a:p>
          <a:p>
            <a:pPr lvl="1">
              <a:lnSpc>
                <a:spcPct val="84000"/>
              </a:lnSpc>
            </a:pPr>
            <a:r>
              <a:rPr lang="en-US" dirty="0"/>
              <a:t>These offsets are routinely measured as part of the product generation process.</a:t>
            </a:r>
          </a:p>
          <a:p>
            <a:pPr marL="0" indent="0">
              <a:buNone/>
            </a:pPr>
            <a:endParaRPr lang="en-US" altLang="en-US" sz="1500" b="0" dirty="0"/>
          </a:p>
        </p:txBody>
      </p:sp>
    </p:spTree>
    <p:extLst>
      <p:ext uri="{BB962C8B-B14F-4D97-AF65-F5344CB8AC3E}">
        <p14:creationId xmlns:p14="http://schemas.microsoft.com/office/powerpoint/2010/main" val="9188185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ndsat 8 Estimate of Collection 1 Horizonal Error"/>
          <p:cNvPicPr>
            <a:picLocks noChangeAspect="1"/>
          </p:cNvPicPr>
          <p:nvPr/>
        </p:nvPicPr>
        <p:blipFill rotWithShape="1">
          <a:blip r:embed="rId3">
            <a:extLst>
              <a:ext uri="{28A0092B-C50C-407E-A947-70E740481C1C}">
                <a14:useLocalDpi xmlns:a14="http://schemas.microsoft.com/office/drawing/2010/main" val="0"/>
              </a:ext>
            </a:extLst>
          </a:blip>
          <a:srcRect l="1898" t="15597" r="2686" b="8091"/>
          <a:stretch/>
        </p:blipFill>
        <p:spPr>
          <a:xfrm>
            <a:off x="201337" y="948018"/>
            <a:ext cx="8778240" cy="5120640"/>
          </a:xfrm>
          <a:prstGeom prst="rect">
            <a:avLst/>
          </a:prstGeom>
        </p:spPr>
      </p:pic>
      <p:sp>
        <p:nvSpPr>
          <p:cNvPr id="2" name="Title 1"/>
          <p:cNvSpPr>
            <a:spLocks noGrp="1"/>
          </p:cNvSpPr>
          <p:nvPr>
            <p:ph type="title"/>
          </p:nvPr>
        </p:nvSpPr>
        <p:spPr>
          <a:xfrm>
            <a:off x="201337" y="152400"/>
            <a:ext cx="8766494" cy="548640"/>
          </a:xfrm>
        </p:spPr>
        <p:txBody>
          <a:bodyPr/>
          <a:lstStyle/>
          <a:p>
            <a:r>
              <a:rPr lang="en-US" dirty="0"/>
              <a:t>L8 Estimate of Collection-1 Horizontal Error</a:t>
            </a:r>
          </a:p>
        </p:txBody>
      </p:sp>
    </p:spTree>
    <p:extLst>
      <p:ext uri="{BB962C8B-B14F-4D97-AF65-F5344CB8AC3E}">
        <p14:creationId xmlns:p14="http://schemas.microsoft.com/office/powerpoint/2010/main" val="9652572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
            <a:ext cx="8402273" cy="548640"/>
          </a:xfrm>
        </p:spPr>
        <p:txBody>
          <a:bodyPr/>
          <a:lstStyle/>
          <a:p>
            <a:r>
              <a:rPr lang="en-US" dirty="0"/>
              <a:t>S2 GRI Development (as we understand it)</a:t>
            </a:r>
          </a:p>
        </p:txBody>
      </p:sp>
      <p:sp>
        <p:nvSpPr>
          <p:cNvPr id="3" name="Content Placeholder 2"/>
          <p:cNvSpPr>
            <a:spLocks noGrp="1"/>
          </p:cNvSpPr>
          <p:nvPr>
            <p:ph idx="1"/>
          </p:nvPr>
        </p:nvSpPr>
        <p:spPr>
          <a:xfrm>
            <a:off x="293615" y="881507"/>
            <a:ext cx="8632271" cy="3714750"/>
          </a:xfrm>
        </p:spPr>
        <p:txBody>
          <a:bodyPr/>
          <a:lstStyle/>
          <a:p>
            <a:r>
              <a:rPr lang="en-US" dirty="0"/>
              <a:t>Current Sentinel-2 products are generated without the use of ground control.</a:t>
            </a:r>
          </a:p>
          <a:p>
            <a:pPr lvl="1"/>
            <a:r>
              <a:rPr lang="en-US" dirty="0"/>
              <a:t>S2 absolute geolocation accuracy is excellent, but better multi-temporal registration is desired.</a:t>
            </a:r>
          </a:p>
          <a:p>
            <a:r>
              <a:rPr lang="en-US" dirty="0"/>
              <a:t>Sentinel-2 is constructing a set of global reference images (GRI) to ensure multi-temporal registration.</a:t>
            </a:r>
          </a:p>
          <a:p>
            <a:pPr lvl="1"/>
            <a:r>
              <a:rPr lang="en-US" dirty="0"/>
              <a:t>This reference is being established through a series of continental-scale triangulation blocks of Multi-Spectral Instrument (MSI) data.</a:t>
            </a:r>
          </a:p>
          <a:p>
            <a:pPr lvl="1"/>
            <a:r>
              <a:rPr lang="en-US" dirty="0"/>
              <a:t>High resolution images are being used to control the blocks.</a:t>
            </a:r>
          </a:p>
          <a:p>
            <a:r>
              <a:rPr lang="en-US" dirty="0"/>
              <a:t>Once complete, the Sentinel-2 products will be reprocessed using the GRI as a control reference.</a:t>
            </a:r>
            <a:endParaRPr lang="en-US" sz="1800" dirty="0"/>
          </a:p>
          <a:p>
            <a:endParaRPr lang="en-US" dirty="0"/>
          </a:p>
        </p:txBody>
      </p:sp>
    </p:spTree>
    <p:extLst>
      <p:ext uri="{BB962C8B-B14F-4D97-AF65-F5344CB8AC3E}">
        <p14:creationId xmlns:p14="http://schemas.microsoft.com/office/powerpoint/2010/main" val="2954850267"/>
      </p:ext>
    </p:extLst>
  </p:cSld>
  <p:clrMapOvr>
    <a:masterClrMapping/>
  </p:clrMapOvr>
  <p:transition/>
</p:sld>
</file>

<file path=ppt/theme/theme1.xml><?xml version="1.0" encoding="utf-8"?>
<a:theme xmlns:a="http://schemas.openxmlformats.org/drawingml/2006/main" name="Master_LSD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23650</TotalTime>
  <Pages>4</Pages>
  <Words>2969</Words>
  <Application>Microsoft Office PowerPoint</Application>
  <PresentationFormat>On-screen Show (4:3)</PresentationFormat>
  <Paragraphs>263</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Symbol</vt:lpstr>
      <vt:lpstr>Times New Roman</vt:lpstr>
      <vt:lpstr>Wingdings</vt:lpstr>
      <vt:lpstr>Master_LSDS</vt:lpstr>
      <vt:lpstr>Geometric and Spatial Aspects of Data Interoperability </vt:lpstr>
      <vt:lpstr>Overview</vt:lpstr>
      <vt:lpstr>Geometric Calibration</vt:lpstr>
      <vt:lpstr>L8 Geometric Calibration Operations</vt:lpstr>
      <vt:lpstr>Calibration Objectives – Internal Geometry</vt:lpstr>
      <vt:lpstr>Calibration Objectives – External Geometry</vt:lpstr>
      <vt:lpstr>Landsat Geometric Correction</vt:lpstr>
      <vt:lpstr>L8 Estimate of Collection-1 Horizontal Error</vt:lpstr>
      <vt:lpstr>S2 GRI Development (as we understand it)</vt:lpstr>
      <vt:lpstr>Digital Elevation Data</vt:lpstr>
      <vt:lpstr>Impact on Interoperability</vt:lpstr>
      <vt:lpstr>Predicted Landsat – Sentinel-2 Registration</vt:lpstr>
      <vt:lpstr>Measured L8 / S2 Misregistration</vt:lpstr>
      <vt:lpstr>L8/S2 Registration Improvement Plan</vt:lpstr>
      <vt:lpstr>L8 Triangulation Blocks with S2 Tie Sites</vt:lpstr>
      <vt:lpstr>Other Aspects of Registration</vt:lpstr>
      <vt:lpstr>MSI and OLI Spatial Response</vt:lpstr>
      <vt:lpstr>MSI and OLI Sensor and Product PSFs</vt:lpstr>
      <vt:lpstr>L8 and S2 Sampling Patterns</vt:lpstr>
      <vt:lpstr>MSI 20m vs. OLI 30m Sampling</vt:lpstr>
      <vt:lpstr>Spatial Normalization</vt:lpstr>
      <vt:lpstr>Summary</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LSDS Template</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Owen, Linda (Contractor)</cp:lastModifiedBy>
  <cp:revision>621</cp:revision>
  <cp:lastPrinted>2017-09-14T21:05:47Z</cp:lastPrinted>
  <dcterms:created xsi:type="dcterms:W3CDTF">2011-12-28T16:14:58Z</dcterms:created>
  <dcterms:modified xsi:type="dcterms:W3CDTF">2020-12-31T16:32:04Z</dcterms:modified>
</cp:coreProperties>
</file>