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27"/>
  </p:notesMasterIdLst>
  <p:handoutMasterIdLst>
    <p:handoutMasterId r:id="rId28"/>
  </p:handoutMasterIdLst>
  <p:sldIdLst>
    <p:sldId id="733" r:id="rId2"/>
    <p:sldId id="734" r:id="rId3"/>
    <p:sldId id="735" r:id="rId4"/>
    <p:sldId id="737" r:id="rId5"/>
    <p:sldId id="762" r:id="rId6"/>
    <p:sldId id="763" r:id="rId7"/>
    <p:sldId id="739" r:id="rId8"/>
    <p:sldId id="764" r:id="rId9"/>
    <p:sldId id="780" r:id="rId10"/>
    <p:sldId id="751" r:id="rId11"/>
    <p:sldId id="765" r:id="rId12"/>
    <p:sldId id="766" r:id="rId13"/>
    <p:sldId id="767" r:id="rId14"/>
    <p:sldId id="769" r:id="rId15"/>
    <p:sldId id="772" r:id="rId16"/>
    <p:sldId id="773" r:id="rId17"/>
    <p:sldId id="774" r:id="rId18"/>
    <p:sldId id="776" r:id="rId19"/>
    <p:sldId id="749" r:id="rId20"/>
    <p:sldId id="779" r:id="rId21"/>
    <p:sldId id="771" r:id="rId22"/>
    <p:sldId id="768" r:id="rId23"/>
    <p:sldId id="777" r:id="rId24"/>
    <p:sldId id="754" r:id="rId25"/>
    <p:sldId id="778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1" autoAdjust="0"/>
    <p:restoredTop sz="93662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44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4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91" y="5762170"/>
            <a:ext cx="1031425" cy="10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PSS Log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418" y="5776687"/>
            <a:ext cx="1134012" cy="105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0555" y="976745"/>
            <a:ext cx="8666018" cy="551613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8C1-EBBB-4CA9-8861-2680BD3195B0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| </a:t>
            </a:r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766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| </a:t>
            </a:r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pic>
        <p:nvPicPr>
          <p:cNvPr id="4098" name="Picture 2" descr="C:\nsun\NOAA-Transparent-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50" y="11112"/>
            <a:ext cx="830898" cy="830898"/>
          </a:xfrm>
          <a:prstGeom prst="rect">
            <a:avLst/>
          </a:prstGeom>
          <a:noFill/>
        </p:spPr>
      </p:pic>
      <p:pic>
        <p:nvPicPr>
          <p:cNvPr id="1026" name="Picture 2" descr="C:\nsun\Working\Document\STAR\STAR.LOGO.Transparent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82232" y="11638"/>
            <a:ext cx="839037" cy="84124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hyperlink" Target="https://gsics.nesdis.noaa.gov/wiki/Development/LunarWorkArea" TargetMode="Externa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929" y="1362993"/>
            <a:ext cx="8539843" cy="1914525"/>
          </a:xfrm>
        </p:spPr>
        <p:txBody>
          <a:bodyPr>
            <a:noAutofit/>
          </a:bodyPr>
          <a:lstStyle/>
          <a:p>
            <a:r>
              <a:rPr lang="en-US" b="1" dirty="0"/>
              <a:t>Lessons Learned with VIIRS On-orbit Radiometric Calibration in Reflective Solar Bands (RSBs)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929" y="3588027"/>
            <a:ext cx="8637105" cy="2716520"/>
          </a:xfrm>
        </p:spPr>
        <p:txBody>
          <a:bodyPr>
            <a:normAutofit fontScale="77500" lnSpcReduction="20000"/>
          </a:bodyPr>
          <a:lstStyle/>
          <a:p>
            <a:r>
              <a:rPr lang="en-US" sz="2000" b="1" dirty="0"/>
              <a:t>Taeyoung Choi</a:t>
            </a:r>
            <a:r>
              <a:rPr lang="en-US" sz="2000" b="1" baseline="30000" dirty="0"/>
              <a:t>1,2</a:t>
            </a:r>
            <a:r>
              <a:rPr lang="en-US" sz="2000" b="1" dirty="0"/>
              <a:t>,  </a:t>
            </a:r>
            <a:r>
              <a:rPr lang="en-US" sz="2000" b="1" dirty="0" err="1"/>
              <a:t>Sirish</a:t>
            </a:r>
            <a:r>
              <a:rPr lang="en-US" sz="2000" b="1" dirty="0"/>
              <a:t> Uprety</a:t>
            </a:r>
            <a:r>
              <a:rPr lang="en-US" sz="2000" b="1" baseline="30000" dirty="0"/>
              <a:t>2,3</a:t>
            </a:r>
            <a:r>
              <a:rPr lang="en-US" sz="2000" b="1" dirty="0"/>
              <a:t> , </a:t>
            </a:r>
            <a:r>
              <a:rPr lang="en-US" sz="2000" b="1" dirty="0" err="1"/>
              <a:t>Slawomir</a:t>
            </a:r>
            <a:r>
              <a:rPr lang="en-US" sz="2000" b="1" dirty="0"/>
              <a:t> Blonski</a:t>
            </a:r>
            <a:r>
              <a:rPr lang="en-US" sz="2000" b="1" baseline="30000" dirty="0"/>
              <a:t>1,2</a:t>
            </a:r>
            <a:r>
              <a:rPr lang="en-US" sz="2000" b="1" dirty="0"/>
              <a:t>, Xi Shao</a:t>
            </a:r>
            <a:r>
              <a:rPr lang="en-US" sz="2000" b="1" baseline="30000" dirty="0"/>
              <a:t>2,3</a:t>
            </a:r>
            <a:r>
              <a:rPr lang="en-US" sz="2000" b="1" dirty="0"/>
              <a:t>, </a:t>
            </a:r>
            <a:r>
              <a:rPr lang="en-US" sz="2000" b="1" dirty="0" err="1"/>
              <a:t>Wenhui</a:t>
            </a:r>
            <a:r>
              <a:rPr lang="en-US" sz="2000" b="1" dirty="0"/>
              <a:t> Wang</a:t>
            </a:r>
            <a:r>
              <a:rPr lang="en-US" sz="2000" b="1" baseline="30000" dirty="0"/>
              <a:t>1,2</a:t>
            </a:r>
            <a:r>
              <a:rPr lang="en-US" sz="2000" b="1" dirty="0"/>
              <a:t> Changyong Cao</a:t>
            </a:r>
            <a:r>
              <a:rPr lang="en-US" sz="2000" b="1" baseline="30000" dirty="0"/>
              <a:t>2</a:t>
            </a:r>
          </a:p>
          <a:p>
            <a:endParaRPr lang="en-US" sz="2000" baseline="30000" dirty="0"/>
          </a:p>
          <a:p>
            <a:r>
              <a:rPr lang="en-US" sz="2000" baseline="30000" dirty="0"/>
              <a:t>1</a:t>
            </a:r>
            <a:r>
              <a:rPr lang="en-US" sz="2000" dirty="0"/>
              <a:t>Global Science &amp; Technology (GST), Inc., </a:t>
            </a:r>
          </a:p>
          <a:p>
            <a:r>
              <a:rPr lang="en-US" sz="2000" dirty="0"/>
              <a:t>7855 Walker Dr., Suite 200, Greenbelt, MD 20770, U.S.A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000" baseline="30000" dirty="0"/>
              <a:t>2</a:t>
            </a:r>
            <a:r>
              <a:rPr lang="en-US" sz="2000" dirty="0"/>
              <a:t>NOAA Center for Satellite Applications and Research (STAR) </a:t>
            </a:r>
          </a:p>
          <a:p>
            <a:r>
              <a:rPr lang="en-US" sz="2000" dirty="0"/>
              <a:t>5830 University Research Ct. College Park MD 20740-3818, U.S.A.</a:t>
            </a:r>
          </a:p>
          <a:p>
            <a:endParaRPr lang="en-US" sz="2000" dirty="0"/>
          </a:p>
          <a:p>
            <a:r>
              <a:rPr lang="en-US" sz="2000" baseline="30000" dirty="0"/>
              <a:t>3</a:t>
            </a:r>
            <a:r>
              <a:rPr lang="en-US" sz="2000" dirty="0"/>
              <a:t>University of Maryland, College Park, MD 20740, U.S.A. </a:t>
            </a:r>
          </a:p>
          <a:p>
            <a:endParaRPr lang="en-US" sz="2000" dirty="0"/>
          </a:p>
          <a:p>
            <a:r>
              <a:rPr lang="en-US" sz="2000" dirty="0"/>
              <a:t>September 23, 2018 ECCOE meeting </a:t>
            </a:r>
          </a:p>
          <a:p>
            <a:endParaRPr lang="en-US" sz="2000" dirty="0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RSB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818418" cy="1325584"/>
          </a:xfrm>
        </p:spPr>
        <p:txBody>
          <a:bodyPr>
            <a:normAutofit fontScale="92500" lnSpcReduction="10000"/>
          </a:bodyPr>
          <a:lstStyle/>
          <a:p>
            <a:r>
              <a:rPr lang="en-US" kern="0" dirty="0"/>
              <a:t>Lunar F-factor: as the secondary calibration coefficient</a:t>
            </a:r>
          </a:p>
          <a:p>
            <a:r>
              <a:rPr lang="en-US" dirty="0"/>
              <a:t>The lunar F-factor is calculated as a ratio between the theoretical lunar irradiance and observed lunar irradiance.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099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115881"/>
              </p:ext>
            </p:extLst>
          </p:nvPr>
        </p:nvGraphicFramePr>
        <p:xfrm>
          <a:off x="1477963" y="2400300"/>
          <a:ext cx="610235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4" name="Equation" r:id="rId3" imgW="3149280" imgH="660240" progId="Equation.3">
                  <p:embed/>
                </p:oleObj>
              </mc:Choice>
              <mc:Fallback>
                <p:oleObj name="Equation" r:id="rId3" imgW="3149280" imgH="660240" progId="Equation.3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2400300"/>
                        <a:ext cx="6102350" cy="123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152400" y="4539837"/>
            <a:ext cx="8946573" cy="1162325"/>
          </a:xfrm>
          <a:prstGeom prst="rect">
            <a:avLst/>
          </a:prstGeom>
        </p:spPr>
        <p:txBody>
          <a:bodyPr lIns="102321" tIns="51161" rIns="102321" bIns="51161"/>
          <a:lstStyle/>
          <a:p>
            <a:pPr marL="0" lvl="1" defTabSz="920182" eaLnBrk="0" hangingPunct="0">
              <a:spcBef>
                <a:spcPct val="20000"/>
              </a:spcBef>
            </a:pPr>
            <a:r>
              <a:rPr lang="en-US" sz="2000" i="1" dirty="0">
                <a:solidFill>
                  <a:schemeClr val="tx1"/>
                </a:solidFill>
              </a:rPr>
              <a:t>I</a:t>
            </a:r>
            <a:r>
              <a:rPr lang="en-US" sz="2000" i="1" baseline="-25000" dirty="0">
                <a:solidFill>
                  <a:schemeClr val="tx1"/>
                </a:solidFill>
              </a:rPr>
              <a:t>GIRO</a:t>
            </a:r>
            <a:r>
              <a:rPr lang="en-US" sz="2000" dirty="0">
                <a:solidFill>
                  <a:schemeClr val="tx1"/>
                </a:solidFill>
              </a:rPr>
              <a:t> : band dependent lunar irradiance value from the </a:t>
            </a:r>
            <a:r>
              <a:rPr lang="en-GB" sz="2000" dirty="0">
                <a:solidFill>
                  <a:schemeClr val="tx1"/>
                </a:solidFill>
              </a:rPr>
              <a:t>the Global Space-based Inter-Calibration System (GSICS</a:t>
            </a:r>
            <a:r>
              <a:rPr lang="en-GB" sz="2000" dirty="0"/>
              <a:t>) </a:t>
            </a:r>
            <a:r>
              <a:rPr lang="en-US" sz="2000" dirty="0">
                <a:solidFill>
                  <a:schemeClr val="tx1"/>
                </a:solidFill>
              </a:rPr>
              <a:t>Implementation of </a:t>
            </a:r>
            <a:r>
              <a:rPr lang="en-US" sz="2000" dirty="0" err="1">
                <a:solidFill>
                  <a:schemeClr val="tx1"/>
                </a:solidFill>
              </a:rPr>
              <a:t>RObotic</a:t>
            </a:r>
            <a:r>
              <a:rPr lang="en-US" sz="2000" dirty="0">
                <a:solidFill>
                  <a:schemeClr val="tx1"/>
                </a:solidFill>
              </a:rPr>
              <a:t> lunar observatory (GIRO v1.0.0) model </a:t>
            </a:r>
            <a:r>
              <a:rPr lang="en-GB" sz="2000" dirty="0">
                <a:solidFill>
                  <a:schemeClr val="tx1"/>
                </a:solidFill>
              </a:rPr>
              <a:t>(at </a:t>
            </a:r>
            <a:r>
              <a:rPr lang="en-GB" sz="2000" dirty="0">
                <a:solidFill>
                  <a:schemeClr val="tx1"/>
                </a:solidFill>
                <a:hlinkClick r:id="rId5"/>
              </a:rPr>
              <a:t>https://gsics.nesdis.noaa.gov/wiki/Development/LunarWorkArea</a:t>
            </a:r>
            <a:r>
              <a:rPr lang="en-GB" sz="2000" dirty="0">
                <a:solidFill>
                  <a:schemeClr val="tx1"/>
                </a:solidFill>
              </a:rPr>
              <a:t> ), </a:t>
            </a:r>
            <a:r>
              <a:rPr lang="en-GB" sz="2000" i="1" dirty="0">
                <a:solidFill>
                  <a:schemeClr val="tx1"/>
                </a:solidFill>
                <a:sym typeface="Symbol"/>
              </a:rPr>
              <a:t></a:t>
            </a:r>
            <a:r>
              <a:rPr lang="en-GB" sz="2000" dirty="0">
                <a:solidFill>
                  <a:schemeClr val="tx1"/>
                </a:solidFill>
                <a:sym typeface="Symbol"/>
              </a:rPr>
              <a:t>: </a:t>
            </a:r>
            <a:r>
              <a:rPr lang="en-GB" sz="2000" dirty="0">
                <a:solidFill>
                  <a:schemeClr val="tx1"/>
                </a:solidFill>
              </a:rPr>
              <a:t>moon phase angle,  </a:t>
            </a:r>
            <a:r>
              <a:rPr lang="en-GB" sz="2000" i="1" dirty="0" err="1">
                <a:solidFill>
                  <a:schemeClr val="tx1"/>
                </a:solidFill>
              </a:rPr>
              <a:t>L</a:t>
            </a:r>
            <a:r>
              <a:rPr lang="en-GB" sz="2000" i="1" baseline="-25000" dirty="0" err="1">
                <a:solidFill>
                  <a:schemeClr val="tx1"/>
                </a:solidFill>
              </a:rPr>
              <a:t>Avg</a:t>
            </a:r>
            <a:r>
              <a:rPr lang="en-GB" sz="2000" dirty="0">
                <a:solidFill>
                  <a:schemeClr val="tx1"/>
                </a:solidFill>
              </a:rPr>
              <a:t>: averaged radiance of the effective lunar pixels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i="1" dirty="0" err="1">
                <a:solidFill>
                  <a:schemeClr val="tx1"/>
                </a:solidFill>
              </a:rPr>
              <a:t>R</a:t>
            </a:r>
            <a:r>
              <a:rPr lang="en-US" sz="2000" i="1" baseline="-25000" dirty="0" err="1">
                <a:solidFill>
                  <a:schemeClr val="tx1"/>
                </a:solidFill>
              </a:rPr>
              <a:t>moon</a:t>
            </a:r>
            <a:r>
              <a:rPr lang="en-US" sz="2000" dirty="0">
                <a:solidFill>
                  <a:schemeClr val="tx1"/>
                </a:solidFill>
              </a:rPr>
              <a:t>: moon radius, </a:t>
            </a:r>
            <a:r>
              <a:rPr lang="en-US" sz="2000" i="1" dirty="0" err="1">
                <a:solidFill>
                  <a:schemeClr val="tx1"/>
                </a:solidFill>
              </a:rPr>
              <a:t>Dist</a:t>
            </a:r>
            <a:r>
              <a:rPr lang="en-US" sz="2000" i="1" baseline="-25000" dirty="0" err="1">
                <a:solidFill>
                  <a:schemeClr val="tx1"/>
                </a:solidFill>
              </a:rPr>
              <a:t>Sat_Moon</a:t>
            </a:r>
            <a:r>
              <a:rPr lang="en-US" sz="2000" dirty="0">
                <a:solidFill>
                  <a:schemeClr val="tx1"/>
                </a:solidFill>
              </a:rPr>
              <a:t>: distance between satellite and moon</a:t>
            </a:r>
          </a:p>
        </p:txBody>
      </p:sp>
      <p:graphicFrame>
        <p:nvGraphicFramePr>
          <p:cNvPr id="4100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432545"/>
              </p:ext>
            </p:extLst>
          </p:nvPr>
        </p:nvGraphicFramePr>
        <p:xfrm>
          <a:off x="2106386" y="3826928"/>
          <a:ext cx="5471873" cy="647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5" name="Equation" r:id="rId6" imgW="2895480" imgH="342720" progId="Equation.3">
                  <p:embed/>
                </p:oleObj>
              </mc:Choice>
              <mc:Fallback>
                <p:oleObj name="Equation" r:id="rId6" imgW="2895480" imgH="342720" progId="Equation.3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386" y="3826928"/>
                        <a:ext cx="5471873" cy="647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6251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VIIRS degredation "/>
          <p:cNvPicPr/>
          <p:nvPr/>
        </p:nvPicPr>
        <p:blipFill>
          <a:blip r:embed="rId3"/>
          <a:stretch>
            <a:fillRect/>
          </a:stretch>
        </p:blipFill>
        <p:spPr>
          <a:xfrm>
            <a:off x="4873179" y="3836961"/>
            <a:ext cx="4164018" cy="30164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Learned: SD/F-factor Related Issues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283" y="964079"/>
            <a:ext cx="4800600" cy="270843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Initial calculations of SD degradations (H-factors) indicated potential problems with prelaunch transmission and BRDF LUTs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The H-factor large oscillations were mainly caused by the </a:t>
            </a:r>
            <a:r>
              <a:rPr lang="en-US" sz="2000" b="1" i="1" dirty="0">
                <a:sym typeface="Symbol" panose="05050102010706020507" pitchFamily="18" charset="2"/>
              </a:rPr>
              <a:t></a:t>
            </a:r>
            <a:r>
              <a:rPr lang="en-US" sz="2000" b="1" i="1" baseline="-25000" dirty="0"/>
              <a:t>SDSM  </a:t>
            </a:r>
            <a:r>
              <a:rPr lang="en-US" sz="2000" dirty="0">
                <a:latin typeface="Calibri" panose="020F0502020204030204" pitchFamily="34" charset="0"/>
              </a:rPr>
              <a:t>LUT as shown in the second plot.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N20 VIIRS SD showed significantly less degradation compared to SNPP VIIRS case.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88734" y="4195411"/>
            <a:ext cx="11430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/>
              <a:t>Nadir door open</a:t>
            </a:r>
          </a:p>
        </p:txBody>
      </p:sp>
      <p:pic>
        <p:nvPicPr>
          <p:cNvPr id="24" name="Picture 23" descr="VIIRS degredation "/>
          <p:cNvPicPr/>
          <p:nvPr/>
        </p:nvPicPr>
        <p:blipFill>
          <a:blip r:embed="rId4"/>
          <a:stretch>
            <a:fillRect/>
          </a:stretch>
        </p:blipFill>
        <p:spPr>
          <a:xfrm>
            <a:off x="4896179" y="919778"/>
            <a:ext cx="4141018" cy="291718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383688" y="1228614"/>
            <a:ext cx="11430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/>
              <a:t>Nadir door open</a:t>
            </a:r>
          </a:p>
        </p:txBody>
      </p:sp>
      <p:pic>
        <p:nvPicPr>
          <p:cNvPr id="38" name="Picture 37" descr="VIIRS degredation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83" y="3869983"/>
            <a:ext cx="4183257" cy="2951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260865" y="3989462"/>
            <a:ext cx="11430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/>
              <a:t>Nadir door open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4911" y="4016587"/>
            <a:ext cx="186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S-NPP VIIRS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1" y="5942920"/>
            <a:ext cx="3246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T. Choi, S. </a:t>
            </a:r>
            <a:r>
              <a:rPr lang="en-US" sz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Blonski</a:t>
            </a: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and C. Cao, “Initial on-orbit radiometric calibration of the NOAA 20 VIIRS reflective solar bands,” in </a:t>
            </a:r>
            <a:r>
              <a:rPr lang="en-US" sz="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SPIE Optical Engineering and Applications</a:t>
            </a: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San Diego, USA, 2018.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3266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Learned: SD/F-factor Related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1928380"/>
          </a:xfrm>
        </p:spPr>
        <p:txBody>
          <a:bodyPr>
            <a:normAutofit/>
          </a:bodyPr>
          <a:lstStyle/>
          <a:p>
            <a:r>
              <a:rPr lang="en-US" dirty="0"/>
              <a:t>A total of 15 yaw maneuvers were performed on 25~26 of January, 2018.</a:t>
            </a:r>
          </a:p>
          <a:p>
            <a:r>
              <a:rPr lang="en-US" dirty="0"/>
              <a:t>Recalculated on-orbit </a:t>
            </a:r>
            <a:r>
              <a:rPr lang="en-US" i="1" dirty="0">
                <a:sym typeface="Symbol" panose="05050102010706020507" pitchFamily="18" charset="2"/>
              </a:rPr>
              <a:t></a:t>
            </a:r>
            <a:r>
              <a:rPr lang="en-US" i="1" baseline="-25000" dirty="0"/>
              <a:t>SDS</a:t>
            </a:r>
            <a:r>
              <a:rPr lang="en-US" i="1" dirty="0">
                <a:sym typeface="Symbol" panose="05050102010706020507" pitchFamily="18" charset="2"/>
              </a:rPr>
              <a:t></a:t>
            </a:r>
            <a:r>
              <a:rPr lang="en-US" i="1" dirty="0"/>
              <a:t>BRDF</a:t>
            </a:r>
            <a:r>
              <a:rPr lang="en-US" i="1" baseline="-25000" dirty="0"/>
              <a:t>SD_RTA</a:t>
            </a:r>
            <a:r>
              <a:rPr lang="en-US" i="1" dirty="0"/>
              <a:t>, </a:t>
            </a:r>
            <a:r>
              <a:rPr lang="en-US" i="1" dirty="0">
                <a:sym typeface="Symbol" panose="05050102010706020507" pitchFamily="18" charset="2"/>
              </a:rPr>
              <a:t></a:t>
            </a:r>
            <a:r>
              <a:rPr lang="en-US" i="1" baseline="-25000" dirty="0"/>
              <a:t>SDS</a:t>
            </a:r>
            <a:r>
              <a:rPr lang="en-US" i="1" dirty="0">
                <a:sym typeface="Symbol" panose="05050102010706020507" pitchFamily="18" charset="2"/>
              </a:rPr>
              <a:t></a:t>
            </a:r>
            <a:r>
              <a:rPr lang="en-US" i="1" dirty="0"/>
              <a:t>BRDF</a:t>
            </a:r>
            <a:r>
              <a:rPr lang="en-US" i="1" baseline="-25000" dirty="0"/>
              <a:t>SD_SDSM</a:t>
            </a:r>
            <a:r>
              <a:rPr lang="en-US" dirty="0"/>
              <a:t>, and </a:t>
            </a:r>
            <a:r>
              <a:rPr lang="en-US" b="1" i="1" dirty="0">
                <a:sym typeface="Symbol" panose="05050102010706020507" pitchFamily="18" charset="2"/>
              </a:rPr>
              <a:t></a:t>
            </a:r>
            <a:r>
              <a:rPr lang="en-US" b="1" i="1" baseline="-25000" dirty="0"/>
              <a:t>SDSM </a:t>
            </a:r>
            <a:r>
              <a:rPr lang="en-US" dirty="0"/>
              <a:t> LUTs and compared to prelaunch LUTs.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VIIRS Band 1 BRF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0115"/>
            <a:ext cx="5225544" cy="3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VIIRS LU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544" y="2956672"/>
            <a:ext cx="3832667" cy="380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15915" y="6083008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LUT1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1877" y="5470633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LUT2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3677" y="3386897"/>
            <a:ext cx="91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LUT12</a:t>
            </a:r>
          </a:p>
        </p:txBody>
      </p:sp>
    </p:spTree>
    <p:extLst>
      <p:ext uri="{BB962C8B-B14F-4D97-AF65-F5344CB8AC3E}">
        <p14:creationId xmlns:p14="http://schemas.microsoft.com/office/powerpoint/2010/main" val="321102949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Learned: SD/F-factor Related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1550"/>
            <a:ext cx="8666018" cy="24302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There were noticeable differences between the pre-launch and on-orbit versions of the </a:t>
            </a:r>
            <a:r>
              <a:rPr lang="en-US" i="1" dirty="0">
                <a:sym typeface="Symbol" panose="05050102010706020507" pitchFamily="18" charset="2"/>
              </a:rPr>
              <a:t></a:t>
            </a:r>
            <a:r>
              <a:rPr lang="en-US" i="1" baseline="-25000" dirty="0"/>
              <a:t>SDSM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Pre-launch LUT showed distinctive higher frequency ridge lines along with azimuth direction.</a:t>
            </a:r>
          </a:p>
          <a:p>
            <a:r>
              <a:rPr lang="en-US" dirty="0"/>
              <a:t>Because of these larger difference in the </a:t>
            </a:r>
            <a:r>
              <a:rPr lang="en-US" i="1" dirty="0">
                <a:sym typeface="Symbol" panose="05050102010706020507" pitchFamily="18" charset="2"/>
              </a:rPr>
              <a:t></a:t>
            </a:r>
            <a:r>
              <a:rPr lang="en-US" i="1" baseline="-25000" dirty="0"/>
              <a:t>SDSM</a:t>
            </a:r>
            <a:r>
              <a:rPr lang="en-US" dirty="0"/>
              <a:t> function than other SDSM and SD BRF results, there were large H-factor oscillations. </a:t>
            </a:r>
          </a:p>
          <a:p>
            <a:r>
              <a:rPr lang="en-US" dirty="0"/>
              <a:t>To fill up the micro features correctly, the regular on-orbit SDSM data collections were added in the </a:t>
            </a:r>
            <a:r>
              <a:rPr lang="en-US" i="1" dirty="0">
                <a:sym typeface="Symbol" panose="05050102010706020507" pitchFamily="18" charset="2"/>
              </a:rPr>
              <a:t></a:t>
            </a:r>
            <a:r>
              <a:rPr lang="en-US" i="1" baseline="-25000" dirty="0"/>
              <a:t>SDSM</a:t>
            </a:r>
            <a:r>
              <a:rPr lang="en-US" dirty="0"/>
              <a:t> derivation.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VIIRS Yaw derived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14" y="3392285"/>
            <a:ext cx="4466772" cy="345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VIIRS Prelaunch derived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01810"/>
            <a:ext cx="4483706" cy="34561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587081" y="5943600"/>
            <a:ext cx="119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Prelaunch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0896" y="5943600"/>
            <a:ext cx="134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Yaw derived</a:t>
            </a:r>
          </a:p>
        </p:txBody>
      </p:sp>
    </p:spTree>
    <p:extLst>
      <p:ext uri="{BB962C8B-B14F-4D97-AF65-F5344CB8AC3E}">
        <p14:creationId xmlns:p14="http://schemas.microsoft.com/office/powerpoint/2010/main" val="37019697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Learned: SD/F-factor Related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272338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detector 7 and 8 H-factors were flatted after the SDSM time-dependent gain correction</a:t>
            </a:r>
          </a:p>
          <a:p>
            <a:r>
              <a:rPr lang="en-US" dirty="0"/>
              <a:t>The H-factors are updated, extrapolated and normalized  to the orbit insertion time</a:t>
            </a:r>
          </a:p>
          <a:p>
            <a:r>
              <a:rPr lang="en-US" dirty="0"/>
              <a:t>After resolving the H-factor issues, it was applied to calculate F-factors</a:t>
            </a:r>
          </a:p>
          <a:p>
            <a:pPr lvl="1"/>
            <a:r>
              <a:rPr lang="en-US" dirty="0"/>
              <a:t>F-factors are very stable (changes are around 1% or less)</a:t>
            </a:r>
          </a:p>
          <a:p>
            <a:pPr lvl="1"/>
            <a:r>
              <a:rPr lang="en-US" dirty="0"/>
              <a:t>N20 F-factors are lower than S-NPP cases </a:t>
            </a:r>
            <a:r>
              <a:rPr lang="en-US" dirty="0">
                <a:sym typeface="Wingdings" panose="05000000000000000000" pitchFamily="2" charset="2"/>
              </a:rPr>
              <a:t> Currently under study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VIIRS filtered H-fact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62" y="3700129"/>
            <a:ext cx="4224434" cy="2975307"/>
          </a:xfrm>
          <a:prstGeom prst="rect">
            <a:avLst/>
          </a:prstGeom>
        </p:spPr>
      </p:pic>
      <p:pic>
        <p:nvPicPr>
          <p:cNvPr id="11" name="Picture 10" descr="VIIRS filtered RSB F -fac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0" y="3700128"/>
            <a:ext cx="4673199" cy="2975306"/>
          </a:xfrm>
          <a:prstGeom prst="rect">
            <a:avLst/>
          </a:prstGeom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975" y="3700130"/>
            <a:ext cx="4667144" cy="29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90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Learned: SD versus lunar F-factors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4"/>
            <a:ext cx="8666018" cy="291186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To compare the trends between SD and lunar F-factors</a:t>
            </a:r>
          </a:p>
          <a:p>
            <a:pPr lvl="1"/>
            <a:r>
              <a:rPr lang="en-US" dirty="0"/>
              <a:t>The lunar F-factors are normalized to the SD F-factors in each band. </a:t>
            </a:r>
          </a:p>
          <a:p>
            <a:r>
              <a:rPr lang="en-US" dirty="0"/>
              <a:t>Normalization is needed because of absolute calibration issues. </a:t>
            </a:r>
          </a:p>
          <a:p>
            <a:pPr lvl="1"/>
            <a:r>
              <a:rPr lang="en-US" dirty="0"/>
              <a:t>GIRO (ROLO) has issues on atmospheric correction and large uncertainties with Vega (reference) irradiance </a:t>
            </a:r>
            <a:r>
              <a:rPr lang="en-US" dirty="0">
                <a:sym typeface="Wingdings" panose="05000000000000000000" pitchFamily="2" charset="2"/>
              </a:rPr>
              <a:t> only used for relative analysis. </a:t>
            </a:r>
            <a:endParaRPr lang="en-US" dirty="0"/>
          </a:p>
          <a:p>
            <a:r>
              <a:rPr lang="en-US" dirty="0"/>
              <a:t>Need several years lunar collections to resolve relative differences.</a:t>
            </a:r>
          </a:p>
          <a:p>
            <a:pPr lvl="1"/>
            <a:r>
              <a:rPr lang="en-US" dirty="0"/>
              <a:t>Because of the annual oscillations between the SD and lunar F-factors.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VIIRS Band SD F fil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4067537"/>
            <a:ext cx="4267200" cy="272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VIIRS band SD filtered F-facto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4" y="4025310"/>
            <a:ext cx="4399280" cy="28047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Arrow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448300" y="5553075"/>
            <a:ext cx="0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7591425" y="5534025"/>
            <a:ext cx="0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448300" y="6200775"/>
            <a:ext cx="2143125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34100" y="6057900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year</a:t>
            </a:r>
          </a:p>
        </p:txBody>
      </p:sp>
    </p:spTree>
    <p:extLst>
      <p:ext uri="{BB962C8B-B14F-4D97-AF65-F5344CB8AC3E}">
        <p14:creationId xmlns:p14="http://schemas.microsoft.com/office/powerpoint/2010/main" val="3897285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: Operational F-factor LUT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3017739"/>
          </a:xfrm>
        </p:spPr>
        <p:txBody>
          <a:bodyPr>
            <a:normAutofit fontScale="92500"/>
          </a:bodyPr>
          <a:lstStyle/>
          <a:p>
            <a:r>
              <a:rPr lang="en-US" dirty="0"/>
              <a:t>Because of the initial uncertainties in the SD degradation estimations, the increasing trends are caused by setting no SD degradation (H=1) until March of 2018. </a:t>
            </a:r>
          </a:p>
          <a:p>
            <a:r>
              <a:rPr lang="en-US" dirty="0"/>
              <a:t>The operational F-factors calculated in April 2018 have remained stable levels in the NOAA production since then.</a:t>
            </a:r>
          </a:p>
          <a:p>
            <a:pPr lvl="1"/>
            <a:r>
              <a:rPr lang="en-US" dirty="0"/>
              <a:t>Based on DCC and SNO analyses.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VIIRS operational F-factor LUT trends offse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7" y="3890577"/>
            <a:ext cx="4531289" cy="2712353"/>
          </a:xfrm>
          <a:prstGeom prst="rect">
            <a:avLst/>
          </a:prstGeom>
        </p:spPr>
      </p:pic>
      <p:pic>
        <p:nvPicPr>
          <p:cNvPr id="6" name="Picture 5" descr="VIIRS operational F-factor LUT trends offse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504" y="3809005"/>
            <a:ext cx="4345697" cy="2794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5427" y="4446872"/>
            <a:ext cx="25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Trends are set to zero</a:t>
            </a:r>
          </a:p>
        </p:txBody>
      </p:sp>
      <p:cxnSp>
        <p:nvCxnSpPr>
          <p:cNvPr id="9" name="Straight Arrow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386039" y="3809005"/>
            <a:ext cx="452386" cy="1007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15427" y="3561347"/>
            <a:ext cx="127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4/27/2018</a:t>
            </a:r>
          </a:p>
        </p:txBody>
      </p:sp>
      <p:cxnSp>
        <p:nvCxnSpPr>
          <p:cNvPr id="16" name="Straight Arrow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073270" y="5607144"/>
            <a:ext cx="202129" cy="47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52401" y="5359486"/>
            <a:ext cx="127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4/27/2018</a:t>
            </a:r>
          </a:p>
        </p:txBody>
      </p:sp>
    </p:spTree>
    <p:extLst>
      <p:ext uri="{BB962C8B-B14F-4D97-AF65-F5344CB8AC3E}">
        <p14:creationId xmlns:p14="http://schemas.microsoft.com/office/powerpoint/2010/main" val="6701754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: Deep Convective Cloud (DCC)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DCC measurements have been collected daily.</a:t>
            </a:r>
          </a:p>
          <a:p>
            <a:r>
              <a:rPr lang="en-US" dirty="0"/>
              <a:t>The daily DCC </a:t>
            </a:r>
            <a:r>
              <a:rPr lang="en-US" dirty="0">
                <a:solidFill>
                  <a:srgbClr val="00B050"/>
                </a:solidFill>
              </a:rPr>
              <a:t>time series </a:t>
            </a:r>
            <a:r>
              <a:rPr lang="en-US" dirty="0"/>
              <a:t>are </a:t>
            </a:r>
            <a:r>
              <a:rPr lang="en-US" dirty="0">
                <a:solidFill>
                  <a:srgbClr val="00B050"/>
                </a:solidFill>
              </a:rPr>
              <a:t>generally</a:t>
            </a:r>
            <a:r>
              <a:rPr lang="en-US" dirty="0"/>
              <a:t> stable after 4/27/2018.</a:t>
            </a:r>
          </a:p>
          <a:p>
            <a:r>
              <a:rPr lang="en-US" dirty="0"/>
              <a:t>The DCC trends indicate that the NOAA 20 VIIRS gains are stable after the </a:t>
            </a:r>
            <a:r>
              <a:rPr lang="en-US" dirty="0">
                <a:solidFill>
                  <a:srgbClr val="00B050"/>
                </a:solidFill>
              </a:rPr>
              <a:t>latest</a:t>
            </a:r>
            <a:r>
              <a:rPr lang="en-US" dirty="0"/>
              <a:t> F-factor LUT update on 4/17/2018.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VIIRS operational F-factor LUT trends offse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48" y="3753960"/>
            <a:ext cx="6942480" cy="28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9702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Lessons Learned : Simultaneous Nadir Observations (SNO)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20359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SNOs with MODIS are conducted over polar, desert and ocean regions.</a:t>
            </a:r>
          </a:p>
          <a:p>
            <a:r>
              <a:rPr lang="en-US" dirty="0"/>
              <a:t>MODIS sensor is used as a transfer radiometer.</a:t>
            </a:r>
          </a:p>
          <a:p>
            <a:r>
              <a:rPr lang="en-US" dirty="0"/>
              <a:t>SNO trends show more variability than DCC but NOAA-20 radiometric responses are rather stable.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VIIRS Simultaneous Nadir Observations (SNO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55" y="3228911"/>
            <a:ext cx="4230456" cy="3504913"/>
          </a:xfrm>
          <a:prstGeom prst="rect">
            <a:avLst/>
          </a:prstGeom>
        </p:spPr>
      </p:pic>
      <p:pic>
        <p:nvPicPr>
          <p:cNvPr id="6" name="Picture 5" descr="VIIRS Simultaneous Nadir Observations (SNO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520" y="3228911"/>
            <a:ext cx="4285759" cy="3528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5783" y="3254311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S-NPP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32069" y="5738442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S-NPP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0938" y="4160511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S-NPP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8979" y="5736484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S-NPP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N20</a:t>
            </a:r>
          </a:p>
        </p:txBody>
      </p:sp>
    </p:spTree>
    <p:extLst>
      <p:ext uri="{BB962C8B-B14F-4D97-AF65-F5344CB8AC3E}">
        <p14:creationId xmlns:p14="http://schemas.microsoft.com/office/powerpoint/2010/main" val="319181889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56473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VIIRS RSB radiometric calibration is based on Solar Diffuser measurements.</a:t>
            </a:r>
          </a:p>
          <a:p>
            <a:r>
              <a:rPr lang="en-US" dirty="0"/>
              <a:t>Prelaunch SD/SDSM related LUTs were updated by the yaw maneuver derived LUTs. </a:t>
            </a:r>
          </a:p>
          <a:p>
            <a:pPr lvl="1"/>
            <a:r>
              <a:rPr lang="en-US" dirty="0"/>
              <a:t>Especially for the SDSM Sun screen transmittance function (</a:t>
            </a:r>
            <a:r>
              <a:rPr lang="en-US" i="1" dirty="0">
                <a:sym typeface="Symbol" panose="05050102010706020507" pitchFamily="18" charset="2"/>
              </a:rPr>
              <a:t></a:t>
            </a:r>
            <a:r>
              <a:rPr lang="en-US" i="1" baseline="-25000" dirty="0"/>
              <a:t>SDSM )</a:t>
            </a:r>
          </a:p>
          <a:p>
            <a:r>
              <a:rPr lang="en-US" dirty="0"/>
              <a:t>Lunar based calibration results are consistent around 1% of the SD calibration trends. </a:t>
            </a:r>
          </a:p>
          <a:p>
            <a:pPr lvl="1"/>
            <a:r>
              <a:rPr lang="en-US" dirty="0"/>
              <a:t>However the SD F-factors are lower to 0.5% in the short wavelength bands (M1~M3). </a:t>
            </a:r>
          </a:p>
          <a:p>
            <a:pPr lvl="1"/>
            <a:r>
              <a:rPr lang="en-US" dirty="0"/>
              <a:t>Lunar calibration points can be used relative comparisons. </a:t>
            </a:r>
          </a:p>
          <a:p>
            <a:pPr lvl="1"/>
            <a:r>
              <a:rPr lang="en-US" dirty="0"/>
              <a:t>Need multi-years of response to be able to make corrections because of annual oscillations in the Lunar and SD F-factors. </a:t>
            </a:r>
          </a:p>
          <a:p>
            <a:r>
              <a:rPr lang="en-US" dirty="0"/>
              <a:t>The operational F-factor LUT in the NOAA production remains unchanged because of the stable DCC and SNO results. </a:t>
            </a:r>
          </a:p>
          <a:p>
            <a:r>
              <a:rPr lang="en-US" dirty="0"/>
              <a:t>Additional DCC, SNO and lunar results are needed before correcting the F-factors. </a:t>
            </a:r>
          </a:p>
          <a:p>
            <a:r>
              <a:rPr lang="en-US" dirty="0"/>
              <a:t>NOAA VIIRS team is closely monitoring DCC, SNO, SD and lunar trends for the best quality of VIIRS SDR product.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362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About VIIRS and Prelaunch Calibration</a:t>
            </a:r>
          </a:p>
          <a:p>
            <a:r>
              <a:rPr lang="en-US" dirty="0"/>
              <a:t>Primary RSB Calibration</a:t>
            </a:r>
          </a:p>
          <a:p>
            <a:pPr lvl="1"/>
            <a:r>
              <a:rPr lang="en-US" dirty="0"/>
              <a:t>Primary Solar Diffuser (SD) and Solar Diffuser Stability Monitor (SDSM) calibration</a:t>
            </a:r>
          </a:p>
          <a:p>
            <a:r>
              <a:rPr lang="en-US" dirty="0"/>
              <a:t>Alternative RSB Calibration using the Moon</a:t>
            </a:r>
          </a:p>
          <a:p>
            <a:r>
              <a:rPr lang="en-US" dirty="0"/>
              <a:t>Lessons Learned</a:t>
            </a:r>
          </a:p>
          <a:p>
            <a:pPr lvl="1"/>
            <a:r>
              <a:rPr lang="en-US" dirty="0"/>
              <a:t>SD/F-factor related issues</a:t>
            </a:r>
          </a:p>
          <a:p>
            <a:pPr lvl="1"/>
            <a:r>
              <a:rPr lang="en-US" dirty="0"/>
              <a:t>SD vs. Lunar F-factors</a:t>
            </a:r>
          </a:p>
          <a:p>
            <a:pPr lvl="1"/>
            <a:r>
              <a:rPr lang="en-US" dirty="0"/>
              <a:t>Operational F-factor LUT (for production)</a:t>
            </a:r>
          </a:p>
          <a:p>
            <a:pPr lvl="1"/>
            <a:r>
              <a:rPr lang="en-US" dirty="0"/>
              <a:t>Deep Convective Cloud (DCC)</a:t>
            </a:r>
          </a:p>
          <a:p>
            <a:pPr lvl="1"/>
            <a:r>
              <a:rPr lang="en-US" dirty="0"/>
              <a:t>Simultaneous Nadir Observations (SNO)</a:t>
            </a:r>
          </a:p>
          <a:p>
            <a:r>
              <a:rPr lang="en-US" dirty="0"/>
              <a:t>Summary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48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3388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NOAA-20 VIIRS polarization issues. </a:t>
            </a:r>
          </a:p>
          <a:p>
            <a:pPr lvl="1"/>
            <a:r>
              <a:rPr lang="en-US" dirty="0"/>
              <a:t>Bands M1~M4 were non-compliant with the polarization sensitivity requirements. </a:t>
            </a:r>
          </a:p>
          <a:p>
            <a:pPr lvl="1"/>
            <a:r>
              <a:rPr lang="en-US" dirty="0"/>
              <a:t>Concerns were raised from Ocean Color group.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VIIRS Polarization issues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72" y="2771955"/>
            <a:ext cx="7451178" cy="2935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207" y="5707036"/>
            <a:ext cx="8840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This chart is taken from Hassan </a:t>
            </a:r>
            <a:r>
              <a:rPr lang="en-US" i="1" dirty="0" err="1"/>
              <a:t>Oudrari’s</a:t>
            </a:r>
            <a:r>
              <a:rPr lang="en-US" i="1" dirty="0"/>
              <a:t> talk “Summary of JPSS-1 VIIRS Pre-Launch Radiometric Performance” for NOAA-STAR Annual Science Team Meeting on August 9, 2016.</a:t>
            </a:r>
          </a:p>
        </p:txBody>
      </p:sp>
    </p:spTree>
    <p:extLst>
      <p:ext uri="{BB962C8B-B14F-4D97-AF65-F5344CB8AC3E}">
        <p14:creationId xmlns:p14="http://schemas.microsoft.com/office/powerpoint/2010/main" val="247092454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H-factor update with on-orbit SDSM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240440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To fill up the micro features correctly, the regular on-orbit SDSM data collections were added in the </a:t>
            </a:r>
            <a:r>
              <a:rPr lang="en-US" i="1" dirty="0">
                <a:sym typeface="Symbol" panose="05050102010706020507" pitchFamily="18" charset="2"/>
              </a:rPr>
              <a:t></a:t>
            </a:r>
            <a:r>
              <a:rPr lang="en-US" i="1" baseline="-25000" dirty="0"/>
              <a:t>SDSM</a:t>
            </a:r>
            <a:r>
              <a:rPr lang="en-US" dirty="0"/>
              <a:t> derivation. </a:t>
            </a:r>
          </a:p>
          <a:p>
            <a:r>
              <a:rPr lang="en-US" dirty="0"/>
              <a:t>Plots below show yaw maneuver data and on-orbit SDSM data. </a:t>
            </a:r>
          </a:p>
          <a:p>
            <a:r>
              <a:rPr lang="en-US" dirty="0"/>
              <a:t>The on-orbit SDSM data will fill up the operational range within one year. </a:t>
            </a:r>
          </a:p>
          <a:p>
            <a:r>
              <a:rPr lang="en-US" dirty="0"/>
              <a:t>Only </a:t>
            </a:r>
            <a:r>
              <a:rPr lang="en-US" i="1" dirty="0">
                <a:sym typeface="Symbol" panose="05050102010706020507" pitchFamily="18" charset="2"/>
              </a:rPr>
              <a:t></a:t>
            </a:r>
            <a:r>
              <a:rPr lang="en-US" i="1" baseline="-25000" dirty="0"/>
              <a:t>SDSM</a:t>
            </a:r>
            <a:r>
              <a:rPr lang="en-US" dirty="0"/>
              <a:t> was derived and reprocessed the H-factor.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 descr="VIIRS H-factor update with on-orbit SDSM data graph"/>
          <p:cNvPicPr/>
          <p:nvPr/>
        </p:nvPicPr>
        <p:blipFill>
          <a:blip r:embed="rId2"/>
          <a:stretch>
            <a:fillRect/>
          </a:stretch>
        </p:blipFill>
        <p:spPr>
          <a:xfrm>
            <a:off x="85064" y="3715687"/>
            <a:ext cx="4540102" cy="3121043"/>
          </a:xfrm>
          <a:prstGeom prst="rect">
            <a:avLst/>
          </a:prstGeom>
        </p:spPr>
      </p:pic>
      <p:pic>
        <p:nvPicPr>
          <p:cNvPr id="6" name="Picture 5" descr="VIIRS H-factor update with on-orbit SDSM plot"/>
          <p:cNvPicPr/>
          <p:nvPr/>
        </p:nvPicPr>
        <p:blipFill>
          <a:blip r:embed="rId3"/>
          <a:stretch>
            <a:fillRect/>
          </a:stretch>
        </p:blipFill>
        <p:spPr>
          <a:xfrm>
            <a:off x="4805921" y="3715688"/>
            <a:ext cx="4136065" cy="312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2272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H-factor update with SDSM gain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26595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 check any discrepancies, the yaw maneuver and on-orbit SDSM data values were visualized at the solar elevation angle of 0.8 degrees with the SDSM detector 8.</a:t>
            </a:r>
          </a:p>
          <a:p>
            <a:r>
              <a:rPr lang="en-US" dirty="0"/>
              <a:t>The on-orbit SDSM data points (red diamonds) provided fine structures in between the yaw data points (black asterisk) successfully.</a:t>
            </a:r>
          </a:p>
          <a:p>
            <a:r>
              <a:rPr lang="en-US" dirty="0"/>
              <a:t>The differences between the yaw and on-orbit SDSM data were increased from the solar azimuth angles from -7 to -2 degrees.</a:t>
            </a:r>
          </a:p>
          <a:p>
            <a:pPr lvl="1"/>
            <a:r>
              <a:rPr lang="en-US" dirty="0"/>
              <a:t>Because of the SDSM time-dependent gain change </a:t>
            </a:r>
            <a:r>
              <a:rPr lang="en-US" dirty="0">
                <a:sym typeface="Wingdings" panose="05000000000000000000" pitchFamily="2" charset="2"/>
              </a:rPr>
              <a:t> linearly corrected</a:t>
            </a:r>
            <a:r>
              <a:rPr lang="en-US" dirty="0"/>
              <a:t>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 descr="VIIRS H-factor update with on-orbit SDSM plo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5" y="3732028"/>
            <a:ext cx="4550735" cy="3125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VIIRS H-factor update with on-orbit SDSM plot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15" y="3732028"/>
            <a:ext cx="4488464" cy="3125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5690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Scheduled Lunar 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Negative phase angle indicates waxing lunar phase. </a:t>
            </a:r>
          </a:p>
          <a:p>
            <a:r>
              <a:rPr lang="en-US" sz="2400" dirty="0"/>
              <a:t>The moon image is in the no-aggregation zone of the EV scan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 descr="VIIRS Scheduled lunar collec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500" y="2039344"/>
            <a:ext cx="6380127" cy="48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9445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Reflectance Uncertainty Roll-up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VIIRS Reflectance uncertainty roll-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" y="-57150"/>
            <a:ext cx="9315450" cy="6972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2997" y="6435725"/>
            <a:ext cx="851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From Frank </a:t>
            </a:r>
            <a:r>
              <a:rPr lang="en-US" sz="1400" i="1" dirty="0" err="1">
                <a:solidFill>
                  <a:srgbClr val="0000FF"/>
                </a:solidFill>
              </a:rPr>
              <a:t>DeLuccia’s</a:t>
            </a:r>
            <a:r>
              <a:rPr lang="en-US" sz="1400" i="1" dirty="0">
                <a:solidFill>
                  <a:srgbClr val="0000FF"/>
                </a:solidFill>
              </a:rPr>
              <a:t> talk on “VIIRS Reflective Solar Band (RSB)  Performance and Uncertainty Estimates” at Suomi  NPP SDR Product Review December 18-20, 2013.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462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 descr="Visible Infrared Imaging Radiometer Suite (VIIRS) components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163316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Visible Infrared Imaging Radiometer Suite (VIIRS) is a scanning radiometer on Suomi-NPP and NOAA 20 satellites at ~829 km altitudes. </a:t>
            </a:r>
          </a:p>
          <a:p>
            <a:pPr lvl="1"/>
            <a:r>
              <a:rPr lang="en-US" dirty="0"/>
              <a:t>NOAA 20 local time of equator crossings is ~1:25 pm. NOAA 20 is ~30 sec later than SNPP. </a:t>
            </a:r>
          </a:p>
          <a:p>
            <a:r>
              <a:rPr lang="en-US" dirty="0"/>
              <a:t>It produces radiometric measurements with moderate spatial resolutions and 22 spectral bands. </a:t>
            </a:r>
          </a:p>
          <a:p>
            <a:endParaRPr lang="en-US" dirty="0"/>
          </a:p>
        </p:txBody>
      </p:sp>
      <p:pic>
        <p:nvPicPr>
          <p:cNvPr id="5" name="Picture 2" descr="VIIRS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660" y="2609906"/>
            <a:ext cx="6153191" cy="375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753834" y="6473450"/>
            <a:ext cx="430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Source: VIIRS Radiometric ATBD.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588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4634"/>
            <a:ext cx="8229600" cy="3289108"/>
          </a:xfrm>
        </p:spPr>
        <p:txBody>
          <a:bodyPr>
            <a:normAutofit/>
          </a:bodyPr>
          <a:lstStyle/>
          <a:p>
            <a:r>
              <a:rPr lang="en-US" sz="2400" dirty="0"/>
              <a:t>Spectral Bands of the VIIRS RSB and Day/Night Band (DNB)</a:t>
            </a:r>
          </a:p>
          <a:p>
            <a:pPr lvl="1"/>
            <a:r>
              <a:rPr lang="en-US" sz="2400" dirty="0"/>
              <a:t>RSB cover a spectral range from 0.412</a:t>
            </a:r>
            <a:r>
              <a:rPr lang="en-US" sz="2400" dirty="0">
                <a:sym typeface="Symbol"/>
              </a:rPr>
              <a:t> m</a:t>
            </a:r>
            <a:r>
              <a:rPr lang="en-US" sz="2400" dirty="0"/>
              <a:t> to 2.25</a:t>
            </a:r>
            <a:r>
              <a:rPr lang="en-US" sz="2400" dirty="0">
                <a:sym typeface="Symbol"/>
              </a:rPr>
              <a:t> m.</a:t>
            </a:r>
          </a:p>
          <a:p>
            <a:pPr lvl="1"/>
            <a:r>
              <a:rPr lang="en-US" sz="2400" dirty="0"/>
              <a:t>There are 14 RSB with 3 image bands (I1-I3) and 11 moderate bands (M1-M11).</a:t>
            </a:r>
          </a:p>
          <a:p>
            <a:pPr lvl="1"/>
            <a:r>
              <a:rPr lang="en-US" sz="2400" dirty="0"/>
              <a:t>RSB band calibration is dependent on Solar Diffuser (SD) and Solar Diffuser Stability Monitor (SDSM) observations.</a:t>
            </a:r>
          </a:p>
          <a:p>
            <a:pPr lvl="1"/>
            <a:r>
              <a:rPr lang="en-US" sz="2400" dirty="0"/>
              <a:t>The required RSB calibration uncertainty is 2 percent.</a:t>
            </a:r>
          </a:p>
        </p:txBody>
      </p:sp>
      <p:pic>
        <p:nvPicPr>
          <p:cNvPr id="8" name="Picture 7" descr="VIIRS Relative spectral respons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538" y="4213742"/>
            <a:ext cx="7644765" cy="264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876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| </a:t>
            </a:r>
            <a:fld id="{96E36F11-A39A-294D-A59D-6180D50ED2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936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Prelaunch calibration of VIIRS sensors are mostly done by JPSS government team</a:t>
            </a:r>
          </a:p>
          <a:p>
            <a:pPr lvl="1"/>
            <a:r>
              <a:rPr lang="en-US" dirty="0"/>
              <a:t>Sensor Vendor : Raytheon</a:t>
            </a:r>
          </a:p>
          <a:p>
            <a:pPr lvl="1"/>
            <a:r>
              <a:rPr lang="en-US" dirty="0"/>
              <a:t>NASA : VIIRS Characterization Support Team (VCST) </a:t>
            </a:r>
          </a:p>
          <a:p>
            <a:pPr lvl="1"/>
            <a:r>
              <a:rPr lang="en-US" dirty="0"/>
              <a:t>NOAA: VIIRS Science Data Record (SDR) team</a:t>
            </a:r>
          </a:p>
          <a:p>
            <a:pPr lvl="1"/>
            <a:r>
              <a:rPr lang="en-US" dirty="0"/>
              <a:t>Aerospace Corp. </a:t>
            </a:r>
          </a:p>
          <a:p>
            <a:pPr lvl="1"/>
            <a:r>
              <a:rPr lang="en-US" dirty="0"/>
              <a:t>University of Wisconsin</a:t>
            </a:r>
          </a:p>
          <a:p>
            <a:r>
              <a:rPr lang="en-US" dirty="0"/>
              <a:t>Test data sets were independently analyzed and reviewed.</a:t>
            </a:r>
          </a:p>
          <a:p>
            <a:pPr lvl="1"/>
            <a:r>
              <a:rPr lang="en-US" dirty="0"/>
              <a:t>In the Data Review Board (DRB) team, Data Analysis Working Group (DAWG) team, VIIRS SDR team meeting. </a:t>
            </a:r>
          </a:p>
          <a:p>
            <a:r>
              <a:rPr lang="en-US" dirty="0"/>
              <a:t>All the prelaunch calibration related parameters were delivered in the binary Look-Up-Table (LUT) form.</a:t>
            </a:r>
          </a:p>
          <a:p>
            <a:r>
              <a:rPr lang="en-US" dirty="0"/>
              <a:t>Requirement: 2% reflectance uncertainty at </a:t>
            </a:r>
            <a:r>
              <a:rPr lang="en-US" dirty="0" err="1"/>
              <a:t>Ltyp</a:t>
            </a:r>
            <a:r>
              <a:rPr lang="en-US" dirty="0"/>
              <a:t> for all RSB  </a:t>
            </a:r>
          </a:p>
          <a:p>
            <a:r>
              <a:rPr lang="en-US" dirty="0"/>
              <a:t>Prelaunch measurements met the requirements (~1.5~1.6% level except M11 ~ 2.6%).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391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graphicFrame>
        <p:nvGraphicFramePr>
          <p:cNvPr id="5" name="Tab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990307"/>
              </p:ext>
            </p:extLst>
          </p:nvPr>
        </p:nvGraphicFramePr>
        <p:xfrm>
          <a:off x="404380" y="1953635"/>
          <a:ext cx="3691370" cy="4328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2842">
                  <a:extLst>
                    <a:ext uri="{9D8B030D-6E8A-4147-A177-3AD203B41FA5}">
                      <a16:colId xmlns:a16="http://schemas.microsoft.com/office/drawing/2014/main" val="2762464787"/>
                    </a:ext>
                  </a:extLst>
                </a:gridCol>
                <a:gridCol w="3438528">
                  <a:extLst>
                    <a:ext uri="{9D8B030D-6E8A-4147-A177-3AD203B41FA5}">
                      <a16:colId xmlns:a16="http://schemas.microsoft.com/office/drawing/2014/main" val="26086472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VIIRS-RSBAUTOCAL-BRDF-SCREEN-TRANSMISSION-PRODUCT-RTA-VIEW-LUT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1407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VIIRS-RSBAUTOCAL-BRDF-SCREEN-TRANSMISSION-PRODUCT-SDSM-VIEW-LUT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839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VIIRS-RSBAUTOCAL-DNB-DARK-SIGNAL-AUTOMATE-LUT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9912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VIIRS-RSBAUTOCAL-DNB-GAIN-RATIOS-AUTOMATE-LUT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43061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VIIRS-RSBAUTOCAL-DNB-LGS-GAIN-AUTOMATE-LUT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3377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VIIRS-RSBAUTOCAL-DNB-MOON-ILLUMINATION-LUT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8497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VIIRS-RSBAUTOCAL-H-AUTOMATE-LUT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73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VIIRS-RSBAUTOCAL-H-LUT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0420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VIIRS-RSBAUTOCAL-ROT-MATRIX-LUT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26154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VIIRS-RSBAUTOCAL-RSB-F-AUTOMATE-LUT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1554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VIIRS-RSBAUTOCAL-RVF-LUT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25025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VIIRS-RSBAUTOCAL-SDSM-SOLAR-SCREEN-TRANS-LUT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200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VIIRS-RSBAUTOCAL-SDSM-TIME-LUT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21116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VIIRS-RSBAUTOCAL-VOLT-LUT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5839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VIIRS-SDR-DELTA-C-LUT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7582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VIIRS-SDR-DG-ANOMALY-DN-LIMITS-LUT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89612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VIIRS-SDR-F-PREDICTED-LUT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3569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VIIRS-SDR-OBS-TO-PIXELS-LUT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61814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VIIRS-SDR-QA-V2-LUT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8025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VIIRS-SDR-RADIOMETRIC-PARAM-V4-LUT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93584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VIIRS-SDR-REFLECTIVE-LUT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100672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456096"/>
              </p:ext>
            </p:extLst>
          </p:nvPr>
        </p:nvGraphicFramePr>
        <p:xfrm>
          <a:off x="4572000" y="2017452"/>
          <a:ext cx="3552825" cy="4200525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350176">
                  <a:extLst>
                    <a:ext uri="{9D8B030D-6E8A-4147-A177-3AD203B41FA5}">
                      <a16:colId xmlns:a16="http://schemas.microsoft.com/office/drawing/2014/main" val="153329857"/>
                    </a:ext>
                  </a:extLst>
                </a:gridCol>
                <a:gridCol w="3202649">
                  <a:extLst>
                    <a:ext uri="{9D8B030D-6E8A-4147-A177-3AD203B41FA5}">
                      <a16:colId xmlns:a16="http://schemas.microsoft.com/office/drawing/2014/main" val="356889665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VIIRS-SDR-RELATIVE-SPECTRAL-RESPONSE-LUT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28018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VIIRS-SDR-RVF-LUT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2729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VIIRS-SDR-SOLAR-IRAD-LUT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08561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VIIRS-SDR-TELE-COEFFS-LUT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61633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VIIRS-SDR-CAL-AUTOMATE-LUT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64582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VIIRS-SDR-DNB-DN0-LUT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11494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VIIRS-SDR-DNB-FRAME-TO-ZONE-LUT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59461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VIIRS-SDR-DNB-GAIN-RATIOS-LUT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93020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VIIRS-SDR-DNB-LGS-GAINS-LUT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47618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VIIRS-SDR-DNB-RVF-LUT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79146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VIIRS-SDR-DNB-STRAY-LIGHT-CORRECTION-LUT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40972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VIIRS-SDR-BB-TEMP-COEFFS-LUT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13627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VIIRS-SDR-EBBT-LUT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54248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VIIRS-SDR-EMISSIVE-V2-LUT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99333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VIIRS-SDR-HAM-ER-LUT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95160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VIIRS-SDR-OBC-ER-LUT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31083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VIIRS-SDR-OBC-RR-LUT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20066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VIIRS-SDR-RTA-ER-LUT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55861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VIIRS-SDR-GEO-DNB-PARAM-V2-LUT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94650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VIIRS-SDR-GEO-IMG-PARAM-V2-LUT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25699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VIIRS-SDR-GEO-MOD-PARAM-V2-LUT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988051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42 LUTs for VIIRS production. </a:t>
            </a:r>
          </a:p>
        </p:txBody>
      </p:sp>
    </p:spTree>
    <p:extLst>
      <p:ext uri="{BB962C8B-B14F-4D97-AF65-F5344CB8AC3E}">
        <p14:creationId xmlns:p14="http://schemas.microsoft.com/office/powerpoint/2010/main" val="42655612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138"/>
            <a:ext cx="8229600" cy="563562"/>
          </a:xfrm>
        </p:spPr>
        <p:txBody>
          <a:bodyPr>
            <a:noAutofit/>
          </a:bodyPr>
          <a:lstStyle/>
          <a:p>
            <a:r>
              <a:rPr lang="en-US" dirty="0"/>
              <a:t>Primary Reflective Solar Band (RSB)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43536"/>
            <a:ext cx="8666018" cy="7149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F: RSB Calibration coefficient.</a:t>
            </a:r>
          </a:p>
          <a:p>
            <a:r>
              <a:rPr lang="en-US" dirty="0"/>
              <a:t>H: SD degradation factor.</a:t>
            </a:r>
          </a:p>
          <a:p>
            <a:pPr lvl="1"/>
            <a:endParaRPr lang="en-US" dirty="0"/>
          </a:p>
        </p:txBody>
      </p:sp>
      <p:graphicFrame>
        <p:nvGraphicFramePr>
          <p:cNvPr id="9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159696"/>
              </p:ext>
            </p:extLst>
          </p:nvPr>
        </p:nvGraphicFramePr>
        <p:xfrm>
          <a:off x="566738" y="1819275"/>
          <a:ext cx="38338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65" name="Equation" r:id="rId3" imgW="2120760" imgH="457200" progId="Equation.3">
                  <p:embed/>
                </p:oleObj>
              </mc:Choice>
              <mc:Fallback>
                <p:oleObj name="Equation" r:id="rId3" imgW="2120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819275"/>
                        <a:ext cx="3833812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561574"/>
              </p:ext>
            </p:extLst>
          </p:nvPr>
        </p:nvGraphicFramePr>
        <p:xfrm>
          <a:off x="589085" y="2646484"/>
          <a:ext cx="411003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66" name="Equation" r:id="rId5" imgW="2273040" imgH="469800" progId="Equation.3">
                  <p:embed/>
                </p:oleObj>
              </mc:Choice>
              <mc:Fallback>
                <p:oleObj name="Equation" r:id="rId5" imgW="2273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85" y="2646484"/>
                        <a:ext cx="4110037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956878"/>
              </p:ext>
            </p:extLst>
          </p:nvPr>
        </p:nvGraphicFramePr>
        <p:xfrm>
          <a:off x="450850" y="3694113"/>
          <a:ext cx="45021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67" name="Equation" r:id="rId7" imgW="2628720" imgH="469800" progId="Equation.3">
                  <p:embed/>
                </p:oleObj>
              </mc:Choice>
              <mc:Fallback>
                <p:oleObj name="Equation" r:id="rId7" imgW="2628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3694113"/>
                        <a:ext cx="450215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50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217399"/>
              </p:ext>
            </p:extLst>
          </p:nvPr>
        </p:nvGraphicFramePr>
        <p:xfrm>
          <a:off x="1104148" y="4679291"/>
          <a:ext cx="3373437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68" name="Equation" r:id="rId9" imgW="1968480" imgH="660240" progId="Equation.3">
                  <p:embed/>
                </p:oleObj>
              </mc:Choice>
              <mc:Fallback>
                <p:oleObj name="Equation" r:id="rId9" imgW="19684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148" y="4679291"/>
                        <a:ext cx="3373437" cy="113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83132"/>
              </p:ext>
            </p:extLst>
          </p:nvPr>
        </p:nvGraphicFramePr>
        <p:xfrm>
          <a:off x="286384" y="5916802"/>
          <a:ext cx="49847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69" name="Equation" r:id="rId11" imgW="2908080" imgH="431640" progId="Equation.3">
                  <p:embed/>
                </p:oleObj>
              </mc:Choice>
              <mc:Fallback>
                <p:oleObj name="Equation" r:id="rId11" imgW="2908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4" y="5916802"/>
                        <a:ext cx="498475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92865" y="5554078"/>
            <a:ext cx="3014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dn</a:t>
            </a:r>
            <a:r>
              <a:rPr lang="en-US" sz="1600" dirty="0"/>
              <a:t>: VIIRS bias removed response</a:t>
            </a:r>
          </a:p>
          <a:p>
            <a:r>
              <a:rPr lang="en-US" sz="1600" dirty="0"/>
              <a:t>dc: SDSM bias removed response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753" y="1504957"/>
            <a:ext cx="3832667" cy="380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6124" y="4631293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LUT1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22086" y="4018918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LUT2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3886" y="1935182"/>
            <a:ext cx="91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LUT12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3312" y="1360579"/>
            <a:ext cx="91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LUT15</a:t>
            </a:r>
          </a:p>
        </p:txBody>
      </p:sp>
      <p:cxnSp>
        <p:nvCxnSpPr>
          <p:cNvPr id="6" name="Straight Arrow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3423312" y="1693728"/>
            <a:ext cx="167613" cy="241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3423312" y="2114550"/>
            <a:ext cx="2891764" cy="391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3657600" y="4018918"/>
            <a:ext cx="3438524" cy="660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3" idx="1"/>
          </p:cNvCxnSpPr>
          <p:nvPr/>
        </p:nvCxnSpPr>
        <p:spPr>
          <a:xfrm flipH="1">
            <a:off x="3257550" y="4203584"/>
            <a:ext cx="3764536" cy="2244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140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RSB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VIIRS monthly lunar observations through SV.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VIIRS Cyroradiator and cold FPA Dewar assembl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956" y="2880649"/>
            <a:ext cx="5929313" cy="3977351"/>
          </a:xfrm>
          <a:prstGeom prst="rect">
            <a:avLst/>
          </a:prstGeom>
        </p:spPr>
      </p:pic>
      <p:pic>
        <p:nvPicPr>
          <p:cNvPr id="7" name="Picture 2" descr="VIIRS sensor componon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4" y="1548974"/>
            <a:ext cx="5286376" cy="322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57682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RSB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VIIRS monthly lunar observations through SV.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VIIRS monthly lunar observations through S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9698"/>
            <a:ext cx="8080694" cy="47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276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NPP_FOR.potx</Template>
  <TotalTime>123710</TotalTime>
  <Words>1755</Words>
  <Application>Microsoft Office PowerPoint</Application>
  <PresentationFormat>On-screen Show (4:3)</PresentationFormat>
  <Paragraphs>265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NPP_FOR</vt:lpstr>
      <vt:lpstr>Equation</vt:lpstr>
      <vt:lpstr>Lessons Learned with VIIRS On-orbit Radiometric Calibration in Reflective Solar Bands (RSBs)</vt:lpstr>
      <vt:lpstr>Outline</vt:lpstr>
      <vt:lpstr>Introduction</vt:lpstr>
      <vt:lpstr>Introduction</vt:lpstr>
      <vt:lpstr>Introduction</vt:lpstr>
      <vt:lpstr>Introduction</vt:lpstr>
      <vt:lpstr>Primary Reflective Solar Band (RSB) Calibration</vt:lpstr>
      <vt:lpstr>Alternative RSB Calibration</vt:lpstr>
      <vt:lpstr>Alternative RSB Calibration</vt:lpstr>
      <vt:lpstr>Alternative RSB Calibration</vt:lpstr>
      <vt:lpstr>Lessons Learned: SD/F-factor Related Issues</vt:lpstr>
      <vt:lpstr>Lessons Learned: SD/F-factor Related Issues</vt:lpstr>
      <vt:lpstr>Lessons Learned: SD/F-factor Related Issues</vt:lpstr>
      <vt:lpstr>Lessons Learned: SD/F-factor Related Issues</vt:lpstr>
      <vt:lpstr>Lessons Learned: SD versus lunar F-factors</vt:lpstr>
      <vt:lpstr>Lessons Learned : Operational F-factor LUT </vt:lpstr>
      <vt:lpstr>Lessons Learned : Deep Convective Cloud (DCC)</vt:lpstr>
      <vt:lpstr>Lessons Learned : Simultaneous Nadir Observations (SNO)</vt:lpstr>
      <vt:lpstr>Summary</vt:lpstr>
      <vt:lpstr>Backup Slides</vt:lpstr>
      <vt:lpstr>Polarization Issues</vt:lpstr>
      <vt:lpstr>H-factor update with on-orbit SDSM data</vt:lpstr>
      <vt:lpstr>Results: H-factor update with SDSM gain correction</vt:lpstr>
      <vt:lpstr>Scheduled Lunar Collections</vt:lpstr>
      <vt:lpstr>Reflectance Uncertainty Roll-up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ICVS-LTM Weekly Instrument Status Update   May 7, 2014</dc:title>
  <dc:creator>Ninghai Sun</dc:creator>
  <cp:lastModifiedBy>Owen, Linda (Contractor)</cp:lastModifiedBy>
  <cp:revision>2876</cp:revision>
  <cp:lastPrinted>2018-08-17T13:36:49Z</cp:lastPrinted>
  <dcterms:created xsi:type="dcterms:W3CDTF">2011-10-05T18:31:57Z</dcterms:created>
  <dcterms:modified xsi:type="dcterms:W3CDTF">2021-01-25T20:07:42Z</dcterms:modified>
</cp:coreProperties>
</file>