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2" r:id="rId3"/>
    <p:sldId id="291" r:id="rId4"/>
    <p:sldId id="287" r:id="rId5"/>
    <p:sldId id="290" r:id="rId6"/>
    <p:sldId id="293" r:id="rId7"/>
    <p:sldId id="294" r:id="rId8"/>
    <p:sldId id="295" r:id="rId9"/>
    <p:sldId id="284" r:id="rId10"/>
    <p:sldId id="286" r:id="rId11"/>
    <p:sldId id="259" r:id="rId12"/>
    <p:sldId id="280" r:id="rId13"/>
    <p:sldId id="296" r:id="rId14"/>
    <p:sldId id="263" r:id="rId15"/>
    <p:sldId id="299" r:id="rId16"/>
    <p:sldId id="300" r:id="rId17"/>
    <p:sldId id="304" r:id="rId18"/>
    <p:sldId id="301" r:id="rId19"/>
    <p:sldId id="302" r:id="rId20"/>
    <p:sldId id="289" r:id="rId21"/>
    <p:sldId id="297" r:id="rId22"/>
    <p:sldId id="29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9452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1" autoAdjust="0"/>
    <p:restoredTop sz="94412" autoAdjust="0"/>
  </p:normalViewPr>
  <p:slideViewPr>
    <p:cSldViewPr snapToGrid="0" snapToObjects="1">
      <p:cViewPr varScale="1">
        <p:scale>
          <a:sx n="69" d="100"/>
          <a:sy n="69" d="100"/>
        </p:scale>
        <p:origin x="135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2D03-18E5-4A29-8214-FE0FE462EBC9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8F5F5-393E-416B-99B7-6086155D6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9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08F5F5-393E-416B-99B7-6086155D66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9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65575-46F1-B241-953E-1C8D614F1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89027-DB96-BD46-A3FE-DD22B497D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99663-88A1-3348-9D8F-A9174B872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6775B-AA4F-BA42-AA9D-017A6A0D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E27F-097F-8247-A110-6893EB21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8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6BFED-9C97-FE41-8C74-965EAA059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087941-9F11-C34D-9FEE-B6BFB7CE9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020D4-06D7-9949-B500-83FF8064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34D-77BD-6846-9C50-6834480D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7246B-45C2-D54E-A31C-C584F2EF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0612F-5AD3-554A-94F8-A17FA2D3F8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4B5F2-C5B3-1943-AFAE-159BD3304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3AC9-5323-CF49-883D-90AA4EC0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D4D9A-CF48-5C4D-A186-604141149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9D5D6-26D2-634F-9A7D-E2F489C7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C5B21-F259-034C-B3CD-C407F109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9DCD-2A55-C346-A914-23AFA90E8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636B-BE11-3143-B9B5-210C9B7A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6FE9-16CF-594E-AA25-0EB42B9EC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1ADEB-8936-4946-B9B0-8FC11650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B126E-DCE7-C243-89D7-1BB174BD7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4D9C9-13D5-CE44-B390-4364CEF12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BB06D-B8A7-3044-AB6B-491120D7F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2D74C-0579-3F4C-A0DA-A19166466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BD4039-FC03-374E-80FA-F8EA60E6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9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F623A-9B3A-0D4E-B6DE-554DC2423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19002-EC0A-B345-827B-E0D38A3DE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DE809-1B88-8643-9B27-F4ADF43284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405573-680F-1C4A-A1E3-E14A5023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2C2DE-8543-E249-9D70-F578540C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EEBD9-3D89-2E44-AC23-2BB3005CD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9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6348-D589-6148-8737-38912D10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875EA-4F4D-2447-A841-D04C9AC08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FF596-5877-8246-BA20-603D614AA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142FA3-33B4-0B45-A786-7279A15F0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22505D-B323-184B-9953-3B6BB06FF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8D08C9-7444-E44B-93C2-A4A19C957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EF6D26-4E47-B248-99A0-8285B0D5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7C6103-9426-DE43-8F29-69BE8877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9225-4CEC-1740-9206-0ED10452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A34B0-4A34-C345-84AF-657FE2A6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AE125-728B-2349-8B4F-82F90476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B7E67-91EC-2941-AFD2-40F001EE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3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995CB4-EAFB-3642-B051-8DA8FD12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FB32D-5A41-ED44-BDC5-977606C4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9C53C6-F8FA-634E-8A85-570B5679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52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24147-0167-1544-A895-D66CBBC7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5DA4A-3656-A24E-9A43-80D8E3DFE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74AD4-9CC9-CB45-A174-0E43E56B9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E0FF7-E680-6F43-8180-2D221472D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B5B6F-B328-2B4D-A719-1975ED90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957B1-09D9-CE4D-B516-ACD14B6D4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63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C908E-8145-8747-B1E7-93EBD25E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0915B-DD1F-D74B-A921-4EAD30417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6903F-1A9E-2B4A-809A-8417B65C1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2D92-0033-F849-9268-AF2BD314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BDBA5-6484-344E-B7CA-B20C43445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F476-6DAD-2C49-9202-04075077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7EF87-02CF-E64F-A348-58AC4F63E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26D4C-C62B-FA4E-A309-2187C4696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0BFA0-870F-3E45-87F8-63428A19E4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C6774-10AD-CE4B-B864-79AC6B1BDC20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9285C-3D33-8F4A-8749-963107930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CEEBC-5BD1-8647-841B-8658E122A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2A764-05D3-6E42-8A42-F78E5E6ED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tcorps.larc.nasa.gov/cgibin/site/showdoc?mnemonic=CALIB-ED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atcorps.larc.nasa.gov/cgibin/site/showdoc?mnemonic=CALIB-UPR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E28B-D44F-9E4F-BBEB-96A9D1754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4024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CERES Strategy for Calibrating GEO/LEO imagers:</a:t>
            </a:r>
            <a:br>
              <a:rPr lang="en-US" dirty="0"/>
            </a:br>
            <a:r>
              <a:rPr lang="en-US" sz="4400" dirty="0"/>
              <a:t>GEO/LEO ray-matching (SNO) inter-calibration Spectral Band Adjustment Factors (SBAF)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F1169-A767-ED4C-937D-D4FDDF295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4198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 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</a:t>
            </a:r>
            <a:r>
              <a:rPr lang="en-US" sz="3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Doelling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Rajendra Bhatt, </a:t>
            </a:r>
            <a:r>
              <a:rPr lang="en-US" sz="3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Conor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Haney, </a:t>
            </a:r>
            <a:r>
              <a:rPr lang="en-US" sz="32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Arun</a:t>
            </a:r>
            <a:r>
              <a:rPr lang="en-US" sz="3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Gopalan </a:t>
            </a:r>
          </a:p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CERES Imager and Geostationary Calibration Group</a:t>
            </a:r>
          </a:p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NASA Langley Research Center, Hampton, Virginia</a:t>
            </a:r>
          </a:p>
          <a:p>
            <a:endParaRPr lang="en-US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dirty="0">
                <a:solidFill>
                  <a:srgbClr val="C05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b="1" baseline="30000" dirty="0">
                <a:solidFill>
                  <a:srgbClr val="C05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b="1" dirty="0">
                <a:solidFill>
                  <a:srgbClr val="C05B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ECCOE Workshop at USGS, Reston, VA, </a:t>
            </a:r>
            <a:r>
              <a:rPr lang="en-US" b="1" i="1" dirty="0">
                <a:solidFill>
                  <a:srgbClr val="C05B27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Sept. 23,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103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F2455-B93E-D44D-8E55-717AB1BDA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/>
          <a:lstStyle/>
          <a:p>
            <a:r>
              <a:rPr lang="en-US" dirty="0"/>
              <a:t>MTSAT-1R Point Spread Function was redefined</a:t>
            </a:r>
          </a:p>
        </p:txBody>
      </p:sp>
      <p:pic>
        <p:nvPicPr>
          <p:cNvPr id="4" name="Picture 3" descr="MTSAT-1R Point Spread Function wavelength map">
            <a:extLst>
              <a:ext uri="{FF2B5EF4-FFF2-40B4-BE49-F238E27FC236}">
                <a16:creationId xmlns:a16="http://schemas.microsoft.com/office/drawing/2014/main" id="{3A1F59D0-DB13-3A43-989C-1DC7AA08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528"/>
            <a:ext cx="7853680" cy="3594033"/>
          </a:xfrm>
          <a:prstGeom prst="rect">
            <a:avLst/>
          </a:prstGeom>
        </p:spPr>
      </p:pic>
      <p:pic>
        <p:nvPicPr>
          <p:cNvPr id="6" name="Picture 5" descr="MTSAT-1R Point Spread Function histogram">
            <a:extLst>
              <a:ext uri="{FF2B5EF4-FFF2-40B4-BE49-F238E27FC236}">
                <a16:creationId xmlns:a16="http://schemas.microsoft.com/office/drawing/2014/main" id="{40A0DA76-BACD-7443-A5A0-13264B0832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2"/>
          <a:stretch/>
        </p:blipFill>
        <p:spPr>
          <a:xfrm>
            <a:off x="7853680" y="1399528"/>
            <a:ext cx="3988184" cy="3849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68B53E-7A07-6440-B00F-DF6132A518FC}"/>
              </a:ext>
            </a:extLst>
          </p:cNvPr>
          <p:cNvSpPr txBox="1"/>
          <p:nvPr/>
        </p:nvSpPr>
        <p:spPr>
          <a:xfrm>
            <a:off x="8422640" y="5364480"/>
            <a:ext cx="341922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force fit and the linear regression slopes are now consistent after applying the redefined PSF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869E06-15AF-F441-B5F0-E47B8C83B170}"/>
              </a:ext>
            </a:extLst>
          </p:cNvPr>
          <p:cNvSpPr txBox="1"/>
          <p:nvPr/>
        </p:nvSpPr>
        <p:spPr>
          <a:xfrm>
            <a:off x="436881" y="4993561"/>
            <a:ext cx="715264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 Coincident MTSAT-1R and MTSAT-2 were taken for 5 days during MTSAT-2 commissioning period. </a:t>
            </a:r>
          </a:p>
          <a:p>
            <a:r>
              <a:rPr lang="en-US" dirty="0"/>
              <a:t>• The 1-sigma 4-km pixel width was found to be ∼120, indicating that 95% of the PSF radiance contribution for a single pixel extends over 900 km.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680DD-76DC-454E-92CA-28BAF1B1B307}"/>
              </a:ext>
            </a:extLst>
          </p:cNvPr>
          <p:cNvSpPr txBox="1"/>
          <p:nvPr/>
        </p:nvSpPr>
        <p:spPr>
          <a:xfrm>
            <a:off x="8619767" y="1783740"/>
            <a:ext cx="22473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MODIS/MTSAT-1R PSF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DF19A1-0E69-144F-B1E1-EB6BCEC4D7E4}"/>
              </a:ext>
            </a:extLst>
          </p:cNvPr>
          <p:cNvSpPr txBox="1"/>
          <p:nvPr/>
        </p:nvSpPr>
        <p:spPr>
          <a:xfrm>
            <a:off x="436881" y="6241643"/>
            <a:ext cx="6383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Doelling</a:t>
            </a:r>
            <a:r>
              <a:rPr lang="en-US" sz="1200" dirty="0"/>
              <a:t>, D.R.; </a:t>
            </a:r>
            <a:r>
              <a:rPr lang="en-US" sz="1200" dirty="0" err="1"/>
              <a:t>Khlopenkov</a:t>
            </a:r>
            <a:r>
              <a:rPr lang="en-US" sz="1200" dirty="0"/>
              <a:t>, K.V.; </a:t>
            </a:r>
            <a:r>
              <a:rPr lang="en-US" sz="1200" dirty="0" err="1"/>
              <a:t>Okuyama</a:t>
            </a:r>
            <a:r>
              <a:rPr lang="en-US" sz="1200" dirty="0"/>
              <a:t>, A.; Haney, C.O.; Gopalan, A.; </a:t>
            </a:r>
            <a:r>
              <a:rPr lang="en-US" sz="1200" dirty="0" err="1"/>
              <a:t>Scarino</a:t>
            </a:r>
            <a:r>
              <a:rPr lang="en-US" sz="1200" dirty="0"/>
              <a:t>, B.R.; </a:t>
            </a:r>
            <a:r>
              <a:rPr lang="en-US" sz="1200" dirty="0" err="1"/>
              <a:t>Nordeen</a:t>
            </a:r>
            <a:r>
              <a:rPr lang="en-US" sz="1200" dirty="0"/>
              <a:t>, M.;</a:t>
            </a:r>
          </a:p>
          <a:p>
            <a:r>
              <a:rPr lang="en-US" sz="1200" dirty="0"/>
              <a:t>Bhatt, R.; </a:t>
            </a:r>
            <a:r>
              <a:rPr lang="en-US" sz="1200" dirty="0" err="1"/>
              <a:t>Avey</a:t>
            </a:r>
            <a:r>
              <a:rPr lang="en-US" sz="1200" dirty="0"/>
              <a:t>, L. MTSAT-1R visible imager point spread function correction, Part I: The need for,</a:t>
            </a:r>
          </a:p>
          <a:p>
            <a:r>
              <a:rPr lang="en-US" sz="1200" dirty="0"/>
              <a:t>validation of, and calibration with. IEEE Trans. </a:t>
            </a:r>
            <a:r>
              <a:rPr lang="en-US" sz="1200" dirty="0" err="1"/>
              <a:t>Geosci</a:t>
            </a:r>
            <a:r>
              <a:rPr lang="en-US" sz="1200" dirty="0"/>
              <a:t>. Remote Sens. 2015, 53, 1513–1526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EEB73D-ADE7-3647-94D9-B88E996D999E}"/>
              </a:ext>
            </a:extLst>
          </p:cNvPr>
          <p:cNvSpPr txBox="1"/>
          <p:nvPr/>
        </p:nvSpPr>
        <p:spPr>
          <a:xfrm>
            <a:off x="2606316" y="1351775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MTSAT1R – MTSAT2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8A1285-EDED-CC4C-B0B8-F59C9350D249}"/>
              </a:ext>
            </a:extLst>
          </p:cNvPr>
          <p:cNvSpPr txBox="1"/>
          <p:nvPr/>
        </p:nvSpPr>
        <p:spPr>
          <a:xfrm>
            <a:off x="640965" y="1321356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MTSAT2 0.65µm</a:t>
            </a:r>
          </a:p>
        </p:txBody>
      </p:sp>
    </p:spTree>
    <p:extLst>
      <p:ext uri="{BB962C8B-B14F-4D97-AF65-F5344CB8AC3E}">
        <p14:creationId xmlns:p14="http://schemas.microsoft.com/office/powerpoint/2010/main" val="113440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C27FD-B609-4741-9500-30CBE001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NOAA GOES-16 ABI Calibration Events Log</a:t>
            </a:r>
            <a:br>
              <a:rPr lang="en-US" dirty="0"/>
            </a:b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FDCAD7-C567-424C-9F7C-EA180776BA28}"/>
              </a:ext>
            </a:extLst>
          </p:cNvPr>
          <p:cNvSpPr txBox="1"/>
          <p:nvPr/>
        </p:nvSpPr>
        <p:spPr>
          <a:xfrm>
            <a:off x="2349910" y="6352333"/>
            <a:ext cx="70256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https://www.star.nesdis.noaa.gov/GOESCal/goes_SatelliteAnomalies.php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04254E-4504-A340-9FAF-3460B05939D8}"/>
              </a:ext>
            </a:extLst>
          </p:cNvPr>
          <p:cNvSpPr txBox="1"/>
          <p:nvPr/>
        </p:nvSpPr>
        <p:spPr>
          <a:xfrm>
            <a:off x="838200" y="1315884"/>
            <a:ext cx="6689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• GEO L1B data I usually not reprocessed</a:t>
            </a:r>
          </a:p>
          <a:p>
            <a:r>
              <a:rPr lang="en-US" sz="2400" dirty="0"/>
              <a:t>• must account for these changes </a:t>
            </a:r>
            <a:r>
              <a:rPr lang="en-US" sz="2400"/>
              <a:t>during production</a:t>
            </a:r>
            <a:endParaRPr lang="en-US" sz="2400" dirty="0"/>
          </a:p>
        </p:txBody>
      </p:sp>
      <p:pic>
        <p:nvPicPr>
          <p:cNvPr id="3" name="Picture 2" descr="NOAA GOES-16 ABI Calibration Events Log">
            <a:extLst>
              <a:ext uri="{FF2B5EF4-FFF2-40B4-BE49-F238E27FC236}">
                <a16:creationId xmlns:a16="http://schemas.microsoft.com/office/drawing/2014/main" id="{058FB425-A93E-4F6B-8915-5BBB67E4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49860"/>
            <a:ext cx="11057735" cy="38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43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2F2C-716E-5A46-95E0-7E9AD6653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GOES-16 daily ATO-RM gain monitoring</a:t>
            </a:r>
          </a:p>
        </p:txBody>
      </p:sp>
      <p:pic>
        <p:nvPicPr>
          <p:cNvPr id="3" name="Picture 2" descr="GOES-16 daily ATO-RM gain monitoring">
            <a:extLst>
              <a:ext uri="{FF2B5EF4-FFF2-40B4-BE49-F238E27FC236}">
                <a16:creationId xmlns:a16="http://schemas.microsoft.com/office/drawing/2014/main" id="{3A41072C-B897-EF41-96FB-C5CAAC53B0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1"/>
          <a:stretch/>
        </p:blipFill>
        <p:spPr>
          <a:xfrm>
            <a:off x="725185" y="1530121"/>
            <a:ext cx="3925270" cy="4292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FD6895-AF5A-CE4D-AD77-CE8B7B4C2C95}"/>
              </a:ext>
            </a:extLst>
          </p:cNvPr>
          <p:cNvSpPr txBox="1"/>
          <p:nvPr/>
        </p:nvSpPr>
        <p:spPr>
          <a:xfrm>
            <a:off x="5071602" y="2050809"/>
            <a:ext cx="6602238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DCC-RM 3-sigma blue dots are ±3%, red line is a 30 day previous mean</a:t>
            </a:r>
          </a:p>
          <a:p>
            <a:endParaRPr lang="en-US" dirty="0"/>
          </a:p>
          <a:p>
            <a:r>
              <a:rPr lang="en-US" dirty="0"/>
              <a:t>DCC-RM was able to detect Jan 18-22, 2019, &amp; April 8-9 GOES-16 L1B calibration anomalies</a:t>
            </a:r>
          </a:p>
          <a:p>
            <a:endParaRPr lang="en-US" dirty="0"/>
          </a:p>
          <a:p>
            <a:r>
              <a:rPr lang="en-US" dirty="0"/>
              <a:t>DCC-RM was able to determine that the GOES-16 B2 radiance was reduced by ~6.2%</a:t>
            </a:r>
          </a:p>
          <a:p>
            <a:endParaRPr lang="en-US" dirty="0"/>
          </a:p>
          <a:p>
            <a:r>
              <a:rPr lang="en-US" dirty="0"/>
              <a:t>Only two false positives exceeded ±3%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D152DDB-668C-8443-BA69-F22F282D0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465082" y="2797039"/>
            <a:ext cx="1606520" cy="1195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EF30A3-77A7-564C-A7EB-98003FE29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1768136" y="3555615"/>
            <a:ext cx="3303466" cy="1183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FE71FC-DB04-0E43-8AE6-A3DEE7D66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716444" y="3555615"/>
            <a:ext cx="2355158" cy="1183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232295F-B06A-B14F-AA64-735588B808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241040" y="3026798"/>
            <a:ext cx="1830562" cy="632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99C24D-4AAE-EB44-A089-DEFBFEAB8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898394" y="3026798"/>
            <a:ext cx="2173208" cy="8623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F974059-F215-6946-9B1B-46B840BE9895}"/>
              </a:ext>
            </a:extLst>
          </p:cNvPr>
          <p:cNvSpPr txBox="1"/>
          <p:nvPr/>
        </p:nvSpPr>
        <p:spPr>
          <a:xfrm>
            <a:off x="5232400" y="5425440"/>
            <a:ext cx="661950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stable GEO can determine daily variations in the LEO L1B radiances</a:t>
            </a:r>
          </a:p>
        </p:txBody>
      </p:sp>
    </p:spTree>
    <p:extLst>
      <p:ext uri="{BB962C8B-B14F-4D97-AF65-F5344CB8AC3E}">
        <p14:creationId xmlns:p14="http://schemas.microsoft.com/office/powerpoint/2010/main" val="3781014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BC5F-E04C-BC43-B285-8ED495338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LEO calibration differences using GOES-16</a:t>
            </a:r>
          </a:p>
        </p:txBody>
      </p:sp>
      <p:pic>
        <p:nvPicPr>
          <p:cNvPr id="4" name="Picture 3" descr="GOES 16 Gain plot">
            <a:extLst>
              <a:ext uri="{FF2B5EF4-FFF2-40B4-BE49-F238E27FC236}">
                <a16:creationId xmlns:a16="http://schemas.microsoft.com/office/drawing/2014/main" id="{758D05F2-75D9-D54B-82D7-FA7C4E0EC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400" y="1101408"/>
            <a:ext cx="6714051" cy="490315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4A2918-1557-FC48-98E8-5EADF764B1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32673"/>
              </p:ext>
            </p:extLst>
          </p:nvPr>
        </p:nvGraphicFramePr>
        <p:xfrm>
          <a:off x="137160" y="5389563"/>
          <a:ext cx="50952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88">
                  <a:extLst>
                    <a:ext uri="{9D8B030D-6E8A-4147-A177-3AD203B41FA5}">
                      <a16:colId xmlns:a16="http://schemas.microsoft.com/office/drawing/2014/main" val="2369271907"/>
                    </a:ext>
                  </a:extLst>
                </a:gridCol>
                <a:gridCol w="1172732">
                  <a:extLst>
                    <a:ext uri="{9D8B030D-6E8A-4147-A177-3AD203B41FA5}">
                      <a16:colId xmlns:a16="http://schemas.microsoft.com/office/drawing/2014/main" val="2925333073"/>
                    </a:ext>
                  </a:extLst>
                </a:gridCol>
                <a:gridCol w="1163435">
                  <a:extLst>
                    <a:ext uri="{9D8B030D-6E8A-4147-A177-3AD203B41FA5}">
                      <a16:colId xmlns:a16="http://schemas.microsoft.com/office/drawing/2014/main" val="3585806166"/>
                    </a:ext>
                  </a:extLst>
                </a:gridCol>
                <a:gridCol w="1549285">
                  <a:extLst>
                    <a:ext uri="{9D8B030D-6E8A-4147-A177-3AD203B41FA5}">
                      <a16:colId xmlns:a16="http://schemas.microsoft.com/office/drawing/2014/main" val="3141680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Terra/Aqua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NPP/Aqua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NOAA-20/Aqua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69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982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L1b scaled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2919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0A3E7B3-9156-5548-B98F-CC514DE2658F}"/>
              </a:ext>
            </a:extLst>
          </p:cNvPr>
          <p:cNvSpPr txBox="1"/>
          <p:nvPr/>
        </p:nvSpPr>
        <p:spPr>
          <a:xfrm>
            <a:off x="452120" y="1798320"/>
            <a:ext cx="438785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CERES uses the MODIS C6.1 and NPP-VIIRS land SIPS V2, NOAA-20-VIIRS land SIPS V1</a:t>
            </a:r>
          </a:p>
          <a:p>
            <a:endParaRPr lang="en-US" dirty="0"/>
          </a:p>
          <a:p>
            <a:r>
              <a:rPr lang="en-US" dirty="0"/>
              <a:t>Compare the MODIS and VIIRS L1b radiance difference using LEO/GOES-16 ATO-RM</a:t>
            </a:r>
          </a:p>
          <a:p>
            <a:endParaRPr lang="en-US" dirty="0"/>
          </a:p>
          <a:p>
            <a:r>
              <a:rPr lang="en-US" dirty="0"/>
              <a:t>Radiometrically </a:t>
            </a:r>
            <a:r>
              <a:rPr lang="en-US" b="1" dirty="0"/>
              <a:t>scale </a:t>
            </a:r>
            <a:r>
              <a:rPr lang="en-US" dirty="0"/>
              <a:t>the MODIS and VIIRS L1b radiance using LEO/LEO ATO-RM to Aqua-MODIS C6.1 calibration and verify using LEO/GOES-16 ATO-RM</a:t>
            </a:r>
          </a:p>
        </p:txBody>
      </p:sp>
    </p:spTree>
    <p:extLst>
      <p:ext uri="{BB962C8B-B14F-4D97-AF65-F5344CB8AC3E}">
        <p14:creationId xmlns:p14="http://schemas.microsoft.com/office/powerpoint/2010/main" val="143141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Band Adjustment Factors (SBAF)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279" y="1597546"/>
            <a:ext cx="4668811" cy="39091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SBAF mitigate the non-overlapping part of the spectral band induced sensor observed radiance differences</a:t>
            </a:r>
          </a:p>
          <a:p>
            <a:pPr lvl="1"/>
            <a:r>
              <a:rPr lang="en-US" dirty="0"/>
              <a:t>SBAF is a function of surface type, atmospheric and cloud conditions or scene types</a:t>
            </a:r>
          </a:p>
          <a:p>
            <a:pPr lvl="1"/>
            <a:r>
              <a:rPr lang="en-US" dirty="0"/>
              <a:t>Use the same angular, time of year conditions as your calibration event</a:t>
            </a:r>
          </a:p>
          <a:p>
            <a:r>
              <a:rPr lang="en-US" dirty="0"/>
              <a:t>Use SCIAMACHY, Hyperion, or GOME-2 footprint hyper-spectral radiances convolved with the spectral response function pseudo radiance pairs to derive SBAF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00106" y="5641255"/>
            <a:ext cx="466881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NASA Inter-consistency proposal sponsored SBAF web site</a:t>
            </a:r>
          </a:p>
          <a:p>
            <a:r>
              <a:rPr lang="en-US" dirty="0"/>
              <a:t>https://satcorps.larc.nasa.gov/cgi-bin/site/showdoc?mnemonic=SBAF</a:t>
            </a:r>
          </a:p>
        </p:txBody>
      </p:sp>
      <p:pic>
        <p:nvPicPr>
          <p:cNvPr id="9" name="Picture 8" descr="Spectral Band Adjustment Factors (SBAF)">
            <a:extLst>
              <a:ext uri="{FF2B5EF4-FFF2-40B4-BE49-F238E27FC236}">
                <a16:creationId xmlns:a16="http://schemas.microsoft.com/office/drawing/2014/main" id="{0CFF65F9-CB5F-C548-A3E3-8DD98C294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090" y="1439669"/>
            <a:ext cx="6699836" cy="540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0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69EC-EF25-CF48-B7D7-8784C1B7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365125"/>
            <a:ext cx="3611880" cy="2865755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Comparison of the SCIAMACHY, Hyperion and GOME-2 Libya-4 spectra</a:t>
            </a:r>
          </a:p>
        </p:txBody>
      </p:sp>
      <p:pic>
        <p:nvPicPr>
          <p:cNvPr id="4" name="Picture 3" descr="Comparison of the SCIAMACHY, Hyperion and GOME-2 Libya-4 spectra">
            <a:extLst>
              <a:ext uri="{FF2B5EF4-FFF2-40B4-BE49-F238E27FC236}">
                <a16:creationId xmlns:a16="http://schemas.microsoft.com/office/drawing/2014/main" id="{5ED7C868-5F44-3E47-85CF-F9EFCA009A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88"/>
          <a:stretch/>
        </p:blipFill>
        <p:spPr>
          <a:xfrm>
            <a:off x="4450080" y="0"/>
            <a:ext cx="7741920" cy="6858000"/>
          </a:xfrm>
          <a:prstGeom prst="rect">
            <a:avLst/>
          </a:prstGeom>
        </p:spPr>
      </p:pic>
      <p:pic>
        <p:nvPicPr>
          <p:cNvPr id="6" name="Picture 5" descr="Comparison of the SCIAMACHY, Hyperion and GOME-2 Libya-4 band 1, band 2 comparisons">
            <a:extLst>
              <a:ext uri="{FF2B5EF4-FFF2-40B4-BE49-F238E27FC236}">
                <a16:creationId xmlns:a16="http://schemas.microsoft.com/office/drawing/2014/main" id="{EF455187-4783-1F4C-AE1B-FC02659C9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1" y="3230880"/>
            <a:ext cx="4157519" cy="801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D595CB-D2F2-4849-8E3E-BD0EBECBC8B3}"/>
              </a:ext>
            </a:extLst>
          </p:cNvPr>
          <p:cNvSpPr txBox="1"/>
          <p:nvPr/>
        </p:nvSpPr>
        <p:spPr>
          <a:xfrm>
            <a:off x="304800" y="4100125"/>
            <a:ext cx="380491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MODIS/AVHRR 0.65µm SCIAMACHY, GOME-2, Hyperion based SBAF are within 0.3%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2DB37-353B-3D44-A6DA-D7A6F20E4D18}"/>
              </a:ext>
            </a:extLst>
          </p:cNvPr>
          <p:cNvSpPr txBox="1"/>
          <p:nvPr/>
        </p:nvSpPr>
        <p:spPr>
          <a:xfrm>
            <a:off x="304800" y="5374640"/>
            <a:ext cx="36474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SBAFs are not dependent on the absolute calibration of the hyper-spectra radiances but the spectral consistency</a:t>
            </a:r>
          </a:p>
        </p:txBody>
      </p:sp>
    </p:spTree>
    <p:extLst>
      <p:ext uri="{BB962C8B-B14F-4D97-AF65-F5344CB8AC3E}">
        <p14:creationId xmlns:p14="http://schemas.microsoft.com/office/powerpoint/2010/main" val="3397728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Aqua-MODIS and N14 0.65µm Libya-4 SBAF">
            <a:extLst>
              <a:ext uri="{FF2B5EF4-FFF2-40B4-BE49-F238E27FC236}">
                <a16:creationId xmlns:a16="http://schemas.microsoft.com/office/drawing/2014/main" id="{F752576A-BD6F-884C-916E-0333696D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Aqua-MODIS and N14 0.65µm Libya-4 SBAF</a:t>
            </a:r>
          </a:p>
        </p:txBody>
      </p:sp>
      <p:pic>
        <p:nvPicPr>
          <p:cNvPr id="4" name="Picture 3" descr="Aqua-MODIS and N14 0.65µm Libya-4 SBAF">
            <a:extLst>
              <a:ext uri="{FF2B5EF4-FFF2-40B4-BE49-F238E27FC236}">
                <a16:creationId xmlns:a16="http://schemas.microsoft.com/office/drawing/2014/main" id="{944BDA77-B2F5-6D4C-8950-9F17C7843F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61"/>
          <a:stretch/>
        </p:blipFill>
        <p:spPr>
          <a:xfrm>
            <a:off x="439420" y="1771968"/>
            <a:ext cx="3756660" cy="3927792"/>
          </a:xfrm>
          <a:prstGeom prst="rect">
            <a:avLst/>
          </a:prstGeom>
        </p:spPr>
      </p:pic>
      <p:pic>
        <p:nvPicPr>
          <p:cNvPr id="6" name="Picture 5" descr="Aqua-MODIS and N14 0.65µm Libya-4 SBAF">
            <a:extLst>
              <a:ext uri="{FF2B5EF4-FFF2-40B4-BE49-F238E27FC236}">
                <a16:creationId xmlns:a16="http://schemas.microsoft.com/office/drawing/2014/main" id="{0250D9AB-910B-B343-9AFB-9B09CEBBE6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76"/>
          <a:stretch/>
        </p:blipFill>
        <p:spPr>
          <a:xfrm>
            <a:off x="4897120" y="2082800"/>
            <a:ext cx="7224340" cy="216408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4118FAF-E149-4B4F-A0DD-1D6DBF85C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62191"/>
              </p:ext>
            </p:extLst>
          </p:nvPr>
        </p:nvGraphicFramePr>
        <p:xfrm>
          <a:off x="2976880" y="2488724"/>
          <a:ext cx="19202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236">
                  <a:extLst>
                    <a:ext uri="{9D8B030D-6E8A-4147-A177-3AD203B41FA5}">
                      <a16:colId xmlns:a16="http://schemas.microsoft.com/office/drawing/2014/main" val="3840931144"/>
                    </a:ext>
                  </a:extLst>
                </a:gridCol>
                <a:gridCol w="744004">
                  <a:extLst>
                    <a:ext uri="{9D8B030D-6E8A-4147-A177-3AD203B41FA5}">
                      <a16:colId xmlns:a16="http://schemas.microsoft.com/office/drawing/2014/main" val="3465211070"/>
                    </a:ext>
                  </a:extLst>
                </a:gridCol>
              </a:tblGrid>
              <a:tr h="532448">
                <a:tc>
                  <a:txBody>
                    <a:bodyPr/>
                    <a:lstStyle/>
                    <a:p>
                      <a:r>
                        <a:rPr lang="en-US" dirty="0"/>
                        <a:t>PW bin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 cm−3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SBAF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0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 to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9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0.0–0.75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81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0.75–1.5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4732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1.5–2.0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046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2.0–3.0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7881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1F311D3-F87F-7848-AB92-B431112CC57E}"/>
              </a:ext>
            </a:extLst>
          </p:cNvPr>
          <p:cNvSpPr txBox="1"/>
          <p:nvPr/>
        </p:nvSpPr>
        <p:spPr>
          <a:xfrm>
            <a:off x="5252721" y="4826000"/>
            <a:ext cx="656336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 There is a 6% SBAF difference between the driest (winter) and humid (summer) atmospheric conditions</a:t>
            </a:r>
          </a:p>
        </p:txBody>
      </p:sp>
    </p:spTree>
    <p:extLst>
      <p:ext uri="{BB962C8B-B14F-4D97-AF65-F5344CB8AC3E}">
        <p14:creationId xmlns:p14="http://schemas.microsoft.com/office/powerpoint/2010/main" val="411377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qua-MODIS B6 /NPP-VIIRS M10 1.6µm SBAF- water, cloud">
            <a:extLst>
              <a:ext uri="{FF2B5EF4-FFF2-40B4-BE49-F238E27FC236}">
                <a16:creationId xmlns:a16="http://schemas.microsoft.com/office/drawing/2014/main" id="{86BB21C3-6FB1-1D4D-B2DA-F399452A26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78" b="13832"/>
          <a:stretch/>
        </p:blipFill>
        <p:spPr>
          <a:xfrm>
            <a:off x="5364769" y="3664960"/>
            <a:ext cx="4951176" cy="3193040"/>
          </a:xfrm>
          <a:prstGeom prst="rect">
            <a:avLst/>
          </a:prstGeom>
        </p:spPr>
      </p:pic>
      <p:pic>
        <p:nvPicPr>
          <p:cNvPr id="5" name="Picture 4" descr="Aqua-MODIS B6 /NPP-VIIRS M10 1.6µm SBAF -DCC&#10;">
            <a:extLst>
              <a:ext uri="{FF2B5EF4-FFF2-40B4-BE49-F238E27FC236}">
                <a16:creationId xmlns:a16="http://schemas.microsoft.com/office/drawing/2014/main" id="{3C33713C-F778-504E-A292-39219367E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70" b="13465"/>
          <a:stretch/>
        </p:blipFill>
        <p:spPr>
          <a:xfrm>
            <a:off x="259476" y="3664960"/>
            <a:ext cx="4849579" cy="3193040"/>
          </a:xfrm>
          <a:prstGeom prst="rect">
            <a:avLst/>
          </a:prstGeom>
        </p:spPr>
      </p:pic>
      <p:pic>
        <p:nvPicPr>
          <p:cNvPr id="3" name="Picture 2" descr="Aqua-MODIS B6 /NPP-VIIRS M10 1.6µm SBAF- Libya-4&#10;">
            <a:extLst>
              <a:ext uri="{FF2B5EF4-FFF2-40B4-BE49-F238E27FC236}">
                <a16:creationId xmlns:a16="http://schemas.microsoft.com/office/drawing/2014/main" id="{191E4226-A754-3642-B3D4-06C8A66E93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3601"/>
          <a:stretch/>
        </p:blipFill>
        <p:spPr>
          <a:xfrm>
            <a:off x="137595" y="0"/>
            <a:ext cx="5088923" cy="3664960"/>
          </a:xfrm>
          <a:prstGeom prst="rect">
            <a:avLst/>
          </a:prstGeom>
        </p:spPr>
      </p:pic>
      <p:pic>
        <p:nvPicPr>
          <p:cNvPr id="7" name="Picture 6" descr="Aqua-MODIS B6 /NPP-VIIRS M10 1.6µm SBAF&#10;">
            <a:extLst>
              <a:ext uri="{FF2B5EF4-FFF2-40B4-BE49-F238E27FC236}">
                <a16:creationId xmlns:a16="http://schemas.microsoft.com/office/drawing/2014/main" id="{9E70206B-B47A-F943-B31D-FF07D77E6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295" y="513682"/>
            <a:ext cx="3496233" cy="429594"/>
          </a:xfrm>
          <a:prstGeom prst="rect">
            <a:avLst/>
          </a:prstGeom>
        </p:spPr>
      </p:pic>
      <p:pic>
        <p:nvPicPr>
          <p:cNvPr id="11" name="Picture 10" descr="Aqua-MODIS B6 /NPP-VIIRS M10 1.6µm SBAF&#10;">
            <a:extLst>
              <a:ext uri="{FF2B5EF4-FFF2-40B4-BE49-F238E27FC236}">
                <a16:creationId xmlns:a16="http://schemas.microsoft.com/office/drawing/2014/main" id="{831A67C0-E2CE-A947-AA85-D405822A30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95" y="5792542"/>
            <a:ext cx="3271988" cy="3838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D72077-51E8-374F-813D-D19A4E5CE65E}"/>
              </a:ext>
            </a:extLst>
          </p:cNvPr>
          <p:cNvSpPr txBox="1"/>
          <p:nvPr/>
        </p:nvSpPr>
        <p:spPr>
          <a:xfrm>
            <a:off x="782920" y="1091306"/>
            <a:ext cx="85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Libya-4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A7F058-1789-9547-AB6B-727702B766C1}"/>
              </a:ext>
            </a:extLst>
          </p:cNvPr>
          <p:cNvSpPr txBox="1"/>
          <p:nvPr/>
        </p:nvSpPr>
        <p:spPr>
          <a:xfrm>
            <a:off x="788581" y="44698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</a:t>
            </a:r>
          </a:p>
        </p:txBody>
      </p:sp>
      <p:pic>
        <p:nvPicPr>
          <p:cNvPr id="16" name="Picture 15" descr="Aqua-MODIS B6 /NPP-VIIRS M10 1.6µm SBAF - clear ocean&#10;">
            <a:extLst>
              <a:ext uri="{FF2B5EF4-FFF2-40B4-BE49-F238E27FC236}">
                <a16:creationId xmlns:a16="http://schemas.microsoft.com/office/drawing/2014/main" id="{CF4889EF-D68C-1644-8CB4-F189CD50335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4193"/>
          <a:stretch/>
        </p:blipFill>
        <p:spPr>
          <a:xfrm>
            <a:off x="5364769" y="72965"/>
            <a:ext cx="4978426" cy="351903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2FD482-25EA-334B-B8AA-B04D04EDBA43}"/>
              </a:ext>
            </a:extLst>
          </p:cNvPr>
          <p:cNvSpPr txBox="1"/>
          <p:nvPr/>
        </p:nvSpPr>
        <p:spPr>
          <a:xfrm>
            <a:off x="5871843" y="1241737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 Ocean</a:t>
            </a:r>
          </a:p>
        </p:txBody>
      </p:sp>
      <p:pic>
        <p:nvPicPr>
          <p:cNvPr id="18" name="Picture 17" descr="Aqua-MODIS B6 /NPP-VIIRS M10 1.6µm SBAF&#10;">
            <a:extLst>
              <a:ext uri="{FF2B5EF4-FFF2-40B4-BE49-F238E27FC236}">
                <a16:creationId xmlns:a16="http://schemas.microsoft.com/office/drawing/2014/main" id="{133AF0B0-C245-CE40-8724-A9A96C344D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5218" y="513682"/>
            <a:ext cx="3138019" cy="416357"/>
          </a:xfrm>
          <a:prstGeom prst="rect">
            <a:avLst/>
          </a:prstGeom>
        </p:spPr>
      </p:pic>
      <p:pic>
        <p:nvPicPr>
          <p:cNvPr id="24" name="Picture 23" descr="Aqua-MODIS B6 /NPP-VIIRS M10 1.6µm SBAF&#10;">
            <a:extLst>
              <a:ext uri="{FF2B5EF4-FFF2-40B4-BE49-F238E27FC236}">
                <a16:creationId xmlns:a16="http://schemas.microsoft.com/office/drawing/2014/main" id="{D5AF5263-1903-6B44-9CED-319C28C49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7989" y="3844398"/>
            <a:ext cx="3256012" cy="3766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AB72C4D-52E1-4D4D-B51D-9D4DF2216F98}"/>
              </a:ext>
            </a:extLst>
          </p:cNvPr>
          <p:cNvSpPr txBox="1"/>
          <p:nvPr/>
        </p:nvSpPr>
        <p:spPr>
          <a:xfrm>
            <a:off x="5887989" y="4368975"/>
            <a:ext cx="132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cloud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024B24B-C82B-C74C-A7E2-7DD2A9ED8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8034"/>
              </p:ext>
            </p:extLst>
          </p:nvPr>
        </p:nvGraphicFramePr>
        <p:xfrm>
          <a:off x="8802618" y="966544"/>
          <a:ext cx="30811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577">
                  <a:extLst>
                    <a:ext uri="{9D8B030D-6E8A-4147-A177-3AD203B41FA5}">
                      <a16:colId xmlns:a16="http://schemas.microsoft.com/office/drawing/2014/main" val="206676547"/>
                    </a:ext>
                  </a:extLst>
                </a:gridCol>
                <a:gridCol w="1540577">
                  <a:extLst>
                    <a:ext uri="{9D8B030D-6E8A-4147-A177-3AD203B41FA5}">
                      <a16:colId xmlns:a16="http://schemas.microsoft.com/office/drawing/2014/main" val="28879003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SBAF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72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Libya-4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369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221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Clear Ocean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19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11382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64A26314-9B5F-6B44-9557-6EB977BD700A}"/>
              </a:ext>
            </a:extLst>
          </p:cNvPr>
          <p:cNvSpPr txBox="1"/>
          <p:nvPr/>
        </p:nvSpPr>
        <p:spPr>
          <a:xfrm>
            <a:off x="1362777" y="61760"/>
            <a:ext cx="4485587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40FF"/>
                </a:solidFill>
              </a:rPr>
              <a:t>Aqua-MODIS</a:t>
            </a:r>
            <a:r>
              <a:rPr lang="en-US" dirty="0"/>
              <a:t> B6 /</a:t>
            </a:r>
            <a:r>
              <a:rPr lang="en-US" b="1" dirty="0">
                <a:solidFill>
                  <a:srgbClr val="945200"/>
                </a:solidFill>
              </a:rPr>
              <a:t>NPP-VIIRS</a:t>
            </a:r>
            <a:r>
              <a:rPr lang="en-US" dirty="0"/>
              <a:t> M10 1.6µm SBAF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0E26F7-793D-354D-92ED-2BD04DA04C28}"/>
              </a:ext>
            </a:extLst>
          </p:cNvPr>
          <p:cNvSpPr txBox="1"/>
          <p:nvPr/>
        </p:nvSpPr>
        <p:spPr>
          <a:xfrm>
            <a:off x="10454196" y="3353312"/>
            <a:ext cx="1578543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SBAF is a function of scene type</a:t>
            </a:r>
          </a:p>
          <a:p>
            <a:r>
              <a:rPr lang="en-US" dirty="0"/>
              <a:t>Verify SBAF by using multiple scene type calibrations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686DF-36EF-41B4-B664-804BA72ACC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439641"/>
            <a:ext cx="10515600" cy="33353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6E6E6"/>
                </a:solidFill>
              </a:rPr>
              <a:t>SCIMACHY Reflectance</a:t>
            </a:r>
          </a:p>
        </p:txBody>
      </p:sp>
    </p:spTree>
    <p:extLst>
      <p:ext uri="{BB962C8B-B14F-4D97-AF65-F5344CB8AC3E}">
        <p14:creationId xmlns:p14="http://schemas.microsoft.com/office/powerpoint/2010/main" val="19343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4CA01-6114-9544-9AF2-964EA649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038" y="571169"/>
            <a:ext cx="7839125" cy="825344"/>
          </a:xfrm>
        </p:spPr>
        <p:txBody>
          <a:bodyPr/>
          <a:lstStyle/>
          <a:p>
            <a:r>
              <a:rPr lang="en-US" dirty="0"/>
              <a:t>NavCam/EPIC 0.65µm ATO SBAF</a:t>
            </a:r>
          </a:p>
        </p:txBody>
      </p:sp>
      <p:pic>
        <p:nvPicPr>
          <p:cNvPr id="3" name="Picture 2" descr="NavCam/EPIC 0.65µm ATO SBAF">
            <a:extLst>
              <a:ext uri="{FF2B5EF4-FFF2-40B4-BE49-F238E27FC236}">
                <a16:creationId xmlns:a16="http://schemas.microsoft.com/office/drawing/2014/main" id="{B6BEC404-DC26-49F0-B37F-30CF91E7A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5" y="278780"/>
            <a:ext cx="11532842" cy="62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3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CCEBC-0F51-6B42-A414-463D4B8EB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NavCam/EPIC 0.65µm ATO SBAF</a:t>
            </a:r>
          </a:p>
        </p:txBody>
      </p:sp>
      <p:pic>
        <p:nvPicPr>
          <p:cNvPr id="4" name="Picture 3" descr="NavCam/EPIC 0.65µm ATO SBAF - water cloud step wise 0.2 - 0.4">
            <a:extLst>
              <a:ext uri="{FF2B5EF4-FFF2-40B4-BE49-F238E27FC236}">
                <a16:creationId xmlns:a16="http://schemas.microsoft.com/office/drawing/2014/main" id="{FD5907F1-A7F8-584C-98D7-248731D61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66" y="1347536"/>
            <a:ext cx="2722281" cy="2752825"/>
          </a:xfrm>
          <a:prstGeom prst="rect">
            <a:avLst/>
          </a:prstGeom>
        </p:spPr>
      </p:pic>
      <p:pic>
        <p:nvPicPr>
          <p:cNvPr id="6" name="Picture 5" descr="NavCam/EPIC 0.65µm ATO SBAF - ice cloud Step wise 0.4 - 0.6">
            <a:extLst>
              <a:ext uri="{FF2B5EF4-FFF2-40B4-BE49-F238E27FC236}">
                <a16:creationId xmlns:a16="http://schemas.microsoft.com/office/drawing/2014/main" id="{D0CED472-048B-CC40-B611-5B5CE6A2F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23" y="4167738"/>
            <a:ext cx="2621744" cy="2618072"/>
          </a:xfrm>
          <a:prstGeom prst="rect">
            <a:avLst/>
          </a:prstGeom>
        </p:spPr>
      </p:pic>
      <p:pic>
        <p:nvPicPr>
          <p:cNvPr id="12" name="Picture 11" descr="NavCam/EPIC 0.65µm ATO SBAF - DCC">
            <a:extLst>
              <a:ext uri="{FF2B5EF4-FFF2-40B4-BE49-F238E27FC236}">
                <a16:creationId xmlns:a16="http://schemas.microsoft.com/office/drawing/2014/main" id="{021B47DD-228C-584D-97F5-FA4F9D4FF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366" y="4215864"/>
            <a:ext cx="2617085" cy="2594685"/>
          </a:xfrm>
          <a:prstGeom prst="rect">
            <a:avLst/>
          </a:prstGeom>
        </p:spPr>
      </p:pic>
      <p:pic>
        <p:nvPicPr>
          <p:cNvPr id="14" name="Picture 13" descr="NavCam/EPIC 0.65µm ATO SBAF - Clear-sky ocean">
            <a:extLst>
              <a:ext uri="{FF2B5EF4-FFF2-40B4-BE49-F238E27FC236}">
                <a16:creationId xmlns:a16="http://schemas.microsoft.com/office/drawing/2014/main" id="{9CD4A908-FD94-E04E-93F2-C130047E2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54" y="1412189"/>
            <a:ext cx="2518212" cy="25218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6C38FE9-3AC9-1147-A1EB-8ADAFEC5C1FD}"/>
              </a:ext>
            </a:extLst>
          </p:cNvPr>
          <p:cNvSpPr txBox="1"/>
          <p:nvPr/>
        </p:nvSpPr>
        <p:spPr>
          <a:xfrm>
            <a:off x="574300" y="1622887"/>
            <a:ext cx="164949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/>
              <a:t>Clear-sky ocean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2A827D-0C27-8C4C-9653-534FDAABC105}"/>
              </a:ext>
            </a:extLst>
          </p:cNvPr>
          <p:cNvSpPr txBox="1"/>
          <p:nvPr/>
        </p:nvSpPr>
        <p:spPr>
          <a:xfrm>
            <a:off x="3225618" y="1621525"/>
            <a:ext cx="1785169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Water cloud </a:t>
            </a:r>
          </a:p>
          <a:p>
            <a:r>
              <a:rPr lang="en-US" dirty="0"/>
              <a:t>Step wise 0.2-0.4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EA00DF-D2EC-9445-9D07-BCF1E0AAA559}"/>
              </a:ext>
            </a:extLst>
          </p:cNvPr>
          <p:cNvSpPr txBox="1"/>
          <p:nvPr/>
        </p:nvSpPr>
        <p:spPr>
          <a:xfrm>
            <a:off x="506460" y="4420873"/>
            <a:ext cx="1785169" cy="646331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Ice cloud </a:t>
            </a:r>
          </a:p>
          <a:p>
            <a:r>
              <a:rPr lang="en-US" dirty="0"/>
              <a:t>Step wise 0.4-0.6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6C805B-859C-704B-8542-D8A687A0ED0A}"/>
              </a:ext>
            </a:extLst>
          </p:cNvPr>
          <p:cNvSpPr txBox="1"/>
          <p:nvPr/>
        </p:nvSpPr>
        <p:spPr>
          <a:xfrm>
            <a:off x="3125047" y="4439140"/>
            <a:ext cx="574196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DCC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D47C9297-4806-6A40-8D17-F62545661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43567"/>
              </p:ext>
            </p:extLst>
          </p:nvPr>
        </p:nvGraphicFramePr>
        <p:xfrm>
          <a:off x="5625549" y="3545158"/>
          <a:ext cx="6162263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38">
                  <a:extLst>
                    <a:ext uri="{9D8B030D-6E8A-4147-A177-3AD203B41FA5}">
                      <a16:colId xmlns:a16="http://schemas.microsoft.com/office/drawing/2014/main" val="444648307"/>
                    </a:ext>
                  </a:extLst>
                </a:gridCol>
                <a:gridCol w="1003852">
                  <a:extLst>
                    <a:ext uri="{9D8B030D-6E8A-4147-A177-3AD203B41FA5}">
                      <a16:colId xmlns:a16="http://schemas.microsoft.com/office/drawing/2014/main" val="1223607775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1327243961"/>
                    </a:ext>
                  </a:extLst>
                </a:gridCol>
                <a:gridCol w="904461">
                  <a:extLst>
                    <a:ext uri="{9D8B030D-6E8A-4147-A177-3AD203B41FA5}">
                      <a16:colId xmlns:a16="http://schemas.microsoft.com/office/drawing/2014/main" val="3678271624"/>
                    </a:ext>
                  </a:extLst>
                </a:gridCol>
                <a:gridCol w="805069">
                  <a:extLst>
                    <a:ext uri="{9D8B030D-6E8A-4147-A177-3AD203B41FA5}">
                      <a16:colId xmlns:a16="http://schemas.microsoft.com/office/drawing/2014/main" val="2945563401"/>
                    </a:ext>
                  </a:extLst>
                </a:gridCol>
                <a:gridCol w="934282">
                  <a:extLst>
                    <a:ext uri="{9D8B030D-6E8A-4147-A177-3AD203B41FA5}">
                      <a16:colId xmlns:a16="http://schemas.microsoft.com/office/drawing/2014/main" val="1928503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Scene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reflectance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ATO-RM</a:t>
                      </a:r>
                    </a:p>
                    <a:p>
                      <a:r>
                        <a:rPr lang="en-US" dirty="0"/>
                        <a:t>(2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order)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Scene type</a:t>
                      </a:r>
                    </a:p>
                    <a:p>
                      <a:r>
                        <a:rPr lang="en-US" dirty="0"/>
                        <a:t>(linear)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Scene - 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sigma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26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CLR OCN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629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Water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040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Ice cloud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28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48508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2849438-C857-4041-8303-DB96B81AD6CB}"/>
              </a:ext>
            </a:extLst>
          </p:cNvPr>
          <p:cNvSpPr txBox="1"/>
          <p:nvPr/>
        </p:nvSpPr>
        <p:spPr>
          <a:xfrm>
            <a:off x="5804034" y="1690688"/>
            <a:ext cx="5861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ATO SBAF 2</a:t>
            </a:r>
            <a:r>
              <a:rPr lang="en-US" sz="2400" baseline="30000" dirty="0"/>
              <a:t>nd</a:t>
            </a:r>
            <a:r>
              <a:rPr lang="en-US" sz="2400" dirty="0"/>
              <a:t> order fits transitions between clear-sky ocean, partly cloud, and DCC and nearly provides the same SBAFs as scene type specific</a:t>
            </a:r>
          </a:p>
        </p:txBody>
      </p:sp>
    </p:spTree>
    <p:extLst>
      <p:ext uri="{BB962C8B-B14F-4D97-AF65-F5344CB8AC3E}">
        <p14:creationId xmlns:p14="http://schemas.microsoft.com/office/powerpoint/2010/main" val="2938408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01A7A-99C4-C54A-A759-4CE51BA1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GOESTATIONARY imager coverage</a:t>
            </a:r>
          </a:p>
        </p:txBody>
      </p:sp>
      <p:pic>
        <p:nvPicPr>
          <p:cNvPr id="3" name="Picture 3" descr="world map">
            <a:extLst>
              <a:ext uri="{FF2B5EF4-FFF2-40B4-BE49-F238E27FC236}">
                <a16:creationId xmlns:a16="http://schemas.microsoft.com/office/drawing/2014/main" id="{5193C68F-F958-D044-81B8-CA1539540E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47" t="13292" r="2047" b="12644"/>
          <a:stretch/>
        </p:blipFill>
        <p:spPr bwMode="auto">
          <a:xfrm>
            <a:off x="954668" y="1711849"/>
            <a:ext cx="9750392" cy="483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DABCC5-12A9-3045-A37D-FC35331F3A74}"/>
              </a:ext>
            </a:extLst>
          </p:cNvPr>
          <p:cNvSpPr txBox="1"/>
          <p:nvPr/>
        </p:nvSpPr>
        <p:spPr>
          <a:xfrm>
            <a:off x="5205027" y="1226390"/>
            <a:ext cx="1036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 0</a:t>
            </a:r>
            <a:r>
              <a:rPr lang="en-US" baseline="30000" dirty="0"/>
              <a:t>o</a:t>
            </a:r>
          </a:p>
          <a:p>
            <a:pPr algn="ctr"/>
            <a:r>
              <a:rPr lang="en-US" sz="1200" dirty="0"/>
              <a:t>(Met 7-11)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A23E8-42BC-AD4B-ACC8-6B38B9EA93A9}"/>
              </a:ext>
            </a:extLst>
          </p:cNvPr>
          <p:cNvSpPr txBox="1"/>
          <p:nvPr/>
        </p:nvSpPr>
        <p:spPr>
          <a:xfrm>
            <a:off x="7236683" y="1226390"/>
            <a:ext cx="1273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Geo 63</a:t>
            </a:r>
            <a:r>
              <a:rPr lang="en-US" baseline="30000" dirty="0"/>
              <a:t>o</a:t>
            </a:r>
            <a:r>
              <a:rPr lang="en-US" dirty="0"/>
              <a:t>E</a:t>
            </a:r>
            <a:endParaRPr lang="en-US" baseline="30000" dirty="0"/>
          </a:p>
          <a:p>
            <a:pPr algn="ctr"/>
            <a:r>
              <a:rPr lang="en-US" sz="1200" dirty="0"/>
              <a:t>(Met 5-8)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34883-498A-ED4F-8163-94353B9E242D}"/>
              </a:ext>
            </a:extLst>
          </p:cNvPr>
          <p:cNvSpPr txBox="1"/>
          <p:nvPr/>
        </p:nvSpPr>
        <p:spPr>
          <a:xfrm>
            <a:off x="8586422" y="1226390"/>
            <a:ext cx="22865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 140</a:t>
            </a:r>
            <a:r>
              <a:rPr lang="en-US" baseline="30000" dirty="0"/>
              <a:t>o</a:t>
            </a:r>
            <a:r>
              <a:rPr lang="en-US" dirty="0"/>
              <a:t>E</a:t>
            </a:r>
            <a:r>
              <a:rPr lang="en-US" baseline="30000" dirty="0"/>
              <a:t> </a:t>
            </a:r>
            <a:r>
              <a:rPr lang="en-US" sz="1200" dirty="0"/>
              <a:t>(GMS-5; GOES-9; </a:t>
            </a:r>
          </a:p>
          <a:p>
            <a:r>
              <a:rPr lang="en-US" sz="1200" dirty="0"/>
              <a:t>MSAT-1R, -2; Himawari-8, -9)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355E6-5518-1140-8D68-7D4911CC956F}"/>
              </a:ext>
            </a:extLst>
          </p:cNvPr>
          <p:cNvSpPr txBox="1"/>
          <p:nvPr/>
        </p:nvSpPr>
        <p:spPr>
          <a:xfrm>
            <a:off x="3099249" y="1226390"/>
            <a:ext cx="18560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 75</a:t>
            </a:r>
            <a:r>
              <a:rPr lang="en-US" baseline="30000" dirty="0"/>
              <a:t>o</a:t>
            </a:r>
            <a:r>
              <a:rPr lang="en-US" dirty="0"/>
              <a:t>W</a:t>
            </a:r>
            <a:endParaRPr lang="en-US" baseline="30000" dirty="0"/>
          </a:p>
          <a:p>
            <a:pPr algn="ctr"/>
            <a:r>
              <a:rPr lang="en-US" sz="1200" dirty="0"/>
              <a:t>(GOES-8, -12, -13, -14, -16)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5145F-A253-F543-87F3-BA8AB56B138F}"/>
              </a:ext>
            </a:extLst>
          </p:cNvPr>
          <p:cNvSpPr txBox="1"/>
          <p:nvPr/>
        </p:nvSpPr>
        <p:spPr>
          <a:xfrm>
            <a:off x="1412792" y="1226390"/>
            <a:ext cx="16572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Geo 135</a:t>
            </a:r>
            <a:r>
              <a:rPr lang="en-US" baseline="30000" dirty="0"/>
              <a:t>o</a:t>
            </a:r>
            <a:r>
              <a:rPr lang="en-US" dirty="0"/>
              <a:t>W</a:t>
            </a:r>
            <a:endParaRPr lang="en-US" baseline="30000" dirty="0"/>
          </a:p>
          <a:p>
            <a:pPr algn="ctr"/>
            <a:r>
              <a:rPr lang="en-US" sz="1200" dirty="0"/>
              <a:t>(GOES-10, -11, -15, -17)</a:t>
            </a:r>
          </a:p>
        </p:txBody>
      </p:sp>
    </p:spTree>
    <p:extLst>
      <p:ext uri="{BB962C8B-B14F-4D97-AF65-F5344CB8AC3E}">
        <p14:creationId xmlns:p14="http://schemas.microsoft.com/office/powerpoint/2010/main" val="143661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9EAC9-A6D9-024C-A27B-08DBF59ED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OSIRIS REX NavCam and EPIC B7 (0.65µm)</a:t>
            </a:r>
          </a:p>
        </p:txBody>
      </p:sp>
      <p:pic>
        <p:nvPicPr>
          <p:cNvPr id="7" name="Picture 6" descr="OSIRIS REX NavCam and EPIC B7 (0.65µm) ATO-RM, No SBAF plots">
            <a:extLst>
              <a:ext uri="{FF2B5EF4-FFF2-40B4-BE49-F238E27FC236}">
                <a16:creationId xmlns:a16="http://schemas.microsoft.com/office/drawing/2014/main" id="{B2DD7911-73AA-4847-A964-599CD1F08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03" y="1318929"/>
            <a:ext cx="6543492" cy="3530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40F2DD-902C-E547-82F3-40BCABF86871}"/>
              </a:ext>
            </a:extLst>
          </p:cNvPr>
          <p:cNvSpPr txBox="1"/>
          <p:nvPr/>
        </p:nvSpPr>
        <p:spPr>
          <a:xfrm>
            <a:off x="564664" y="5064669"/>
            <a:ext cx="1078913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 Without SBAF the offset is 354 counts, with SBAF the count 199 and much closer to the true NavCam space count of 170</a:t>
            </a:r>
          </a:p>
          <a:p>
            <a:r>
              <a:rPr lang="en-US" dirty="0"/>
              <a:t>• With SBAF the linear regression slope and the force fit through the space count of 170 are within 1.0%, without SBAF the slopes differ by 7.2%</a:t>
            </a:r>
          </a:p>
          <a:p>
            <a:r>
              <a:rPr lang="en-US" dirty="0"/>
              <a:t>• The NavCam in orbit calibration was found to be within 3% of ground characterization</a:t>
            </a:r>
          </a:p>
        </p:txBody>
      </p:sp>
    </p:spTree>
    <p:extLst>
      <p:ext uri="{BB962C8B-B14F-4D97-AF65-F5344CB8AC3E}">
        <p14:creationId xmlns:p14="http://schemas.microsoft.com/office/powerpoint/2010/main" val="244588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est the MET-5 SRF with spectra-based  calibration "/>
          <p:cNvSpPr>
            <a:spLocks noGrp="1"/>
          </p:cNvSpPr>
          <p:nvPr>
            <p:ph type="title"/>
          </p:nvPr>
        </p:nvSpPr>
        <p:spPr>
          <a:xfrm>
            <a:off x="241913" y="-36401"/>
            <a:ext cx="11720135" cy="1325563"/>
          </a:xfrm>
        </p:spPr>
        <p:txBody>
          <a:bodyPr/>
          <a:lstStyle/>
          <a:p>
            <a:r>
              <a:rPr lang="en-US" dirty="0"/>
              <a:t>Test the MET-5 SRF with spectra-based  calibration</a:t>
            </a:r>
          </a:p>
        </p:txBody>
      </p:sp>
      <p:pic>
        <p:nvPicPr>
          <p:cNvPr id="4" name="Picture 3" descr="Test the MET-5 SRF with spectra-based  calibratio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4" y="1032923"/>
            <a:ext cx="4775200" cy="3649567"/>
          </a:xfrm>
          <a:prstGeom prst="rect">
            <a:avLst/>
          </a:prstGeom>
        </p:spPr>
      </p:pic>
      <p:pic>
        <p:nvPicPr>
          <p:cNvPr id="5" name="Picture 4" descr="Test the MET-5 SRF with spectra-based  calibr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80" y="3342640"/>
            <a:ext cx="2425700" cy="72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10E841-FA20-6B4A-BFE1-F12954C4FD19}"/>
              </a:ext>
            </a:extLst>
          </p:cNvPr>
          <p:cNvSpPr txBox="1"/>
          <p:nvPr/>
        </p:nvSpPr>
        <p:spPr>
          <a:xfrm>
            <a:off x="440034" y="4682490"/>
            <a:ext cx="457708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 The Met-5 SRF may not be accurate </a:t>
            </a:r>
          </a:p>
          <a:p>
            <a:r>
              <a:rPr lang="en-US" dirty="0"/>
              <a:t>• Met-5,6,7 were all made at the same time</a:t>
            </a:r>
          </a:p>
          <a:p>
            <a:r>
              <a:rPr lang="en-US" dirty="0"/>
              <a:t>• Met-7 SRF was characterized later with better equipment</a:t>
            </a:r>
          </a:p>
          <a:p>
            <a:r>
              <a:rPr lang="en-US" dirty="0"/>
              <a:t>• Apply the Met-7 SRF to the MET-5 radiances to test if the desert and DCC calibration gains are more consistent</a:t>
            </a:r>
          </a:p>
        </p:txBody>
      </p:sp>
      <p:pic>
        <p:nvPicPr>
          <p:cNvPr id="15" name="Picture 14" descr="Test the MET-5 SRF with spectra-based  calibration">
            <a:extLst>
              <a:ext uri="{FF2B5EF4-FFF2-40B4-BE49-F238E27FC236}">
                <a16:creationId xmlns:a16="http://schemas.microsoft.com/office/drawing/2014/main" id="{0C13E79C-09AD-CA43-92B6-5B745937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439" y="975112"/>
            <a:ext cx="5465466" cy="30914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09017C-9AC2-E043-8019-A5D5AE4A2E5F}"/>
              </a:ext>
            </a:extLst>
          </p:cNvPr>
          <p:cNvSpPr txBox="1"/>
          <p:nvPr/>
        </p:nvSpPr>
        <p:spPr>
          <a:xfrm>
            <a:off x="9956917" y="1289162"/>
            <a:ext cx="16529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With Met-5 SRF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A9B422-3E9E-104F-B3E8-424FFEEB3F14}"/>
              </a:ext>
            </a:extLst>
          </p:cNvPr>
          <p:cNvSpPr txBox="1"/>
          <p:nvPr/>
        </p:nvSpPr>
        <p:spPr>
          <a:xfrm>
            <a:off x="9949842" y="1792843"/>
            <a:ext cx="22178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4.8% desert and DCC gain difference</a:t>
            </a:r>
          </a:p>
        </p:txBody>
      </p:sp>
      <p:pic>
        <p:nvPicPr>
          <p:cNvPr id="19" name="Picture 18" descr="Test the MET-5 SRF with spectra-based  calibration">
            <a:extLst>
              <a:ext uri="{FF2B5EF4-FFF2-40B4-BE49-F238E27FC236}">
                <a16:creationId xmlns:a16="http://schemas.microsoft.com/office/drawing/2014/main" id="{D9E96DA6-2403-8448-8DF7-70008B80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439" y="3924300"/>
            <a:ext cx="5580996" cy="2933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3DD506-5516-B047-BC55-48CAE95D4615}"/>
              </a:ext>
            </a:extLst>
          </p:cNvPr>
          <p:cNvSpPr txBox="1"/>
          <p:nvPr/>
        </p:nvSpPr>
        <p:spPr>
          <a:xfrm>
            <a:off x="9949842" y="4893387"/>
            <a:ext cx="16529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With Met-7 SRF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B00B0-3616-874B-9719-E771095C5699}"/>
              </a:ext>
            </a:extLst>
          </p:cNvPr>
          <p:cNvSpPr txBox="1"/>
          <p:nvPr/>
        </p:nvSpPr>
        <p:spPr>
          <a:xfrm>
            <a:off x="9949842" y="5374986"/>
            <a:ext cx="201220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0.5% desert and DCC gain difference</a:t>
            </a:r>
          </a:p>
        </p:txBody>
      </p:sp>
    </p:spTree>
    <p:extLst>
      <p:ext uri="{BB962C8B-B14F-4D97-AF65-F5344CB8AC3E}">
        <p14:creationId xmlns:p14="http://schemas.microsoft.com/office/powerpoint/2010/main" val="693855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6DD66-25FA-004A-AC44-D0D5CA49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B4686-8984-054A-9CC7-966B30F21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GEO/LEO ray-matched radiance pair inter-calibration over all-sky tropical oceans and deep convective clouds can easily radiometrically all GEOs to the same Aqua-MODIS reference calibration</a:t>
            </a:r>
          </a:p>
          <a:p>
            <a:pPr lvl="1"/>
            <a:r>
              <a:rPr lang="en-US" dirty="0"/>
              <a:t>ATO-RM can validate the sensor linear response and the PSF</a:t>
            </a:r>
          </a:p>
          <a:p>
            <a:pPr lvl="1"/>
            <a:r>
              <a:rPr lang="en-US" dirty="0"/>
              <a:t>The ray-matching methods can track up to daily calibration anomalies</a:t>
            </a:r>
          </a:p>
          <a:p>
            <a:pPr lvl="1"/>
            <a:r>
              <a:rPr lang="en-US" dirty="0"/>
              <a:t>The GEOs can be used as transfer radiometers to radiometrically scale LEO sensors such as MODIS or VIIRS, even if they are in different sun synch orbits</a:t>
            </a:r>
          </a:p>
          <a:p>
            <a:r>
              <a:rPr lang="en-US" dirty="0"/>
              <a:t>Spectral Band Adjustment Factors are necessary to remove the unshared band radiance response during calibration events</a:t>
            </a:r>
          </a:p>
          <a:p>
            <a:pPr lvl="1"/>
            <a:r>
              <a:rPr lang="en-US" dirty="0"/>
              <a:t>Use SCIAMACHY, GOME-2, Hyperion spectra with similar angular and atmospheric conditions as the calibration events to compute the SBAFs</a:t>
            </a:r>
          </a:p>
          <a:p>
            <a:pPr lvl="1"/>
            <a:r>
              <a:rPr lang="en-US" dirty="0"/>
              <a:t>Calibration consistency from several surface and cloud types can verify the robustness of the SBAF</a:t>
            </a:r>
          </a:p>
        </p:txBody>
      </p:sp>
    </p:spTree>
    <p:extLst>
      <p:ext uri="{BB962C8B-B14F-4D97-AF65-F5344CB8AC3E}">
        <p14:creationId xmlns:p14="http://schemas.microsoft.com/office/powerpoint/2010/main" val="16893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2EDC-D5EA-4D4A-9418-2781D2EFC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Geostationary imager characteristics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FFF5578-C8B3-4D42-B688-B965A1AA58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207710"/>
              </p:ext>
            </p:extLst>
          </p:nvPr>
        </p:nvGraphicFramePr>
        <p:xfrm>
          <a:off x="1056968" y="1475439"/>
          <a:ext cx="9501240" cy="4937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3540">
                  <a:extLst>
                    <a:ext uri="{9D8B030D-6E8A-4147-A177-3AD203B41FA5}">
                      <a16:colId xmlns:a16="http://schemas.microsoft.com/office/drawing/2014/main" val="2762570920"/>
                    </a:ext>
                  </a:extLst>
                </a:gridCol>
                <a:gridCol w="1583540">
                  <a:extLst>
                    <a:ext uri="{9D8B030D-6E8A-4147-A177-3AD203B41FA5}">
                      <a16:colId xmlns:a16="http://schemas.microsoft.com/office/drawing/2014/main" val="1215350973"/>
                    </a:ext>
                  </a:extLst>
                </a:gridCol>
                <a:gridCol w="1583540">
                  <a:extLst>
                    <a:ext uri="{9D8B030D-6E8A-4147-A177-3AD203B41FA5}">
                      <a16:colId xmlns:a16="http://schemas.microsoft.com/office/drawing/2014/main" val="498186295"/>
                    </a:ext>
                  </a:extLst>
                </a:gridCol>
                <a:gridCol w="1583540">
                  <a:extLst>
                    <a:ext uri="{9D8B030D-6E8A-4147-A177-3AD203B41FA5}">
                      <a16:colId xmlns:a16="http://schemas.microsoft.com/office/drawing/2014/main" val="1322335528"/>
                    </a:ext>
                  </a:extLst>
                </a:gridCol>
                <a:gridCol w="1583540">
                  <a:extLst>
                    <a:ext uri="{9D8B030D-6E8A-4147-A177-3AD203B41FA5}">
                      <a16:colId xmlns:a16="http://schemas.microsoft.com/office/drawing/2014/main" val="2967289943"/>
                    </a:ext>
                  </a:extLst>
                </a:gridCol>
                <a:gridCol w="1583540">
                  <a:extLst>
                    <a:ext uri="{9D8B030D-6E8A-4147-A177-3AD203B41FA5}">
                      <a16:colId xmlns:a16="http://schemas.microsoft.com/office/drawing/2014/main" val="4286034459"/>
                    </a:ext>
                  </a:extLst>
                </a:gridCol>
              </a:tblGrid>
              <a:tr h="4208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GEO Imager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Pixel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Visible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IR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Full Disc Scan 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770637"/>
                  </a:ext>
                </a:extLst>
              </a:tr>
              <a:tr h="275414">
                <a:tc rowSpan="2"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GMS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1.25-km visible</a:t>
                      </a:r>
                    </a:p>
                    <a:p>
                      <a:r>
                        <a:rPr lang="en-US" dirty="0"/>
                        <a:t>5-km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0.55-0.9µm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6.5-7.0 µm</a:t>
                      </a:r>
                    </a:p>
                    <a:p>
                      <a:pPr algn="ctr"/>
                      <a:r>
                        <a:rPr lang="en-US" sz="1200" dirty="0"/>
                        <a:t>10.5-11.5µm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11.5-12.5µm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minutes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3246813"/>
                  </a:ext>
                </a:extLst>
              </a:tr>
              <a:tr h="37663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 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2.5-km visible</a:t>
                      </a:r>
                    </a:p>
                    <a:p>
                      <a:r>
                        <a:rPr lang="en-US" dirty="0"/>
                        <a:t>5-km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0.5-0.9µm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5.7-7.1 µm</a:t>
                      </a:r>
                    </a:p>
                    <a:p>
                      <a:pPr algn="ctr"/>
                      <a:r>
                        <a:rPr lang="en-US" sz="1200" dirty="0"/>
                        <a:t>10.5-12.5µm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minutes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0245820"/>
                  </a:ext>
                </a:extLst>
              </a:tr>
              <a:tr h="21778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r>
                        <a:rPr lang="en-US" dirty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GOES 8-15 MTSAT 1-2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1-km visible</a:t>
                      </a:r>
                    </a:p>
                    <a:p>
                      <a:r>
                        <a:rPr lang="en-US" dirty="0"/>
                        <a:t>4-km IR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0.65 µm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3.9 µm,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6.8 µm,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10.7 µm,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MTSAT1-2, 12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GOES8-11, 12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GOES12-15, 13.4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30 minutes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20131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n-US" baseline="30000" dirty="0"/>
                        <a:t>rd</a:t>
                      </a:r>
                      <a:r>
                        <a:rPr lang="en-US" dirty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Met 8-11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3-km visible</a:t>
                      </a:r>
                    </a:p>
                    <a:p>
                      <a:r>
                        <a:rPr lang="en-US" dirty="0"/>
                        <a:t>3-km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0.65 µm, 0.86 µm,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1.6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0.6-0.9µm 1-km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3.9 µm, 6.2 µm, 7.3 µm, 8.7 µm, 9.7 µm, 11 µm, 12 µm, 13.4 µm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 minutes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23385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4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Himawari</a:t>
                      </a:r>
                      <a:r>
                        <a:rPr lang="en-US" dirty="0"/>
                        <a:t> 8-9 GOES 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0.5-km 0.65 µm</a:t>
                      </a:r>
                    </a:p>
                    <a:p>
                      <a:r>
                        <a:rPr lang="en-US" sz="1600" dirty="0"/>
                        <a:t>1-km visible</a:t>
                      </a:r>
                    </a:p>
                    <a:p>
                      <a:r>
                        <a:rPr lang="en-US" dirty="0"/>
                        <a:t>2-km 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0.47 µm, 0.65 µm, </a:t>
                      </a:r>
                    </a:p>
                    <a:p>
                      <a:pPr algn="ctr"/>
                      <a:r>
                        <a:rPr lang="en-US" sz="1200" dirty="0"/>
                        <a:t>0.86 µm, 1.6 µm, 2.3 µm</a:t>
                      </a:r>
                    </a:p>
                    <a:p>
                      <a:pPr algn="ctr"/>
                      <a:r>
                        <a:rPr lang="en-US" sz="1200" dirty="0"/>
                        <a:t>GOES 16-17 1.4 µm</a:t>
                      </a:r>
                    </a:p>
                    <a:p>
                      <a:pPr algn="ctr"/>
                      <a:r>
                        <a:rPr lang="en-US" sz="1200" dirty="0" err="1"/>
                        <a:t>Himawari</a:t>
                      </a:r>
                      <a:r>
                        <a:rPr lang="en-US" sz="1200" dirty="0"/>
                        <a:t> 8-9 0.51 µm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3.9µm, 6.2µm, 7.0µm, 7.4µm, 8.5µm, 9.7µm, 10.3µm, 11.2µm, </a:t>
                      </a:r>
                    </a:p>
                    <a:p>
                      <a:pPr algn="ctr"/>
                      <a:r>
                        <a:rPr lang="en-US" sz="1200" dirty="0"/>
                        <a:t>12.3 µm, 13.3µm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minutes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9754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75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6AF5-A3E9-2744-B4FE-81AC3066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GEOSTATIONARY imagers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6B65F-7616-BC4C-BFD3-84B5E88E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305"/>
            <a:ext cx="11038840" cy="211645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Geostationary (GEO) imagers have been in operation since the late 1970’s</a:t>
            </a:r>
          </a:p>
          <a:p>
            <a:r>
              <a:rPr lang="en-US" dirty="0"/>
              <a:t>The constellation of GEO imagers maintain their equatorial location and scanning schedules</a:t>
            </a:r>
          </a:p>
          <a:p>
            <a:pPr lvl="1"/>
            <a:r>
              <a:rPr lang="en-US" dirty="0"/>
              <a:t>The Earth is scanned horizontally with a set number of inline detectors/channel and incremented vertically to map a full disc.</a:t>
            </a:r>
          </a:p>
          <a:p>
            <a:pPr lvl="1"/>
            <a:r>
              <a:rPr lang="en-US" dirty="0"/>
              <a:t>For a given Earth location, the daily view and solar geometry of the GEO observation is repeated annually.</a:t>
            </a:r>
          </a:p>
          <a:p>
            <a:r>
              <a:rPr lang="en-US" dirty="0"/>
              <a:t>The number of spectral bands are increasing and spectral widths are decreasing</a:t>
            </a:r>
          </a:p>
        </p:txBody>
      </p:sp>
      <p:pic>
        <p:nvPicPr>
          <p:cNvPr id="5" name="Picture 4" descr="geostationary imagers legend: 1st generation, 2nd generation, 3rd generation, and MODIS/VIIRS">
            <a:extLst>
              <a:ext uri="{FF2B5EF4-FFF2-40B4-BE49-F238E27FC236}">
                <a16:creationId xmlns:a16="http://schemas.microsoft.com/office/drawing/2014/main" id="{80A02E4D-501C-5A44-A740-513DD142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0" y="3667760"/>
            <a:ext cx="1866900" cy="1168400"/>
          </a:xfrm>
          <a:prstGeom prst="rect">
            <a:avLst/>
          </a:prstGeom>
        </p:spPr>
      </p:pic>
      <p:pic>
        <p:nvPicPr>
          <p:cNvPr id="7" name="Picture 6" descr="geostationary imagers years of acquisitions">
            <a:extLst>
              <a:ext uri="{FF2B5EF4-FFF2-40B4-BE49-F238E27FC236}">
                <a16:creationId xmlns:a16="http://schemas.microsoft.com/office/drawing/2014/main" id="{6A9EC3CD-791D-0944-9374-7FFE19A5A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67760"/>
            <a:ext cx="8774430" cy="30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81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F8E8F-26DD-2742-8619-8D7428AE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>
            <a:normAutofit/>
          </a:bodyPr>
          <a:lstStyle/>
          <a:p>
            <a:r>
              <a:rPr lang="en-US" sz="3600" dirty="0"/>
              <a:t>CERES GEOSTATIONARY imager calibration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539F-04C5-134D-AFA1-A96FAFCD0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951865"/>
            <a:ext cx="10515600" cy="1938007"/>
          </a:xfrm>
        </p:spPr>
        <p:txBody>
          <a:bodyPr>
            <a:normAutofit/>
          </a:bodyPr>
          <a:lstStyle/>
          <a:p>
            <a:r>
              <a:rPr lang="en-US" sz="2000" dirty="0"/>
              <a:t>CERES uses GEO imager derived broadband fluxes to estimate the diurnal flux variation between the Terra-CERES (10:30 LT) and Aqua-CERES (1:30 LT) flux observations</a:t>
            </a:r>
          </a:p>
          <a:p>
            <a:pPr lvl="1"/>
            <a:r>
              <a:rPr lang="en-US" sz="1800" dirty="0"/>
              <a:t>The CERES project retrieves cloud properties to identify scene types needed to convert GEO NB radiances into fluxes</a:t>
            </a:r>
          </a:p>
          <a:p>
            <a:r>
              <a:rPr lang="en-US" sz="2000" dirty="0"/>
              <a:t>For CERES Ed4 all the GEO imager channels must be inter-calibrated to the same Aqua-MODIS C6.1 calibration reference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F28575-6680-0F4B-9202-352E0E60A416}"/>
              </a:ext>
            </a:extLst>
          </p:cNvPr>
          <p:cNvSpPr txBox="1"/>
          <p:nvPr/>
        </p:nvSpPr>
        <p:spPr>
          <a:xfrm>
            <a:off x="3575484" y="2889872"/>
            <a:ext cx="540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Helvetica Light"/>
              </a:rPr>
              <a:t>All-Sky Top of Atmosphere Observed Net Flux (Hourly)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453B3-54EA-B14F-95B5-D1F5605E0F4E}"/>
              </a:ext>
            </a:extLst>
          </p:cNvPr>
          <p:cNvSpPr txBox="1"/>
          <p:nvPr/>
        </p:nvSpPr>
        <p:spPr>
          <a:xfrm>
            <a:off x="9215120" y="2987040"/>
            <a:ext cx="260096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 The 5 GEO domain boundaries must not show discontinuities due to spectral band differences and calibration differences</a:t>
            </a:r>
          </a:p>
          <a:p>
            <a:endParaRPr lang="en-US" dirty="0"/>
          </a:p>
          <a:p>
            <a:r>
              <a:rPr lang="en-US" dirty="0"/>
              <a:t>• There can be no temporal calibration drifts, which could be falsely interpreted as climate variability</a:t>
            </a:r>
          </a:p>
        </p:txBody>
      </p:sp>
      <p:pic>
        <p:nvPicPr>
          <p:cNvPr id="8" name="Picture 7" descr="Image of All-Sky Top of Atmosphere Observed Net Flux (Hourly)">
            <a:extLst>
              <a:ext uri="{FF2B5EF4-FFF2-40B4-BE49-F238E27FC236}">
                <a16:creationId xmlns:a16="http://schemas.microsoft.com/office/drawing/2014/main" id="{DC6A443F-CE3D-2C49-81EB-5D38626F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851502"/>
            <a:ext cx="7860323" cy="387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184FB-B34E-F24C-BBA9-4B2A9122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GEO/LEO ray-matching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AE86-3857-E441-8487-4F2E52F0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9790" y="1426734"/>
            <a:ext cx="5647139" cy="2516457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Find within 15 minute coincident GOES-16 and Aqua-MODIS 50-km ray-matched radiances over all-sky tropical ocean (ATO-RM) of deep convective clouds (DCC-RM)</a:t>
            </a:r>
          </a:p>
          <a:p>
            <a:pPr lvl="1"/>
            <a:r>
              <a:rPr lang="en-US" sz="1800" dirty="0"/>
              <a:t>For clear locations the ray-matching is strict within 5° view and azimuthal</a:t>
            </a:r>
          </a:p>
          <a:p>
            <a:pPr lvl="1"/>
            <a:r>
              <a:rPr lang="en-US" sz="1800" dirty="0"/>
              <a:t>For bright cloud locations the ray-matching is within 15° view and azimuth, since the target is more Lambertian</a:t>
            </a:r>
          </a:p>
          <a:p>
            <a:pPr lvl="1"/>
            <a:r>
              <a:rPr lang="en-US" sz="1800" dirty="0"/>
              <a:t>There are many more clear locations than bright cloud locations</a:t>
            </a:r>
          </a:p>
        </p:txBody>
      </p:sp>
      <p:pic>
        <p:nvPicPr>
          <p:cNvPr id="5" name="Picture 4" descr="set of two images showing the VZA of Aqua/MODIS, vs. MTSAT-2 sensors">
            <a:extLst>
              <a:ext uri="{FF2B5EF4-FFF2-40B4-BE49-F238E27FC236}">
                <a16:creationId xmlns:a16="http://schemas.microsoft.com/office/drawing/2014/main" id="{302A4919-2EDB-9740-9DBC-1FE48D60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93" y="1471613"/>
            <a:ext cx="3176833" cy="4582160"/>
          </a:xfrm>
          <a:prstGeom prst="rect">
            <a:avLst/>
          </a:prstGeom>
        </p:spPr>
      </p:pic>
      <p:pic>
        <p:nvPicPr>
          <p:cNvPr id="7" name="Picture 6" descr="set of two images showing the RAA of Aqua/MODIS, vs. MTSAT-2 sensors">
            <a:extLst>
              <a:ext uri="{FF2B5EF4-FFF2-40B4-BE49-F238E27FC236}">
                <a16:creationId xmlns:a16="http://schemas.microsoft.com/office/drawing/2014/main" id="{D51C800A-A874-5342-9EE6-0E1556E75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840" y="1404938"/>
            <a:ext cx="3224800" cy="4715510"/>
          </a:xfrm>
          <a:prstGeom prst="rect">
            <a:avLst/>
          </a:prstGeom>
        </p:spPr>
      </p:pic>
      <p:pic>
        <p:nvPicPr>
          <p:cNvPr id="9" name="Picture 8" descr="set of two images showing the combined VZA and RAA of Aqua/MODIS, vs. MTSAT-2 sensors at &lt;5 degrees, and &lt;15 degrees">
            <a:extLst>
              <a:ext uri="{FF2B5EF4-FFF2-40B4-BE49-F238E27FC236}">
                <a16:creationId xmlns:a16="http://schemas.microsoft.com/office/drawing/2014/main" id="{9F5D1977-0DF7-F441-A8A9-A43D90DB8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640" y="3989784"/>
            <a:ext cx="5425440" cy="27579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92D8B8-20E5-1C43-A602-3EAC72C2BDCE}"/>
              </a:ext>
            </a:extLst>
          </p:cNvPr>
          <p:cNvSpPr txBox="1"/>
          <p:nvPr/>
        </p:nvSpPr>
        <p:spPr>
          <a:xfrm>
            <a:off x="91440" y="6242287"/>
            <a:ext cx="70821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Doelling</a:t>
            </a:r>
            <a:r>
              <a:rPr lang="en-US" sz="1200" dirty="0"/>
              <a:t>, D.R.; Haney, C.O.; </a:t>
            </a:r>
            <a:r>
              <a:rPr lang="en-US" sz="1200" dirty="0" err="1"/>
              <a:t>Scarino</a:t>
            </a:r>
            <a:r>
              <a:rPr lang="en-US" sz="1200" dirty="0"/>
              <a:t>, B.R.; Gopalan, A.; Bhatt, R. Improvements to the geostationary visible</a:t>
            </a:r>
          </a:p>
          <a:p>
            <a:r>
              <a:rPr lang="en-US" sz="1200" dirty="0"/>
              <a:t>imager ray-matching calibration algorithm for CERES Edition 4. J. Atmos. Ocean. Technol. 2016, 33, 2679–2698.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GEO/LEO ATO-RM and DCC-RM calibration">
            <a:extLst>
              <a:ext uri="{FF2B5EF4-FFF2-40B4-BE49-F238E27FC236}">
                <a16:creationId xmlns:a16="http://schemas.microsoft.com/office/drawing/2014/main" id="{F27E37E0-2FA4-7B42-BD24-C112548FB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GEO/LEO ATO-RM and DCC-RM calibration</a:t>
            </a:r>
          </a:p>
        </p:txBody>
      </p:sp>
      <p:pic>
        <p:nvPicPr>
          <p:cNvPr id="4" name="Picture 3" descr="GEO/LEO ATO-RM and DCC-RM calibration">
            <a:extLst>
              <a:ext uri="{FF2B5EF4-FFF2-40B4-BE49-F238E27FC236}">
                <a16:creationId xmlns:a16="http://schemas.microsoft.com/office/drawing/2014/main" id="{D2E9763C-7C5F-774A-ACD8-D4F72E408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883728"/>
            <a:ext cx="11033760" cy="4114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B87A8D-87B9-504B-A4B3-66EA2AF55486}"/>
              </a:ext>
            </a:extLst>
          </p:cNvPr>
          <p:cNvSpPr txBox="1"/>
          <p:nvPr/>
        </p:nvSpPr>
        <p:spPr>
          <a:xfrm>
            <a:off x="1286590" y="1495569"/>
            <a:ext cx="242506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MODIS/Met-9 all-sky tropical ocean ATO-RM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17E6F-03A8-5A48-A390-AC331180DE73}"/>
              </a:ext>
            </a:extLst>
          </p:cNvPr>
          <p:cNvSpPr txBox="1"/>
          <p:nvPr/>
        </p:nvSpPr>
        <p:spPr>
          <a:xfrm>
            <a:off x="4667230" y="1512779"/>
            <a:ext cx="2694145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MODIS/Met-9 deep convective cloud DCC-RM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D34EC-88A8-BC4A-977E-C95FF13DC6D8}"/>
              </a:ext>
            </a:extLst>
          </p:cNvPr>
          <p:cNvSpPr txBox="1"/>
          <p:nvPr/>
        </p:nvSpPr>
        <p:spPr>
          <a:xfrm>
            <a:off x="8316950" y="1788160"/>
            <a:ext cx="2796728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MODIS/Met-9 ATO/</a:t>
            </a:r>
            <a:r>
              <a:rPr lang="en-US" dirty="0">
                <a:solidFill>
                  <a:srgbClr val="FF0000"/>
                </a:solidFill>
              </a:rPr>
              <a:t>DCC</a:t>
            </a:r>
            <a:r>
              <a:rPr lang="en-US" dirty="0"/>
              <a:t>-RM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67C6C2-CC26-F447-8138-01EF064460AC}"/>
              </a:ext>
            </a:extLst>
          </p:cNvPr>
          <p:cNvSpPr txBox="1"/>
          <p:nvPr/>
        </p:nvSpPr>
        <p:spPr>
          <a:xfrm>
            <a:off x="320040" y="5415280"/>
            <a:ext cx="74320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Linearly regress through the space count the GEO/LEO ray-matched radiance pairs to obtain the monthly gain factor. Apply SBAF to LEO radiances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B691D-DA42-D340-BB44-DBF66BF3A69A}"/>
              </a:ext>
            </a:extLst>
          </p:cNvPr>
          <p:cNvSpPr txBox="1"/>
          <p:nvPr/>
        </p:nvSpPr>
        <p:spPr>
          <a:xfrm>
            <a:off x="8006081" y="5934670"/>
            <a:ext cx="3789679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Linearly regress the monthly gain factors to obtain the GEO calibration coefficients over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A5BBA-1C45-9943-931D-906616F545A4}"/>
              </a:ext>
            </a:extLst>
          </p:cNvPr>
          <p:cNvSpPr txBox="1"/>
          <p:nvPr/>
        </p:nvSpPr>
        <p:spPr>
          <a:xfrm>
            <a:off x="1838960" y="2253060"/>
            <a:ext cx="11945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50-km grid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4304A1-5BAB-9B40-ACCD-792B38D1D6DC}"/>
              </a:ext>
            </a:extLst>
          </p:cNvPr>
          <p:cNvSpPr txBox="1"/>
          <p:nvPr/>
        </p:nvSpPr>
        <p:spPr>
          <a:xfrm>
            <a:off x="5364976" y="2253060"/>
            <a:ext cx="12394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30-km cells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001B86-559C-BE4C-BE1C-2691CCDFD135}"/>
              </a:ext>
            </a:extLst>
          </p:cNvPr>
          <p:cNvSpPr txBox="1"/>
          <p:nvPr/>
        </p:nvSpPr>
        <p:spPr>
          <a:xfrm>
            <a:off x="320040" y="6191598"/>
            <a:ext cx="736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Doelling</a:t>
            </a:r>
            <a:r>
              <a:rPr lang="en-US" sz="1200" dirty="0"/>
              <a:t>, D.R.; Haney, C.O.; Bhatt, R.; </a:t>
            </a:r>
            <a:r>
              <a:rPr lang="en-US" sz="1200" dirty="0" err="1"/>
              <a:t>Scarino</a:t>
            </a:r>
            <a:r>
              <a:rPr lang="en-US" sz="1200" dirty="0"/>
              <a:t>, B.R.; Gopalan, A. Geostationary Visible Imager Calibration for the CERES SYN1deg Edition 4 Product, </a:t>
            </a:r>
            <a:r>
              <a:rPr lang="en-US" sz="1200" i="1" dirty="0"/>
              <a:t>Remote Sens</a:t>
            </a:r>
            <a:r>
              <a:rPr lang="en-US" sz="1200" b="1" i="1" dirty="0"/>
              <a:t>. </a:t>
            </a:r>
            <a:r>
              <a:rPr lang="en-US" sz="1200" b="1" dirty="0"/>
              <a:t>2018</a:t>
            </a:r>
            <a:r>
              <a:rPr lang="en-US" sz="1200" dirty="0"/>
              <a:t>, 10, 288</a:t>
            </a:r>
          </a:p>
        </p:txBody>
      </p:sp>
    </p:spTree>
    <p:extLst>
      <p:ext uri="{BB962C8B-B14F-4D97-AF65-F5344CB8AC3E}">
        <p14:creationId xmlns:p14="http://schemas.microsoft.com/office/powerpoint/2010/main" val="3714499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1A8F4-2E69-6746-82EE-BB59CF04D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MET-9 calibration gains</a:t>
            </a:r>
          </a:p>
        </p:txBody>
      </p:sp>
      <p:pic>
        <p:nvPicPr>
          <p:cNvPr id="6" name="Picture 5" descr="MET-9 calibration gains">
            <a:extLst>
              <a:ext uri="{FF2B5EF4-FFF2-40B4-BE49-F238E27FC236}">
                <a16:creationId xmlns:a16="http://schemas.microsoft.com/office/drawing/2014/main" id="{0FB97287-2913-1445-9FE4-13413EF7D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09" y="1853248"/>
            <a:ext cx="7959042" cy="4628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B7A30A-8543-D94B-9A28-4AC7BB12E7B4}"/>
              </a:ext>
            </a:extLst>
          </p:cNvPr>
          <p:cNvSpPr txBox="1"/>
          <p:nvPr/>
        </p:nvSpPr>
        <p:spPr>
          <a:xfrm>
            <a:off x="8311451" y="1690688"/>
            <a:ext cx="3585909" cy="175432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• Meteosat-9 0.65µm calibration gains using multiple methods are consistent within 0.4%</a:t>
            </a:r>
          </a:p>
          <a:p>
            <a:r>
              <a:rPr lang="en-US" dirty="0"/>
              <a:t>• All methods independently transfer the Aqua-MODIS C6.1 reference calibration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924670-6D44-6F45-A419-5EBD0553AC0D}"/>
              </a:ext>
            </a:extLst>
          </p:cNvPr>
          <p:cNvSpPr txBox="1"/>
          <p:nvPr/>
        </p:nvSpPr>
        <p:spPr>
          <a:xfrm>
            <a:off x="8382000" y="3814856"/>
            <a:ext cx="35940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CERES Edition 4 calibration website:</a:t>
            </a:r>
          </a:p>
          <a:p>
            <a:r>
              <a:rPr lang="en-US" dirty="0">
                <a:hlinkClick r:id="rId3"/>
              </a:rPr>
              <a:t>https://satcorps.larc.nasa.gov/cgibin/site/showdoc?mnemonic=CALIB-ED4</a:t>
            </a:r>
            <a:endParaRPr lang="en-US" dirty="0"/>
          </a:p>
          <a:p>
            <a:endParaRPr lang="en-US" dirty="0"/>
          </a:p>
          <a:p>
            <a:r>
              <a:rPr lang="en-US" i="1" dirty="0"/>
              <a:t>Realtime GEO calibration web site:</a:t>
            </a:r>
          </a:p>
          <a:p>
            <a:r>
              <a:rPr lang="en-US" dirty="0">
                <a:hlinkClick r:id="rId4"/>
              </a:rPr>
              <a:t>https://satcorps.larc.nasa.gov/cgibin/site/showdoc?mnemonic=CALIB-UPRT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9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7BE12-602A-F84A-9D26-95530E98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MTSAT-1R ATO-RM reveals a nonlinear response</a:t>
            </a:r>
          </a:p>
        </p:txBody>
      </p:sp>
      <p:pic>
        <p:nvPicPr>
          <p:cNvPr id="6" name="Picture 5" descr="MTSAT-1R histogram">
            <a:extLst>
              <a:ext uri="{FF2B5EF4-FFF2-40B4-BE49-F238E27FC236}">
                <a16:creationId xmlns:a16="http://schemas.microsoft.com/office/drawing/2014/main" id="{C1F6AD46-DFF1-9947-8BA2-5394C60E7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" y="1361440"/>
            <a:ext cx="4914900" cy="4521200"/>
          </a:xfrm>
          <a:prstGeom prst="rect">
            <a:avLst/>
          </a:prstGeom>
        </p:spPr>
      </p:pic>
      <p:pic>
        <p:nvPicPr>
          <p:cNvPr id="8" name="Picture 7" descr="TRMM-VIIRS/ MTSAT-1R histogram comparison">
            <a:extLst>
              <a:ext uri="{FF2B5EF4-FFF2-40B4-BE49-F238E27FC236}">
                <a16:creationId xmlns:a16="http://schemas.microsoft.com/office/drawing/2014/main" id="{2DC25BFA-AFF4-AE4E-B389-D87793F92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95" r="16088" b="22946"/>
          <a:stretch/>
        </p:blipFill>
        <p:spPr>
          <a:xfrm>
            <a:off x="5228589" y="1361440"/>
            <a:ext cx="4824732" cy="46024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15C8DE-5415-7D4E-A561-EA7C405B5966}"/>
              </a:ext>
            </a:extLst>
          </p:cNvPr>
          <p:cNvSpPr txBox="1"/>
          <p:nvPr/>
        </p:nvSpPr>
        <p:spPr>
          <a:xfrm>
            <a:off x="782320" y="5963920"/>
            <a:ext cx="110744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ATO-RM can evaluate the linearity of the sensor response, since the ATO ray-matching domain, where the radiances can vary from dark clear-sky ocean targets to bright deep convective targets under near overhead sun conditions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738FC9-BAFA-724F-84CA-CE7724A198C1}"/>
              </a:ext>
            </a:extLst>
          </p:cNvPr>
          <p:cNvSpPr txBox="1"/>
          <p:nvPr/>
        </p:nvSpPr>
        <p:spPr>
          <a:xfrm>
            <a:off x="9906001" y="1690688"/>
            <a:ext cx="20193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• TRMM satellite is in a </a:t>
            </a:r>
            <a:r>
              <a:rPr lang="en-US" dirty="0" err="1"/>
              <a:t>precessionary</a:t>
            </a:r>
            <a:r>
              <a:rPr lang="en-US" dirty="0"/>
              <a:t> cycle, observing all SZA every 23 days</a:t>
            </a:r>
          </a:p>
          <a:p>
            <a:endParaRPr lang="en-US" dirty="0"/>
          </a:p>
          <a:p>
            <a:r>
              <a:rPr lang="en-US" dirty="0"/>
              <a:t>• The MTSAT-1R sensor response was ruled out when the scatter was found to be a function of solar zenith angle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0C9CB7-7424-D04E-A0ED-A8AAD6411697}"/>
              </a:ext>
            </a:extLst>
          </p:cNvPr>
          <p:cNvSpPr txBox="1"/>
          <p:nvPr/>
        </p:nvSpPr>
        <p:spPr>
          <a:xfrm>
            <a:off x="1554480" y="1690688"/>
            <a:ext cx="24220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Aqua-MODIS/MTSAT-1R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AEE4D1-67DF-5D4D-96F9-D2C6C89B0806}"/>
              </a:ext>
            </a:extLst>
          </p:cNvPr>
          <p:cNvSpPr txBox="1"/>
          <p:nvPr/>
        </p:nvSpPr>
        <p:spPr>
          <a:xfrm>
            <a:off x="6235700" y="2584768"/>
            <a:ext cx="23276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TRMM-VIRS/MTSAT-1R</a:t>
            </a:r>
          </a:p>
        </p:txBody>
      </p:sp>
    </p:spTree>
    <p:extLst>
      <p:ext uri="{BB962C8B-B14F-4D97-AF65-F5344CB8AC3E}">
        <p14:creationId xmlns:p14="http://schemas.microsoft.com/office/powerpoint/2010/main" val="47968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1876</Words>
  <Application>Microsoft Office PowerPoint</Application>
  <PresentationFormat>Widescreen</PresentationFormat>
  <Paragraphs>267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Verdana</vt:lpstr>
      <vt:lpstr>Office Theme</vt:lpstr>
      <vt:lpstr>CERES Strategy for Calibrating GEO/LEO imagers: GEO/LEO ray-matching (SNO) inter-calibration Spectral Band Adjustment Factors (SBAF)</vt:lpstr>
      <vt:lpstr>GOESTATIONARY imager coverage</vt:lpstr>
      <vt:lpstr>Geostationary imager characteristics</vt:lpstr>
      <vt:lpstr>GEOSTATIONARY imagers</vt:lpstr>
      <vt:lpstr>CERES GEOSTATIONARY imager calibration requirements</vt:lpstr>
      <vt:lpstr>GEO/LEO ray-matching</vt:lpstr>
      <vt:lpstr>GEO/LEO ATO-RM and DCC-RM calibration</vt:lpstr>
      <vt:lpstr>MET-9 calibration gains</vt:lpstr>
      <vt:lpstr>MTSAT-1R ATO-RM reveals a nonlinear response</vt:lpstr>
      <vt:lpstr>MTSAT-1R Point Spread Function was redefined</vt:lpstr>
      <vt:lpstr>NOAA GOES-16 ABI Calibration Events Log </vt:lpstr>
      <vt:lpstr>GOES-16 daily ATO-RM gain monitoring</vt:lpstr>
      <vt:lpstr>Determine LEO calibration differences using GOES-16</vt:lpstr>
      <vt:lpstr>Spectral Band Adjustment Factors (SBAF)</vt:lpstr>
      <vt:lpstr>Comparison of the SCIAMACHY, Hyperion and GOME-2 Libya-4 spectra</vt:lpstr>
      <vt:lpstr>Aqua-MODIS and N14 0.65µm Libya-4 SBAF</vt:lpstr>
      <vt:lpstr>SCIMACHY Reflectance</vt:lpstr>
      <vt:lpstr>NavCam/EPIC 0.65µm ATO SBAF</vt:lpstr>
      <vt:lpstr>NavCam/EPIC 0.65µm ATO SBAF</vt:lpstr>
      <vt:lpstr>OSIRIS REX NavCam and EPIC B7 (0.65µm)</vt:lpstr>
      <vt:lpstr>Test the MET-5 SRF with spectra-based  calibration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SBAF + ATO</dc:title>
  <dc:creator>Doelling, David Robert (LARC-E302)</dc:creator>
  <cp:lastModifiedBy>Owen, Linda (Contractor)</cp:lastModifiedBy>
  <cp:revision>57</cp:revision>
  <dcterms:created xsi:type="dcterms:W3CDTF">2019-09-04T21:45:31Z</dcterms:created>
  <dcterms:modified xsi:type="dcterms:W3CDTF">2021-01-25T21:42:19Z</dcterms:modified>
</cp:coreProperties>
</file>