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64" r:id="rId2"/>
    <p:sldId id="288" r:id="rId3"/>
    <p:sldId id="319" r:id="rId4"/>
    <p:sldId id="290" r:id="rId5"/>
    <p:sldId id="378" r:id="rId6"/>
    <p:sldId id="416" r:id="rId7"/>
    <p:sldId id="406" r:id="rId8"/>
    <p:sldId id="379" r:id="rId9"/>
    <p:sldId id="407" r:id="rId10"/>
    <p:sldId id="381" r:id="rId11"/>
    <p:sldId id="382" r:id="rId12"/>
    <p:sldId id="386" r:id="rId13"/>
    <p:sldId id="387" r:id="rId14"/>
    <p:sldId id="408" r:id="rId15"/>
    <p:sldId id="390" r:id="rId16"/>
    <p:sldId id="391" r:id="rId17"/>
    <p:sldId id="392" r:id="rId18"/>
    <p:sldId id="410" r:id="rId19"/>
    <p:sldId id="395" r:id="rId20"/>
    <p:sldId id="411" r:id="rId21"/>
    <p:sldId id="412" r:id="rId22"/>
    <p:sldId id="415" r:id="rId23"/>
    <p:sldId id="400" r:id="rId24"/>
    <p:sldId id="287" r:id="rId2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restha, Mahesh" initials="SM" lastIdx="2" clrIdx="0">
    <p:extLst>
      <p:ext uri="{19B8F6BF-5375-455C-9EA6-DF929625EA0E}">
        <p15:presenceInfo xmlns:p15="http://schemas.microsoft.com/office/powerpoint/2012/main" userId="S::mshrestha@contractor.usgs.gov::4ef5fe16-3fa0-4093-a54e-5bf242ae7c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FC5874-121A-41D6-9AA5-433CEB0341B8}" v="7" dt="2020-11-17T17:20:25.8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31" autoAdjust="0"/>
    <p:restoredTop sz="87879" autoAdjust="0"/>
  </p:normalViewPr>
  <p:slideViewPr>
    <p:cSldViewPr snapToGrid="0" snapToObjects="1">
      <p:cViewPr varScale="1">
        <p:scale>
          <a:sx n="90" d="100"/>
          <a:sy n="90" d="100"/>
        </p:scale>
        <p:origin x="1056" y="67"/>
      </p:cViewPr>
      <p:guideLst/>
    </p:cSldViewPr>
  </p:slideViewPr>
  <p:outlineViewPr>
    <p:cViewPr>
      <p:scale>
        <a:sx n="33" d="100"/>
        <a:sy n="33" d="100"/>
      </p:scale>
      <p:origin x="0" y="-13618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restha, Mahesh" userId="4ef5fe16-3fa0-4093-a54e-5bf242ae7c14" providerId="ADAL" clId="{DCFC5874-121A-41D6-9AA5-433CEB0341B8}"/>
    <pc:docChg chg="undo custSel addSld delSld modSld">
      <pc:chgData name="Shrestha, Mahesh" userId="4ef5fe16-3fa0-4093-a54e-5bf242ae7c14" providerId="ADAL" clId="{DCFC5874-121A-41D6-9AA5-433CEB0341B8}" dt="2020-11-18T14:17:15.805" v="477" actId="20577"/>
      <pc:docMkLst>
        <pc:docMk/>
      </pc:docMkLst>
      <pc:sldChg chg="modSp">
        <pc:chgData name="Shrestha, Mahesh" userId="4ef5fe16-3fa0-4093-a54e-5bf242ae7c14" providerId="ADAL" clId="{DCFC5874-121A-41D6-9AA5-433CEB0341B8}" dt="2020-11-18T14:17:15.805" v="477" actId="20577"/>
        <pc:sldMkLst>
          <pc:docMk/>
          <pc:sldMk cId="2154355495" sldId="288"/>
        </pc:sldMkLst>
        <pc:spChg chg="mod">
          <ac:chgData name="Shrestha, Mahesh" userId="4ef5fe16-3fa0-4093-a54e-5bf242ae7c14" providerId="ADAL" clId="{DCFC5874-121A-41D6-9AA5-433CEB0341B8}" dt="2020-11-18T13:58:04.173" v="73" actId="20577"/>
          <ac:spMkLst>
            <pc:docMk/>
            <pc:sldMk cId="2154355495" sldId="288"/>
            <ac:spMk id="2" creationId="{9E8BBBAB-A6C7-49C6-BBFC-10696ED93449}"/>
          </ac:spMkLst>
        </pc:spChg>
        <pc:spChg chg="mod">
          <ac:chgData name="Shrestha, Mahesh" userId="4ef5fe16-3fa0-4093-a54e-5bf242ae7c14" providerId="ADAL" clId="{DCFC5874-121A-41D6-9AA5-433CEB0341B8}" dt="2020-11-18T14:17:15.805" v="477" actId="20577"/>
          <ac:spMkLst>
            <pc:docMk/>
            <pc:sldMk cId="2154355495" sldId="288"/>
            <ac:spMk id="3" creationId="{7CE02519-0C92-4958-A36A-19B81B59AC62}"/>
          </ac:spMkLst>
        </pc:spChg>
      </pc:sldChg>
      <pc:sldChg chg="del">
        <pc:chgData name="Shrestha, Mahesh" userId="4ef5fe16-3fa0-4093-a54e-5bf242ae7c14" providerId="ADAL" clId="{DCFC5874-121A-41D6-9AA5-433CEB0341B8}" dt="2020-11-17T17:21:13.608" v="46" actId="2696"/>
        <pc:sldMkLst>
          <pc:docMk/>
          <pc:sldMk cId="3185641911" sldId="398"/>
        </pc:sldMkLst>
      </pc:sldChg>
      <pc:sldChg chg="modSp">
        <pc:chgData name="Shrestha, Mahesh" userId="4ef5fe16-3fa0-4093-a54e-5bf242ae7c14" providerId="ADAL" clId="{DCFC5874-121A-41D6-9AA5-433CEB0341B8}" dt="2020-11-17T21:37:01.775" v="58" actId="20577"/>
        <pc:sldMkLst>
          <pc:docMk/>
          <pc:sldMk cId="1085937850" sldId="400"/>
        </pc:sldMkLst>
        <pc:spChg chg="mod">
          <ac:chgData name="Shrestha, Mahesh" userId="4ef5fe16-3fa0-4093-a54e-5bf242ae7c14" providerId="ADAL" clId="{DCFC5874-121A-41D6-9AA5-433CEB0341B8}" dt="2020-11-17T21:37:01.775" v="58" actId="20577"/>
          <ac:spMkLst>
            <pc:docMk/>
            <pc:sldMk cId="1085937850" sldId="400"/>
            <ac:spMk id="3" creationId="{7669D917-0123-44F4-900D-E19C46CBF4C2}"/>
          </ac:spMkLst>
        </pc:spChg>
      </pc:sldChg>
      <pc:sldChg chg="modSp">
        <pc:chgData name="Shrestha, Mahesh" userId="4ef5fe16-3fa0-4093-a54e-5bf242ae7c14" providerId="ADAL" clId="{DCFC5874-121A-41D6-9AA5-433CEB0341B8}" dt="2020-11-17T16:23:52.205" v="25" actId="1076"/>
        <pc:sldMkLst>
          <pc:docMk/>
          <pc:sldMk cId="3999621058" sldId="406"/>
        </pc:sldMkLst>
        <pc:spChg chg="mod">
          <ac:chgData name="Shrestha, Mahesh" userId="4ef5fe16-3fa0-4093-a54e-5bf242ae7c14" providerId="ADAL" clId="{DCFC5874-121A-41D6-9AA5-433CEB0341B8}" dt="2020-11-17T13:48:15.119" v="24" actId="20577"/>
          <ac:spMkLst>
            <pc:docMk/>
            <pc:sldMk cId="3999621058" sldId="406"/>
            <ac:spMk id="20" creationId="{A3B3BF32-B15A-4FAB-ABD7-37C8B3D70916}"/>
          </ac:spMkLst>
        </pc:spChg>
        <pc:picChg chg="mod">
          <ac:chgData name="Shrestha, Mahesh" userId="4ef5fe16-3fa0-4093-a54e-5bf242ae7c14" providerId="ADAL" clId="{DCFC5874-121A-41D6-9AA5-433CEB0341B8}" dt="2020-11-17T16:23:52.205" v="25" actId="1076"/>
          <ac:picMkLst>
            <pc:docMk/>
            <pc:sldMk cId="3999621058" sldId="406"/>
            <ac:picMk id="5" creationId="{A96EA8BE-9E67-48AD-A17D-28D1D595099A}"/>
          </ac:picMkLst>
        </pc:picChg>
      </pc:sldChg>
      <pc:sldChg chg="del">
        <pc:chgData name="Shrestha, Mahesh" userId="4ef5fe16-3fa0-4093-a54e-5bf242ae7c14" providerId="ADAL" clId="{DCFC5874-121A-41D6-9AA5-433CEB0341B8}" dt="2020-11-16T17:29:03.513" v="20" actId="2696"/>
        <pc:sldMkLst>
          <pc:docMk/>
          <pc:sldMk cId="4138044957" sldId="409"/>
        </pc:sldMkLst>
      </pc:sldChg>
      <pc:sldChg chg="modSp">
        <pc:chgData name="Shrestha, Mahesh" userId="4ef5fe16-3fa0-4093-a54e-5bf242ae7c14" providerId="ADAL" clId="{DCFC5874-121A-41D6-9AA5-433CEB0341B8}" dt="2020-11-16T16:36:06.918" v="4" actId="20577"/>
        <pc:sldMkLst>
          <pc:docMk/>
          <pc:sldMk cId="4261726941" sldId="412"/>
        </pc:sldMkLst>
        <pc:spChg chg="mod">
          <ac:chgData name="Shrestha, Mahesh" userId="4ef5fe16-3fa0-4093-a54e-5bf242ae7c14" providerId="ADAL" clId="{DCFC5874-121A-41D6-9AA5-433CEB0341B8}" dt="2020-11-16T16:36:06.918" v="4" actId="20577"/>
          <ac:spMkLst>
            <pc:docMk/>
            <pc:sldMk cId="4261726941" sldId="412"/>
            <ac:spMk id="3" creationId="{C5AEAF57-42C5-4C1A-A7A6-8AC00D6D2BAE}"/>
          </ac:spMkLst>
        </pc:spChg>
      </pc:sldChg>
      <pc:sldChg chg="modSp">
        <pc:chgData name="Shrestha, Mahesh" userId="4ef5fe16-3fa0-4093-a54e-5bf242ae7c14" providerId="ADAL" clId="{DCFC5874-121A-41D6-9AA5-433CEB0341B8}" dt="2020-11-17T20:28:00.820" v="48" actId="1076"/>
        <pc:sldMkLst>
          <pc:docMk/>
          <pc:sldMk cId="548708385" sldId="415"/>
        </pc:sldMkLst>
        <pc:picChg chg="mod">
          <ac:chgData name="Shrestha, Mahesh" userId="4ef5fe16-3fa0-4093-a54e-5bf242ae7c14" providerId="ADAL" clId="{DCFC5874-121A-41D6-9AA5-433CEB0341B8}" dt="2020-11-17T20:28:00.820" v="48" actId="1076"/>
          <ac:picMkLst>
            <pc:docMk/>
            <pc:sldMk cId="548708385" sldId="415"/>
            <ac:picMk id="5" creationId="{FE7759E2-DE39-4C1C-A486-141C8623418E}"/>
          </ac:picMkLst>
        </pc:picChg>
      </pc:sldChg>
      <pc:sldChg chg="del">
        <pc:chgData name="Shrestha, Mahesh" userId="4ef5fe16-3fa0-4093-a54e-5bf242ae7c14" providerId="ADAL" clId="{DCFC5874-121A-41D6-9AA5-433CEB0341B8}" dt="2020-11-16T16:00:43.299" v="0" actId="2696"/>
        <pc:sldMkLst>
          <pc:docMk/>
          <pc:sldMk cId="2268678769" sldId="416"/>
        </pc:sldMkLst>
      </pc:sldChg>
      <pc:sldChg chg="addSp delSp modSp add">
        <pc:chgData name="Shrestha, Mahesh" userId="4ef5fe16-3fa0-4093-a54e-5bf242ae7c14" providerId="ADAL" clId="{DCFC5874-121A-41D6-9AA5-433CEB0341B8}" dt="2020-11-17T17:20:58.525" v="45" actId="14100"/>
        <pc:sldMkLst>
          <pc:docMk/>
          <pc:sldMk cId="3570276872" sldId="416"/>
        </pc:sldMkLst>
        <pc:graphicFrameChg chg="add del">
          <ac:chgData name="Shrestha, Mahesh" userId="4ef5fe16-3fa0-4093-a54e-5bf242ae7c14" providerId="ADAL" clId="{DCFC5874-121A-41D6-9AA5-433CEB0341B8}" dt="2020-11-17T17:19:41.818" v="29"/>
          <ac:graphicFrameMkLst>
            <pc:docMk/>
            <pc:sldMk cId="3570276872" sldId="416"/>
            <ac:graphicFrameMk id="4" creationId="{B72C9533-01D3-4709-A339-BEBD81D2BDE2}"/>
          </ac:graphicFrameMkLst>
        </pc:graphicFrameChg>
        <pc:graphicFrameChg chg="add del">
          <ac:chgData name="Shrestha, Mahesh" userId="4ef5fe16-3fa0-4093-a54e-5bf242ae7c14" providerId="ADAL" clId="{DCFC5874-121A-41D6-9AA5-433CEB0341B8}" dt="2020-11-17T17:20:25.830" v="37"/>
          <ac:graphicFrameMkLst>
            <pc:docMk/>
            <pc:sldMk cId="3570276872" sldId="416"/>
            <ac:graphicFrameMk id="6" creationId="{F6718286-EDF7-4CF0-B24C-D1D6470AE76B}"/>
          </ac:graphicFrameMkLst>
        </pc:graphicFrameChg>
        <pc:picChg chg="add del mod">
          <ac:chgData name="Shrestha, Mahesh" userId="4ef5fe16-3fa0-4093-a54e-5bf242ae7c14" providerId="ADAL" clId="{DCFC5874-121A-41D6-9AA5-433CEB0341B8}" dt="2020-11-17T17:20:22.245" v="35" actId="478"/>
          <ac:picMkLst>
            <pc:docMk/>
            <pc:sldMk cId="3570276872" sldId="416"/>
            <ac:picMk id="5" creationId="{08FFAC40-5D3C-424D-B95B-2C9D65FFFD78}"/>
          </ac:picMkLst>
        </pc:picChg>
        <pc:picChg chg="del">
          <ac:chgData name="Shrestha, Mahesh" userId="4ef5fe16-3fa0-4093-a54e-5bf242ae7c14" providerId="ADAL" clId="{DCFC5874-121A-41D6-9AA5-433CEB0341B8}" dt="2020-11-17T17:19:37.918" v="27" actId="478"/>
          <ac:picMkLst>
            <pc:docMk/>
            <pc:sldMk cId="3570276872" sldId="416"/>
            <ac:picMk id="7" creationId="{21CE9623-2BB1-4386-9809-619291FF4C5F}"/>
          </ac:picMkLst>
        </pc:picChg>
        <pc:picChg chg="add mod">
          <ac:chgData name="Shrestha, Mahesh" userId="4ef5fe16-3fa0-4093-a54e-5bf242ae7c14" providerId="ADAL" clId="{DCFC5874-121A-41D6-9AA5-433CEB0341B8}" dt="2020-11-17T17:20:58.525" v="45" actId="14100"/>
          <ac:picMkLst>
            <pc:docMk/>
            <pc:sldMk cId="3570276872" sldId="416"/>
            <ac:picMk id="8" creationId="{A028F32F-D4D5-42BE-80EF-C44A531176F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2AA14-AA87-6543-B4AE-12D49A5A6C1C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5CB47A-5BAF-5847-8462-8E087781F2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607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Baotou is not large enough to avoid adjancey effect for DESIS having spatial resolution of 30 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CB47A-5BAF-5847-8462-8E087781F25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669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CB47A-5BAF-5847-8462-8E087781F25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95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CB47A-5BAF-5847-8462-8E087781F25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31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28601" y="1997588"/>
            <a:ext cx="8686801" cy="23863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Wingdings" pitchFamily="2" charset="2"/>
              <a:buNone/>
              <a:defRPr sz="135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100" dirty="0"/>
              <a:t>Date</a:t>
            </a:r>
          </a:p>
          <a:p>
            <a:r>
              <a:rPr lang="en-US" sz="1800" dirty="0"/>
              <a:t>Presented By:</a:t>
            </a:r>
          </a:p>
          <a:p>
            <a:endParaRPr lang="en-US" dirty="0"/>
          </a:p>
          <a:p>
            <a:r>
              <a:rPr lang="en-US" sz="1800" dirty="0"/>
              <a:t>Name</a:t>
            </a:r>
          </a:p>
          <a:p>
            <a:r>
              <a:rPr lang="en-US" dirty="0"/>
              <a:t>Position, Organization</a:t>
            </a:r>
          </a:p>
          <a:p>
            <a:r>
              <a:rPr lang="en-US" dirty="0"/>
              <a:t>Email, Phone #</a:t>
            </a:r>
          </a:p>
        </p:txBody>
      </p:sp>
      <p:sp>
        <p:nvSpPr>
          <p:cNvPr id="4" name="Tit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28601" y="1054100"/>
            <a:ext cx="8686801" cy="80378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algn="l">
              <a:defRPr sz="30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0" y="4562522"/>
            <a:ext cx="1562099" cy="571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D01030-5FCF-714D-AC88-7368421BB0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4" userDrawn="1">
          <p15:clr>
            <a:srgbClr val="FBAE40"/>
          </p15:clr>
        </p15:guide>
        <p15:guide id="2" pos="5616" userDrawn="1">
          <p15:clr>
            <a:srgbClr val="FBAE40"/>
          </p15:clr>
        </p15:guide>
        <p15:guide id="3" pos="9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2C1D55-308A-DE49-9359-6F88DDE8FE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57700"/>
            <a:ext cx="9144000" cy="68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156651"/>
            <a:ext cx="8686800" cy="63976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700" b="1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8600" y="796413"/>
            <a:ext cx="8686800" cy="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ubtitle 16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28601" y="973394"/>
            <a:ext cx="8686801" cy="3218122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1800" b="1" i="0" baseline="0">
                <a:latin typeface="Arial" charset="0"/>
                <a:ea typeface="Arial" charset="0"/>
                <a:cs typeface="Arial" charset="0"/>
              </a:defRPr>
            </a:lvl1pPr>
            <a:lvl3pPr marL="942975" indent="-257175">
              <a:buFont typeface="Arial" charset="0"/>
              <a:buChar char="•"/>
              <a:defRPr/>
            </a:lvl3pPr>
          </a:lstStyle>
          <a:p>
            <a:r>
              <a:rPr lang="en-US" dirty="0"/>
              <a:t>Bullet 1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4260974" y="4724102"/>
            <a:ext cx="540775" cy="11541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indent="0" algn="ctr">
              <a:buFont typeface="Arial" charset="0"/>
              <a:buNone/>
            </a:pPr>
            <a:fld id="{B52AD97E-B368-4B44-8F72-BB483235256D}" type="slidenum">
              <a:rPr lang="en-US" sz="750" b="0" i="0" smtClean="0">
                <a:latin typeface="Arial" charset="0"/>
                <a:ea typeface="Arial" charset="0"/>
                <a:cs typeface="Arial" charset="0"/>
              </a:rPr>
              <a:pPr marL="0" indent="0" algn="ctr">
                <a:buFont typeface="Arial" charset="0"/>
                <a:buNone/>
              </a:pPr>
              <a:t>‹#›</a:t>
            </a:fld>
            <a:endParaRPr lang="en-US" sz="750" b="0" i="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4638473"/>
            <a:ext cx="843887" cy="23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78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 userDrawn="1">
          <p15:clr>
            <a:srgbClr val="FBAE40"/>
          </p15:clr>
        </p15:guide>
        <p15:guide id="2" pos="561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23266" y="1098463"/>
            <a:ext cx="8474869" cy="1229101"/>
          </a:xfrm>
        </p:spPr>
        <p:txBody>
          <a:bodyPr>
            <a:noAutofit/>
          </a:bodyPr>
          <a:lstStyle/>
          <a:p>
            <a:r>
              <a:rPr lang="en-US" sz="3200" dirty="0"/>
              <a:t>DESIS Level 1 Product Evaluation Using RalCalNet Measurements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261861-D094-4A62-8BB3-A39A3D21F77D}"/>
              </a:ext>
            </a:extLst>
          </p:cNvPr>
          <p:cNvSpPr txBox="1"/>
          <p:nvPr/>
        </p:nvSpPr>
        <p:spPr>
          <a:xfrm>
            <a:off x="2306126" y="2573601"/>
            <a:ext cx="4531747" cy="923330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Joint Agency Commercial Imagery Evaluation (JACIE) Workshop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November 18, 2020 </a:t>
            </a:r>
          </a:p>
        </p:txBody>
      </p:sp>
      <p:sp>
        <p:nvSpPr>
          <p:cNvPr id="6" name="Subtitle 1">
            <a:extLst>
              <a:ext uri="{FF2B5EF4-FFF2-40B4-BE49-F238E27FC236}">
                <a16:creationId xmlns:a16="http://schemas.microsoft.com/office/drawing/2014/main" id="{121700D7-EFF7-49F0-996A-068982C57F93}"/>
              </a:ext>
            </a:extLst>
          </p:cNvPr>
          <p:cNvSpPr txBox="1">
            <a:spLocks/>
          </p:cNvSpPr>
          <p:nvPr/>
        </p:nvSpPr>
        <p:spPr>
          <a:xfrm>
            <a:off x="2183981" y="3649143"/>
            <a:ext cx="5153890" cy="791787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>
            <a:lvl1pPr marL="0" indent="0" algn="l" defTabSz="342900" rtl="0" eaLnBrk="1" latinLnBrk="0" hangingPunct="1">
              <a:spcBef>
                <a:spcPct val="20000"/>
              </a:spcBef>
              <a:buFont typeface="Wingdings" pitchFamily="2" charset="2"/>
              <a:buNone/>
              <a:defRPr sz="1350" b="1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65000"/>
              </a:lnSpc>
            </a:pPr>
            <a:r>
              <a:rPr lang="en-US" sz="1200" dirty="0"/>
              <a:t>	</a:t>
            </a:r>
          </a:p>
          <a:p>
            <a:pPr algn="ctr">
              <a:lnSpc>
                <a:spcPct val="65000"/>
              </a:lnSpc>
            </a:pPr>
            <a:endParaRPr lang="en-US" sz="1400" dirty="0"/>
          </a:p>
          <a:p>
            <a:pPr algn="ctr"/>
            <a:r>
              <a:rPr lang="en-US" sz="1400" dirty="0"/>
              <a:t>Mahesh Shrestha, Dennis Helder, Jon Christopherson</a:t>
            </a:r>
          </a:p>
          <a:p>
            <a:pPr algn="ctr"/>
            <a:r>
              <a:rPr lang="en-US" sz="1400" dirty="0"/>
              <a:t>KBR, Inc. Contractor to USGS EROS</a:t>
            </a:r>
          </a:p>
          <a:p>
            <a:pPr algn="ctr">
              <a:spcBef>
                <a:spcPct val="10000"/>
              </a:spcBef>
            </a:pPr>
            <a:endParaRPr lang="en-US" sz="1200" dirty="0"/>
          </a:p>
          <a:p>
            <a:pPr algn="ctr">
              <a:spcBef>
                <a:spcPct val="10000"/>
              </a:spcBef>
            </a:pPr>
            <a:endParaRPr lang="en-US" sz="1200" u="sng" dirty="0">
              <a:solidFill>
                <a:schemeClr val="hlink"/>
              </a:solidFill>
            </a:endParaRPr>
          </a:p>
          <a:p>
            <a:pPr algn="ctr">
              <a:spcBef>
                <a:spcPct val="10000"/>
              </a:spcBef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18119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Chart, histogram&#10;&#10;Description automatically generated">
            <a:extLst>
              <a:ext uri="{FF2B5EF4-FFF2-40B4-BE49-F238E27FC236}">
                <a16:creationId xmlns:a16="http://schemas.microsoft.com/office/drawing/2014/main" id="{557830AD-8099-428C-A198-EA48F8860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34" y="899404"/>
            <a:ext cx="3866906" cy="24168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E412EE-5FB5-4D70-80DC-BDE60D493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RadCalNet and DESIS TOA Reflectance Comparison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F02EB6-E071-4134-87DE-BA38C908BA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034" y="4057552"/>
            <a:ext cx="8266470" cy="315913"/>
          </a:xfrm>
        </p:spPr>
        <p:txBody>
          <a:bodyPr/>
          <a:lstStyle/>
          <a:p>
            <a:r>
              <a:rPr lang="en-US" sz="1400" dirty="0"/>
              <a:t>DESIS measurement lies within RalCalNet uncertainty</a:t>
            </a:r>
          </a:p>
          <a:p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1DD7FA5-D1D8-428E-A348-33AE461F998E}"/>
              </a:ext>
            </a:extLst>
          </p:cNvPr>
          <p:cNvSpPr txBox="1">
            <a:spLocks/>
          </p:cNvSpPr>
          <p:nvPr/>
        </p:nvSpPr>
        <p:spPr>
          <a:xfrm>
            <a:off x="706615" y="1543963"/>
            <a:ext cx="2793743" cy="30272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342900" rtl="0" eaLnBrk="1" latinLnBrk="0" hangingPunct="1">
              <a:spcBef>
                <a:spcPct val="20000"/>
              </a:spcBef>
              <a:buFont typeface="Arial" charset="0"/>
              <a:buChar char="•"/>
              <a:defRPr sz="1800" b="1" i="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2975" indent="-257175" algn="l" defTabSz="342900" rtl="0" eaLnBrk="1" latinLnBrk="0" hangingPunct="1">
              <a:spcBef>
                <a:spcPct val="200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 b="0" dirty="0"/>
              <a:t>Acquisition Date: 2018_347</a:t>
            </a:r>
          </a:p>
          <a:p>
            <a:endParaRPr lang="en-US" dirty="0"/>
          </a:p>
        </p:txBody>
      </p:sp>
      <p:pic>
        <p:nvPicPr>
          <p:cNvPr id="7" name="Picture 6" descr="RadCalNet and DESIS TOA">
            <a:extLst>
              <a:ext uri="{FF2B5EF4-FFF2-40B4-BE49-F238E27FC236}">
                <a16:creationId xmlns:a16="http://schemas.microsoft.com/office/drawing/2014/main" id="{332C8943-303D-464D-BB03-31D26F7F3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34" y="3274821"/>
            <a:ext cx="8803934" cy="593673"/>
          </a:xfrm>
          <a:prstGeom prst="rect">
            <a:avLst/>
          </a:prstGeom>
        </p:spPr>
      </p:pic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CF245AA3-15FA-4DAC-B3D6-9750EB5B4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6940" y="899404"/>
            <a:ext cx="3866906" cy="2416816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56D4FB76-BEE8-46AB-9B2B-CF2AEFDD534F}"/>
              </a:ext>
            </a:extLst>
          </p:cNvPr>
          <p:cNvSpPr txBox="1">
            <a:spLocks/>
          </p:cNvSpPr>
          <p:nvPr/>
        </p:nvSpPr>
        <p:spPr>
          <a:xfrm>
            <a:off x="4572000" y="1543963"/>
            <a:ext cx="2793743" cy="30272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342900" rtl="0" eaLnBrk="1" latinLnBrk="0" hangingPunct="1">
              <a:spcBef>
                <a:spcPct val="20000"/>
              </a:spcBef>
              <a:buFont typeface="Arial" charset="0"/>
              <a:buChar char="•"/>
              <a:defRPr sz="1800" b="1" i="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2975" indent="-257175" algn="l" defTabSz="342900" rtl="0" eaLnBrk="1" latinLnBrk="0" hangingPunct="1">
              <a:spcBef>
                <a:spcPct val="200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 b="0" dirty="0"/>
              <a:t>Acquisition Date: 2019_179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662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412EE-5FB5-4D70-80DC-BDE60D493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DESIS/RadCalNet TOA Reflectance Ratio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F02EB6-E071-4134-87DE-BA38C908BA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619" y="3574473"/>
            <a:ext cx="8674781" cy="86104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DESIS TOA reflectance is normalized by RadCalNet coincident spectrum</a:t>
            </a:r>
          </a:p>
          <a:p>
            <a:pPr lvl="1"/>
            <a:r>
              <a:rPr lang="en-US" dirty="0"/>
              <a:t>Solid curves represent RadCalNet measurements</a:t>
            </a:r>
          </a:p>
          <a:p>
            <a:pPr lvl="1"/>
            <a:r>
              <a:rPr lang="en-US" dirty="0"/>
              <a:t>Dashed curves represent DESIS measurements</a:t>
            </a:r>
          </a:p>
          <a:p>
            <a:r>
              <a:rPr lang="en-US" dirty="0"/>
              <a:t>Agreement between DESIS and RadCalNet ranges from 2-6%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86693A84-4548-498E-8703-5E729909F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96413"/>
            <a:ext cx="4444896" cy="2778060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FDCAEB6B-075F-4297-8326-E493C761A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523" y="796413"/>
            <a:ext cx="4444896" cy="277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95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B9C6C-7135-48D0-A43A-66E18F2B3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DESIS/RadCalNet TOA Reflectance Ratio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F87B9-6A11-498B-AB7B-52AB0460F3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3650541"/>
            <a:ext cx="8786931" cy="714744"/>
          </a:xfrm>
        </p:spPr>
        <p:txBody>
          <a:bodyPr>
            <a:normAutofit/>
          </a:bodyPr>
          <a:lstStyle/>
          <a:p>
            <a:r>
              <a:rPr lang="en-US" dirty="0"/>
              <a:t>DESIS agrees with 3% for most of the spectral region (i.e.&gt;430 nm)</a:t>
            </a:r>
          </a:p>
          <a:p>
            <a:r>
              <a:rPr lang="en-US" dirty="0"/>
              <a:t>Variability of TOA reflectance ratio is within 2% for majority of spectral region</a:t>
            </a:r>
          </a:p>
        </p:txBody>
      </p:sp>
      <p:pic>
        <p:nvPicPr>
          <p:cNvPr id="6" name="Picture 5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C984DDEC-314F-4BC3-A581-D6355047F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96413"/>
            <a:ext cx="4336075" cy="2710047"/>
          </a:xfrm>
          <a:prstGeom prst="rect">
            <a:avLst/>
          </a:prstGeom>
        </p:spPr>
      </p:pic>
      <p:pic>
        <p:nvPicPr>
          <p:cNvPr id="9" name="Picture 8" descr="Chart, line chart, histogram&#10;&#10;Description automatically generated">
            <a:extLst>
              <a:ext uri="{FF2B5EF4-FFF2-40B4-BE49-F238E27FC236}">
                <a16:creationId xmlns:a16="http://schemas.microsoft.com/office/drawing/2014/main" id="{69A1CB96-8476-4186-865A-D04E444B2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581" y="821198"/>
            <a:ext cx="4296419" cy="268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493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A2334-F681-4CEE-A6CA-CA274FACE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Acquisition Geometry(GONA)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88411A-6C00-4BCD-8519-41538EB5D9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3413305"/>
            <a:ext cx="3517902" cy="1020400"/>
          </a:xfrm>
        </p:spPr>
        <p:txBody>
          <a:bodyPr/>
          <a:lstStyle/>
          <a:p>
            <a:r>
              <a:rPr lang="en-US" dirty="0"/>
              <a:t>15 coincident collects</a:t>
            </a:r>
          </a:p>
          <a:p>
            <a:r>
              <a:rPr lang="en-US" dirty="0"/>
              <a:t>View Zenith : 0.43°- 21°</a:t>
            </a:r>
          </a:p>
          <a:p>
            <a:r>
              <a:rPr lang="en-US" dirty="0"/>
              <a:t>View Azimuth : 42°- 137°</a:t>
            </a:r>
          </a:p>
          <a:p>
            <a:endParaRPr lang="en-US" dirty="0"/>
          </a:p>
        </p:txBody>
      </p:sp>
      <p:pic>
        <p:nvPicPr>
          <p:cNvPr id="5" name="Picture 4" descr="Chart, radar chart&#10;&#10;Description automatically generated">
            <a:extLst>
              <a:ext uri="{FF2B5EF4-FFF2-40B4-BE49-F238E27FC236}">
                <a16:creationId xmlns:a16="http://schemas.microsoft.com/office/drawing/2014/main" id="{2F85A72B-534F-4B25-AC23-E01CDED71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74198"/>
            <a:ext cx="3888089" cy="2425805"/>
          </a:xfrm>
          <a:prstGeom prst="rect">
            <a:avLst/>
          </a:prstGeom>
        </p:spPr>
      </p:pic>
      <p:pic>
        <p:nvPicPr>
          <p:cNvPr id="9" name="Picture 8" descr="Acquisition Geometry">
            <a:extLst>
              <a:ext uri="{FF2B5EF4-FFF2-40B4-BE49-F238E27FC236}">
                <a16:creationId xmlns:a16="http://schemas.microsoft.com/office/drawing/2014/main" id="{BFBE5EC1-85C8-4719-A13F-5BBCB169D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950" y="1000976"/>
            <a:ext cx="4263450" cy="287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72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D7028-24EF-4DD2-99CA-D3C3DF69A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RadCalNet TOA Reflectance on GONA</a:t>
            </a:r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BE4B4677-3FA4-4F29-AC78-40526497F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09" y="887639"/>
            <a:ext cx="2831947" cy="1769967"/>
          </a:xfrm>
          <a:prstGeom prst="rect">
            <a:avLst/>
          </a:prstGeom>
        </p:spPr>
      </p:pic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54F43FA8-7683-4EF9-A742-6E006B4F4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756" y="779582"/>
            <a:ext cx="3054975" cy="1909360"/>
          </a:xfrm>
          <a:prstGeom prst="rect">
            <a:avLst/>
          </a:prstGeom>
        </p:spPr>
      </p:pic>
      <p:pic>
        <p:nvPicPr>
          <p:cNvPr id="13" name="Picture 12" descr="Chart, histogram&#10;&#10;Description automatically generated">
            <a:extLst>
              <a:ext uri="{FF2B5EF4-FFF2-40B4-BE49-F238E27FC236}">
                <a16:creationId xmlns:a16="http://schemas.microsoft.com/office/drawing/2014/main" id="{C57B751B-ACA8-4725-B7C1-0EB07EC67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09" y="2657606"/>
            <a:ext cx="2831947" cy="1769967"/>
          </a:xfrm>
          <a:prstGeom prst="rect">
            <a:avLst/>
          </a:prstGeom>
        </p:spPr>
      </p:pic>
      <p:pic>
        <p:nvPicPr>
          <p:cNvPr id="15" name="Picture 14" descr="Chart, histogram&#10;&#10;Description automatically generated">
            <a:extLst>
              <a:ext uri="{FF2B5EF4-FFF2-40B4-BE49-F238E27FC236}">
                <a16:creationId xmlns:a16="http://schemas.microsoft.com/office/drawing/2014/main" id="{40A937E6-21BE-4A0C-B8EE-459E8D3F14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512" y="2518214"/>
            <a:ext cx="3054975" cy="190936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5D60556A-DF39-4137-B197-DB0BB5BA4F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3207" y="824362"/>
            <a:ext cx="2802196" cy="3367153"/>
          </a:xfrm>
        </p:spPr>
        <p:txBody>
          <a:bodyPr/>
          <a:lstStyle/>
          <a:p>
            <a:r>
              <a:rPr lang="en-US" sz="1400" dirty="0"/>
              <a:t>GONA RadCalNet data is within 4% uncertainty</a:t>
            </a:r>
          </a:p>
          <a:p>
            <a:r>
              <a:rPr lang="en-US" sz="1400" dirty="0"/>
              <a:t>DESIS spatial uncertainty is within 2%</a:t>
            </a:r>
          </a:p>
          <a:p>
            <a:r>
              <a:rPr lang="en-US" sz="1400" dirty="0"/>
              <a:t>DESIS shorter wavelength(&lt;430nm) measurements are not consistent </a:t>
            </a:r>
          </a:p>
          <a:p>
            <a:r>
              <a:rPr lang="en-US" sz="1400" dirty="0"/>
              <a:t>High variability at 940 nm is due to water vapor</a:t>
            </a:r>
          </a:p>
        </p:txBody>
      </p:sp>
    </p:spTree>
    <p:extLst>
      <p:ext uri="{BB962C8B-B14F-4D97-AF65-F5344CB8AC3E}">
        <p14:creationId xmlns:p14="http://schemas.microsoft.com/office/powerpoint/2010/main" val="444838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412EE-5FB5-4D70-80DC-BDE60D493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DESIS/RadCalNet TOA Reflectance Ratio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F02EB6-E071-4134-87DE-BA38C908BA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1" y="3793625"/>
            <a:ext cx="8686801" cy="553461"/>
          </a:xfrm>
        </p:spPr>
        <p:txBody>
          <a:bodyPr/>
          <a:lstStyle/>
          <a:p>
            <a:r>
              <a:rPr lang="en-US" dirty="0"/>
              <a:t>Agreement between DESIS and RadCalNet ranges from 2-10%</a:t>
            </a:r>
          </a:p>
          <a:p>
            <a:r>
              <a:rPr lang="en-US" dirty="0"/>
              <a:t>Absolute reflectance difference is within 0.02</a:t>
            </a:r>
          </a:p>
          <a:p>
            <a:endParaRPr lang="en-US" dirty="0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EB96A11E-DB2E-4E39-B377-AB8B6EF40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8" y="796413"/>
            <a:ext cx="4343402" cy="2714626"/>
          </a:xfrm>
          <a:prstGeom prst="rect">
            <a:avLst/>
          </a:prstGeom>
        </p:spPr>
      </p:pic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7DB6303F-831F-4C2A-A78D-BDE1D0373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456" y="919569"/>
            <a:ext cx="4156364" cy="259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56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B9C6C-7135-48D0-A43A-66E18F2B3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DESIS/RadCalNet TOA Reflectance Ratio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F87B9-6A11-498B-AB7B-52AB0460F3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1" y="3848669"/>
            <a:ext cx="8744802" cy="53995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DESIS measurements agrees with RadCalNet within 4% and 10% at shorter wavelengths</a:t>
            </a:r>
          </a:p>
          <a:p>
            <a:r>
              <a:rPr lang="en-US" dirty="0"/>
              <a:t>Variability of TOA reflectance ratio is within 4% for majority of spectral region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0AAB40EE-F87C-49EC-86F4-B4422F7E0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6413"/>
            <a:ext cx="4572000" cy="2857500"/>
          </a:xfrm>
          <a:prstGeom prst="rect">
            <a:avLst/>
          </a:prstGeom>
        </p:spPr>
      </p:pic>
      <p:pic>
        <p:nvPicPr>
          <p:cNvPr id="8" name="Picture 7" descr="Chart, line chart, histogram&#10;&#10;Description automatically generated">
            <a:extLst>
              <a:ext uri="{FF2B5EF4-FFF2-40B4-BE49-F238E27FC236}">
                <a16:creationId xmlns:a16="http://schemas.microsoft.com/office/drawing/2014/main" id="{0D622E96-9A7A-467B-B234-971F5BBDE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796413"/>
            <a:ext cx="4572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39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A2334-F681-4CEE-A6CA-CA274FACE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Acquisition Geometry(LCFR)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88411A-6C00-4BCD-8519-41538EB5D9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598" y="3739265"/>
            <a:ext cx="4089402" cy="69670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6 coincident collects</a:t>
            </a:r>
          </a:p>
          <a:p>
            <a:r>
              <a:rPr lang="en-US" dirty="0"/>
              <a:t>View Zenith : 3.15°- 17.42°</a:t>
            </a:r>
          </a:p>
          <a:p>
            <a:r>
              <a:rPr lang="en-US" dirty="0"/>
              <a:t>View Azimuth : 64°- 115°</a:t>
            </a:r>
          </a:p>
          <a:p>
            <a:endParaRPr lang="en-US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54980453-534A-4870-8D3B-014981ECA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77483"/>
            <a:ext cx="4082568" cy="2651648"/>
          </a:xfrm>
          <a:prstGeom prst="rect">
            <a:avLst/>
          </a:prstGeom>
        </p:spPr>
      </p:pic>
      <p:pic>
        <p:nvPicPr>
          <p:cNvPr id="7" name="Picture 6" descr="Acquisition Geometry">
            <a:extLst>
              <a:ext uri="{FF2B5EF4-FFF2-40B4-BE49-F238E27FC236}">
                <a16:creationId xmlns:a16="http://schemas.microsoft.com/office/drawing/2014/main" id="{5D2860B8-B4A3-4835-83CF-4497A98D8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77483"/>
            <a:ext cx="4263450" cy="13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685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D7028-24EF-4DD2-99CA-D3C3DF69A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RadCalNet and DESIS TOA Reflectance on GONA</a:t>
            </a:r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CB216109-6CBD-42CA-AF1B-94E0F33C6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09" y="842026"/>
            <a:ext cx="2831947" cy="1769967"/>
          </a:xfrm>
          <a:prstGeom prst="rect">
            <a:avLst/>
          </a:prstGeom>
        </p:spPr>
      </p:pic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0EDBEBBC-4F37-4432-B572-AEC663CC6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755" y="846264"/>
            <a:ext cx="2898145" cy="1811341"/>
          </a:xfrm>
          <a:prstGeom prst="rect">
            <a:avLst/>
          </a:prstGeom>
        </p:spPr>
      </p:pic>
      <p:pic>
        <p:nvPicPr>
          <p:cNvPr id="10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B2D2BDC6-9087-4312-915F-D0284DC29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98" y="2674251"/>
            <a:ext cx="2805316" cy="1753323"/>
          </a:xfrm>
          <a:prstGeom prst="rect">
            <a:avLst/>
          </a:prstGeom>
        </p:spPr>
      </p:pic>
      <p:pic>
        <p:nvPicPr>
          <p:cNvPr id="14" name="Picture 13" descr="Chart, histogram&#10;&#10;Description automatically generated">
            <a:extLst>
              <a:ext uri="{FF2B5EF4-FFF2-40B4-BE49-F238E27FC236}">
                <a16:creationId xmlns:a16="http://schemas.microsoft.com/office/drawing/2014/main" id="{D6CAC722-4FA0-4AE4-A14F-2B0B6D6C2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0754" y="2649440"/>
            <a:ext cx="2898143" cy="181134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0A3F6DD0-44EB-4EB4-8561-1A7BC3AD47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3207" y="824362"/>
            <a:ext cx="2802196" cy="3367153"/>
          </a:xfrm>
        </p:spPr>
        <p:txBody>
          <a:bodyPr/>
          <a:lstStyle/>
          <a:p>
            <a:r>
              <a:rPr lang="en-US" sz="1600" dirty="0"/>
              <a:t>GONA RadCalNet data is within 5% uncertainty</a:t>
            </a:r>
          </a:p>
          <a:p>
            <a:r>
              <a:rPr lang="en-US" sz="1600" dirty="0"/>
              <a:t>DESIS spatial uncertainty is within 3%</a:t>
            </a:r>
          </a:p>
        </p:txBody>
      </p:sp>
    </p:spTree>
    <p:extLst>
      <p:ext uri="{BB962C8B-B14F-4D97-AF65-F5344CB8AC3E}">
        <p14:creationId xmlns:p14="http://schemas.microsoft.com/office/powerpoint/2010/main" val="6751269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412EE-5FB5-4D70-80DC-BDE60D493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DESIS/RadCalNet TOA Reflectance Ratio (LCFR)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F02EB6-E071-4134-87DE-BA38C908BA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1" y="3617878"/>
            <a:ext cx="8686801" cy="573638"/>
          </a:xfrm>
        </p:spPr>
        <p:txBody>
          <a:bodyPr/>
          <a:lstStyle/>
          <a:p>
            <a:r>
              <a:rPr lang="en-US" dirty="0"/>
              <a:t>Agreement between DESIS and RadCalNet ranges from 5-10%</a:t>
            </a:r>
          </a:p>
          <a:p>
            <a:r>
              <a:rPr lang="en-US" dirty="0"/>
              <a:t>Absolute reflectance difference ranges from 0.01-0.03 reflectance unit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B4E19894-B85D-4801-801D-47DC88795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7" y="796413"/>
            <a:ext cx="4493261" cy="2808288"/>
          </a:xfrm>
          <a:prstGeom prst="rect">
            <a:avLst/>
          </a:prstGeom>
        </p:spPr>
      </p:pic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E0BE2771-D6E8-4CDF-9016-83F4DDE5E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858" y="854039"/>
            <a:ext cx="4422142" cy="276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70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BBBAB-A6C7-49C6-BBFC-10696ED93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and Goal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E02519-0C92-4958-A36A-19B81B59AC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1" y="973394"/>
            <a:ext cx="8686801" cy="3409920"/>
          </a:xfrm>
        </p:spPr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Limited hyperspectral instrument on space</a:t>
            </a:r>
          </a:p>
          <a:p>
            <a:pPr lvl="2"/>
            <a:r>
              <a:rPr lang="en-US" dirty="0"/>
              <a:t>Measures energy from relatively narrow and continuous </a:t>
            </a:r>
            <a:r>
              <a:rPr lang="en-US"/>
              <a:t>spectral band</a:t>
            </a:r>
            <a:endParaRPr lang="en-US" dirty="0"/>
          </a:p>
          <a:p>
            <a:pPr lvl="1"/>
            <a:r>
              <a:rPr lang="en-US" dirty="0"/>
              <a:t>Understanding radiometric quality helps broader scientific community</a:t>
            </a:r>
          </a:p>
          <a:p>
            <a:pPr lvl="2"/>
            <a:r>
              <a:rPr lang="en-US" dirty="0"/>
              <a:t>Vegetation characterization</a:t>
            </a:r>
          </a:p>
          <a:p>
            <a:pPr lvl="2"/>
            <a:r>
              <a:rPr lang="en-US" dirty="0"/>
              <a:t>Coastal and inland water</a:t>
            </a:r>
          </a:p>
          <a:p>
            <a:pPr lvl="2"/>
            <a:r>
              <a:rPr lang="en-US" dirty="0"/>
              <a:t>Soil science</a:t>
            </a:r>
          </a:p>
          <a:p>
            <a:r>
              <a:rPr lang="en-US" dirty="0"/>
              <a:t>Goal</a:t>
            </a:r>
          </a:p>
          <a:p>
            <a:pPr lvl="1"/>
            <a:r>
              <a:rPr lang="en-US" dirty="0"/>
              <a:t>Radiometric evaluation of Level 1 DESIS product	</a:t>
            </a:r>
          </a:p>
          <a:p>
            <a:pPr lvl="2"/>
            <a:r>
              <a:rPr lang="en-US" dirty="0"/>
              <a:t>Cross comparison with DESIS and RadCalNet </a:t>
            </a:r>
          </a:p>
        </p:txBody>
      </p:sp>
    </p:spTree>
    <p:extLst>
      <p:ext uri="{BB962C8B-B14F-4D97-AF65-F5344CB8AC3E}">
        <p14:creationId xmlns:p14="http://schemas.microsoft.com/office/powerpoint/2010/main" val="2154355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B9C6C-7135-48D0-A43A-66E18F2B3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DESIS/RadCalNet TOA Reflectance Ratio (LCFR)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F87B9-6A11-498B-AB7B-52AB0460F3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1" y="3875462"/>
            <a:ext cx="8686801" cy="63210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DESIS measurements agrees with RadCalNet within 5% and 10% at shorter wavelengths</a:t>
            </a:r>
          </a:p>
          <a:p>
            <a:r>
              <a:rPr lang="en-US" dirty="0"/>
              <a:t>Variability of TOA reflectance ratio is within 6-7%</a:t>
            </a:r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D4E569DD-89EF-4A84-BFBF-FC6F1146D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71802"/>
            <a:ext cx="4577668" cy="2861043"/>
          </a:xfrm>
          <a:prstGeom prst="rect">
            <a:avLst/>
          </a:prstGeom>
        </p:spPr>
      </p:pic>
      <p:pic>
        <p:nvPicPr>
          <p:cNvPr id="8" name="Picture 7" descr="Chart, line chart, histogram&#10;&#10;Description automatically generated">
            <a:extLst>
              <a:ext uri="{FF2B5EF4-FFF2-40B4-BE49-F238E27FC236}">
                <a16:creationId xmlns:a16="http://schemas.microsoft.com/office/drawing/2014/main" id="{8E26DFDE-755F-4AF2-BB5F-91DE62292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106" y="871802"/>
            <a:ext cx="4577669" cy="28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12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FEB34-26F4-474B-8C51-5019CA1DC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96531"/>
            <a:ext cx="8686800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DESIS/RadCalNet TOA Reflectance Ratio Comparison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AEAF57-42C5-4C1A-A7A6-8AC00D6D2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3400661"/>
            <a:ext cx="8756702" cy="1073098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RVUS and GONA</a:t>
            </a:r>
          </a:p>
          <a:p>
            <a:pPr lvl="1"/>
            <a:r>
              <a:rPr lang="en-US" dirty="0"/>
              <a:t>Similar accuracy (3% and 4%) </a:t>
            </a:r>
          </a:p>
          <a:p>
            <a:pPr lvl="1"/>
            <a:r>
              <a:rPr lang="en-US" dirty="0"/>
              <a:t>RVUS shows 2-3% precision whereas GONA shows 4% precision</a:t>
            </a:r>
          </a:p>
          <a:p>
            <a:r>
              <a:rPr lang="en-US" dirty="0"/>
              <a:t>LCFR </a:t>
            </a:r>
          </a:p>
          <a:p>
            <a:pPr lvl="1"/>
            <a:r>
              <a:rPr lang="en-US" dirty="0"/>
              <a:t>Similar accuracy like RVUS and GONA for &gt;600 nm</a:t>
            </a:r>
          </a:p>
          <a:p>
            <a:pPr lvl="1"/>
            <a:r>
              <a:rPr lang="en-US" dirty="0"/>
              <a:t>Less accuracy (5-10%) and precision (6%)</a:t>
            </a:r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017ED5BB-740D-4195-8B6B-C878B4426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834328"/>
            <a:ext cx="4343400" cy="2714625"/>
          </a:xfrm>
          <a:prstGeom prst="rect">
            <a:avLst/>
          </a:prstGeom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F972CE00-8279-4E42-9BF6-98A90F056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7570" y="785325"/>
            <a:ext cx="4424637" cy="276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26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FEB34-26F4-474B-8C51-5019CA1DC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88638"/>
            <a:ext cx="8686800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DESIS/RadCalNet TOA Reflectance Ratio (All Sites Combined)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AEAF57-42C5-4C1A-A7A6-8AC00D6D2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3850079"/>
            <a:ext cx="8686801" cy="1098824"/>
          </a:xfrm>
        </p:spPr>
        <p:txBody>
          <a:bodyPr>
            <a:normAutofit/>
          </a:bodyPr>
          <a:lstStyle/>
          <a:p>
            <a:r>
              <a:rPr lang="en-US" dirty="0"/>
              <a:t>Accuracy and precision are within 5% for most of spectral regions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FE7759E2-DE39-4C1C-A486-141C86234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799468"/>
            <a:ext cx="4562554" cy="2851596"/>
          </a:xfrm>
          <a:prstGeom prst="rect">
            <a:avLst/>
          </a:prstGeom>
        </p:spPr>
      </p:pic>
      <p:pic>
        <p:nvPicPr>
          <p:cNvPr id="8" name="Picture 7" descr="Chart, line chart, histogram&#10;&#10;Description automatically generated">
            <a:extLst>
              <a:ext uri="{FF2B5EF4-FFF2-40B4-BE49-F238E27FC236}">
                <a16:creationId xmlns:a16="http://schemas.microsoft.com/office/drawing/2014/main" id="{8340A9E5-6D7D-4DAD-8261-2E3EAAC74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7799" y="991109"/>
            <a:ext cx="4237602" cy="264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7083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E23D8-7E12-4C71-A935-7F757B19D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69D917-0123-44F4-900D-E19C46CBF4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DESIS is well calibrated within what RadCalNet measures</a:t>
            </a:r>
          </a:p>
          <a:p>
            <a:pPr lvl="1"/>
            <a:r>
              <a:rPr lang="en-US" dirty="0"/>
              <a:t>radiometric quality is stable </a:t>
            </a:r>
          </a:p>
          <a:p>
            <a:r>
              <a:rPr lang="en-US" dirty="0"/>
              <a:t>DESIS agrees with RadCalNet within 5-10% depending in spectral region</a:t>
            </a:r>
          </a:p>
          <a:p>
            <a:pPr lvl="1"/>
            <a:r>
              <a:rPr lang="en-US" dirty="0"/>
              <a:t>Precision is within 5%</a:t>
            </a:r>
          </a:p>
          <a:p>
            <a:r>
              <a:rPr lang="en-US" dirty="0"/>
              <a:t>RVUS and GONA shows an accuracy within 3% and 4% and precision with 2.5% and 4% respectively</a:t>
            </a:r>
          </a:p>
          <a:p>
            <a:r>
              <a:rPr lang="en-US" dirty="0"/>
              <a:t>LCFR shows similar accuracy as of RVUS and GONA for the </a:t>
            </a:r>
            <a:r>
              <a:rPr lang="en-US"/>
              <a:t>wavelengths &gt;600 </a:t>
            </a:r>
            <a:r>
              <a:rPr lang="en-US" dirty="0"/>
              <a:t>nm and 10% for wavelengths less </a:t>
            </a:r>
            <a:r>
              <a:rPr lang="en-US"/>
              <a:t>than 600 </a:t>
            </a:r>
            <a:r>
              <a:rPr lang="en-US" dirty="0"/>
              <a:t>nm</a:t>
            </a:r>
          </a:p>
          <a:p>
            <a:pPr lvl="1"/>
            <a:r>
              <a:rPr lang="en-US" dirty="0"/>
              <a:t>Precision is within 6% for most of the spectral region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937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7456" y="2264762"/>
            <a:ext cx="2358596" cy="681167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/>
              <a:t>Thank you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731958-3E0D-4ECA-9166-0E261B420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639762"/>
            <a:ext cx="8686800" cy="639762"/>
          </a:xfrm>
        </p:spPr>
        <p:txBody>
          <a:bodyPr lIns="0" tIns="0" rIns="0" bIns="0" anchor="b"/>
          <a:lstStyle/>
          <a:p>
            <a:r>
              <a:rPr lang="en-US" dirty="0">
                <a:solidFill>
                  <a:srgbClr val="E6E6E6"/>
                </a:solidFill>
              </a:rPr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3672164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998F7-2BEF-4099-950B-1C77DF0FC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DLR Earth Sensing Imaging Spectrometer (DESIS) on the ISS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50683F-B6A0-4447-A87E-EECA4493E1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1" y="973394"/>
            <a:ext cx="5840999" cy="3065206"/>
          </a:xfrm>
        </p:spPr>
        <p:txBody>
          <a:bodyPr/>
          <a:lstStyle/>
          <a:p>
            <a:r>
              <a:rPr lang="en-US" dirty="0"/>
              <a:t>Hyperspectral VNIR Imaging Spectrometer</a:t>
            </a:r>
          </a:p>
          <a:p>
            <a:r>
              <a:rPr lang="en-US" dirty="0"/>
              <a:t>DLR and Teledyne Partnership</a:t>
            </a:r>
          </a:p>
          <a:p>
            <a:pPr lvl="1"/>
            <a:r>
              <a:rPr lang="en-US" dirty="0"/>
              <a:t>German Aerospace Center (DLR) </a:t>
            </a:r>
          </a:p>
          <a:p>
            <a:pPr lvl="2"/>
            <a:r>
              <a:rPr lang="en-US" dirty="0"/>
              <a:t>instrument development</a:t>
            </a:r>
          </a:p>
          <a:p>
            <a:pPr lvl="1"/>
            <a:r>
              <a:rPr lang="en-US" dirty="0"/>
              <a:t>Teledyne Brown Engineering (TBE)</a:t>
            </a:r>
          </a:p>
          <a:p>
            <a:pPr lvl="2"/>
            <a:r>
              <a:rPr lang="en-US" dirty="0"/>
              <a:t>Installation and operation of Multi-User System for Earth Sensing (MUSES) on the ISS</a:t>
            </a:r>
          </a:p>
          <a:p>
            <a:pPr lvl="3"/>
            <a:r>
              <a:rPr lang="en-US" dirty="0"/>
              <a:t>MUSES platform with the two small and two large slots for payloads</a:t>
            </a:r>
          </a:p>
          <a:p>
            <a:pPr lvl="3"/>
            <a:r>
              <a:rPr lang="en-US" dirty="0"/>
              <a:t>DESIS is in one of the large slots</a:t>
            </a:r>
          </a:p>
        </p:txBody>
      </p:sp>
      <p:pic>
        <p:nvPicPr>
          <p:cNvPr id="5" name="Picture 4" descr="DLR">
            <a:extLst>
              <a:ext uri="{FF2B5EF4-FFF2-40B4-BE49-F238E27FC236}">
                <a16:creationId xmlns:a16="http://schemas.microsoft.com/office/drawing/2014/main" id="{DA14FF89-3B4A-43DF-A398-52A4D2596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200" y="973393"/>
            <a:ext cx="2716199" cy="2445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414C2D-6B36-4636-90A7-A6445907976C}"/>
              </a:ext>
            </a:extLst>
          </p:cNvPr>
          <p:cNvSpPr txBox="1"/>
          <p:nvPr/>
        </p:nvSpPr>
        <p:spPr>
          <a:xfrm>
            <a:off x="228600" y="4170107"/>
            <a:ext cx="8915400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/>
              <a:t>Sebastian, Ilse, et al. "On-ground calibration of DESIS: DLR's Earth Sensing Imaging Spectrometer for the International Space Station (ISS)." </a:t>
            </a:r>
            <a:r>
              <a:rPr lang="en-US" sz="800" i="1" dirty="0"/>
              <a:t>Optical Sensing and Detection V</a:t>
            </a:r>
            <a:r>
              <a:rPr lang="en-US" sz="800" dirty="0"/>
              <a:t>. Vol. 10680. International Society for Optics and Photonics, 2018.</a:t>
            </a:r>
          </a:p>
        </p:txBody>
      </p:sp>
    </p:spTree>
    <p:extLst>
      <p:ext uri="{BB962C8B-B14F-4D97-AF65-F5344CB8AC3E}">
        <p14:creationId xmlns:p14="http://schemas.microsoft.com/office/powerpoint/2010/main" val="1428306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D2A03-8E30-4CBD-ADD7-1B3C72F5A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DESIS Hyperspectral VNIR Imaging Spectrometer</a:t>
            </a:r>
          </a:p>
        </p:txBody>
      </p:sp>
      <p:pic>
        <p:nvPicPr>
          <p:cNvPr id="4" name="Picture 3" descr="DESIS">
            <a:extLst>
              <a:ext uri="{FF2B5EF4-FFF2-40B4-BE49-F238E27FC236}">
                <a16:creationId xmlns:a16="http://schemas.microsoft.com/office/drawing/2014/main" id="{7934C741-CB45-477F-8392-C256061A1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2993" y="846701"/>
            <a:ext cx="1830823" cy="1477398"/>
          </a:xfrm>
          <a:prstGeom prst="rect">
            <a:avLst/>
          </a:prstGeom>
        </p:spPr>
      </p:pic>
      <p:pic>
        <p:nvPicPr>
          <p:cNvPr id="6" name="Picture 5" descr="DESIS">
            <a:extLst>
              <a:ext uri="{FF2B5EF4-FFF2-40B4-BE49-F238E27FC236}">
                <a16:creationId xmlns:a16="http://schemas.microsoft.com/office/drawing/2014/main" id="{0EC64B92-D013-4136-A63A-3FF720EFD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889" y="864372"/>
            <a:ext cx="2622159" cy="14773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32F9F871-8630-4DE9-8A09-74E1690AC51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0137850"/>
                  </p:ext>
                </p:extLst>
              </p:nvPr>
            </p:nvGraphicFramePr>
            <p:xfrm>
              <a:off x="257952" y="846561"/>
              <a:ext cx="4054968" cy="34518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25927">
                      <a:extLst>
                        <a:ext uri="{9D8B030D-6E8A-4147-A177-3AD203B41FA5}">
                          <a16:colId xmlns:a16="http://schemas.microsoft.com/office/drawing/2014/main" val="3362098292"/>
                        </a:ext>
                      </a:extLst>
                    </a:gridCol>
                    <a:gridCol w="2429041">
                      <a:extLst>
                        <a:ext uri="{9D8B030D-6E8A-4147-A177-3AD203B41FA5}">
                          <a16:colId xmlns:a16="http://schemas.microsoft.com/office/drawing/2014/main" val="3349177983"/>
                        </a:ext>
                      </a:extLst>
                    </a:gridCol>
                  </a:tblGrid>
                  <a:tr h="2066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FOV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1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100" b="1" i="1" smtClean="0"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  <m:r>
                                      <a:rPr lang="en-US" sz="1100" b="1" i="1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sz="11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e>
                                  <m:sup>
                                    <m:r>
                                      <a:rPr lang="en-US" sz="1100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99003807"/>
                      </a:ext>
                    </a:extLst>
                  </a:tr>
                  <a:tr h="2066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IFOV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1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100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  <m:r>
                                      <a:rPr lang="en-US" sz="1100" b="1" i="1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sz="1100" b="1" i="1" smtClean="0">
                                        <a:latin typeface="Cambria Math" panose="02040503050406030204" pitchFamily="18" charset="0"/>
                                      </a:rPr>
                                      <m:t>𝟎𝟎𝟒</m:t>
                                    </m:r>
                                  </m:e>
                                  <m:sup>
                                    <m:r>
                                      <a:rPr lang="en-US" sz="1100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72125128"/>
                      </a:ext>
                    </a:extLst>
                  </a:tr>
                  <a:tr h="2036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GSD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30 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77623518"/>
                      </a:ext>
                    </a:extLst>
                  </a:tr>
                  <a:tr h="2036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Swath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30 km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31271051"/>
                      </a:ext>
                    </a:extLst>
                  </a:tr>
                  <a:tr h="2036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Spectral Sampling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2.55 nm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74688828"/>
                      </a:ext>
                    </a:extLst>
                  </a:tr>
                  <a:tr h="3354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SNR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195 (no binning)</a:t>
                          </a:r>
                        </a:p>
                        <a:p>
                          <a:pPr algn="ctr"/>
                          <a:r>
                            <a:rPr lang="en-US" sz="1100" dirty="0"/>
                            <a:t>386 ( binning 4)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84800717"/>
                      </a:ext>
                    </a:extLst>
                  </a:tr>
                  <a:tr h="3354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No of spectral channel</a:t>
                          </a:r>
                        </a:p>
                        <a:p>
                          <a:pPr algn="ctr"/>
                          <a:r>
                            <a:rPr lang="en-US" sz="1100" dirty="0"/>
                            <a:t>Binning Modes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235</a:t>
                          </a:r>
                        </a:p>
                        <a:p>
                          <a:pPr algn="ctr"/>
                          <a:r>
                            <a:rPr lang="en-US" sz="1100" dirty="0"/>
                            <a:t>1,2,3,4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7326218"/>
                      </a:ext>
                    </a:extLst>
                  </a:tr>
                  <a:tr h="2036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Radio. Resolution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12 bit + 1 bit gain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58345143"/>
                      </a:ext>
                    </a:extLst>
                  </a:tr>
                  <a:tr h="2036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FWHM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&lt; 3nm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47119761"/>
                      </a:ext>
                    </a:extLst>
                  </a:tr>
                  <a:tr h="2036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Orbit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51.6° inclination, 400 km altitude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29142346"/>
                      </a:ext>
                    </a:extLst>
                  </a:tr>
                  <a:tr h="2036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Coverage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52° N   to 52° 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314438"/>
                      </a:ext>
                    </a:extLst>
                  </a:tr>
                  <a:tr h="2036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Revisit Frequency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3 to 5 days (average)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085873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32F9F871-8630-4DE9-8A09-74E1690AC51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0137850"/>
                  </p:ext>
                </p:extLst>
              </p:nvPr>
            </p:nvGraphicFramePr>
            <p:xfrm>
              <a:off x="257952" y="846561"/>
              <a:ext cx="4054968" cy="34518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25927">
                      <a:extLst>
                        <a:ext uri="{9D8B030D-6E8A-4147-A177-3AD203B41FA5}">
                          <a16:colId xmlns:a16="http://schemas.microsoft.com/office/drawing/2014/main" val="3362098292"/>
                        </a:ext>
                      </a:extLst>
                    </a:gridCol>
                    <a:gridCol w="2429041">
                      <a:extLst>
                        <a:ext uri="{9D8B030D-6E8A-4147-A177-3AD203B41FA5}">
                          <a16:colId xmlns:a16="http://schemas.microsoft.com/office/drawing/2014/main" val="3349177983"/>
                        </a:ext>
                      </a:extLst>
                    </a:gridCol>
                  </a:tblGrid>
                  <a:tr h="2628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FOV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7168" t="-2326" r="-1003" b="-123488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99003807"/>
                      </a:ext>
                    </a:extLst>
                  </a:tr>
                  <a:tr h="2628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IFOV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7168" t="-100000" r="-1003" b="-1106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72125128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GSD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30 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77623518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Swath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30 km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31271051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Spectral Sampling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2.55 nm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74688828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SNR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195 (no binning)</a:t>
                          </a:r>
                        </a:p>
                        <a:p>
                          <a:pPr algn="ctr"/>
                          <a:r>
                            <a:rPr lang="en-US" sz="1100" dirty="0"/>
                            <a:t>386 ( binning 4)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84800717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No of spectral channel</a:t>
                          </a:r>
                        </a:p>
                        <a:p>
                          <a:pPr algn="ctr"/>
                          <a:r>
                            <a:rPr lang="en-US" sz="1100" dirty="0"/>
                            <a:t>Binning Modes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235</a:t>
                          </a:r>
                        </a:p>
                        <a:p>
                          <a:pPr algn="ctr"/>
                          <a:r>
                            <a:rPr lang="en-US" sz="1100" dirty="0"/>
                            <a:t>1,2,3,4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7326218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Radio. Resolution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12 bit + 1 bit gain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58345143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FWHM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&lt; 3nm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47119761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Orbit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51.6° inclination, 400 km altitude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29142346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Coverage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52° N   to 52° 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314438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Revisit Frequency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3 to 5 days (average)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0858736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3" name="Picture 2" descr="DESIS">
            <a:extLst>
              <a:ext uri="{FF2B5EF4-FFF2-40B4-BE49-F238E27FC236}">
                <a16:creationId xmlns:a16="http://schemas.microsoft.com/office/drawing/2014/main" id="{2C3DA209-9A96-41A3-A49A-23890E7141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9895" y="2532597"/>
            <a:ext cx="1546176" cy="17658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11DAFD-7EB9-47E1-9D4B-473A93E23334}"/>
              </a:ext>
            </a:extLst>
          </p:cNvPr>
          <p:cNvSpPr txBox="1"/>
          <p:nvPr/>
        </p:nvSpPr>
        <p:spPr>
          <a:xfrm>
            <a:off x="5893427" y="2550270"/>
            <a:ext cx="3163514" cy="172354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800" dirty="0"/>
              <a:t>Sebastian, Ilse, et al. "On-ground calibration of DESIS: DLR's Earth Sensing Imaging Spectrometer for the International Space Station (ISS)." </a:t>
            </a:r>
            <a:r>
              <a:rPr lang="en-US" sz="800" i="1" dirty="0"/>
              <a:t>Optical Sensing and Detection V</a:t>
            </a:r>
            <a:r>
              <a:rPr lang="en-US" sz="800" dirty="0"/>
              <a:t>. Vol. 10680. International Society for Optics and Photonics, 2018.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800" dirty="0" err="1"/>
              <a:t>Eckardt</a:t>
            </a:r>
            <a:r>
              <a:rPr lang="en-US" sz="800" dirty="0"/>
              <a:t>, Andreas, et al. "Desis (</a:t>
            </a:r>
            <a:r>
              <a:rPr lang="en-US" sz="800" dirty="0" err="1"/>
              <a:t>dlr</a:t>
            </a:r>
            <a:r>
              <a:rPr lang="en-US" sz="800" dirty="0"/>
              <a:t> earth sensing imaging spectrometer for the </a:t>
            </a:r>
            <a:r>
              <a:rPr lang="en-US" sz="800" dirty="0" err="1"/>
              <a:t>iss</a:t>
            </a:r>
            <a:r>
              <a:rPr lang="en-US" sz="800" dirty="0"/>
              <a:t>-muses platform)." </a:t>
            </a:r>
            <a:r>
              <a:rPr lang="en-US" sz="800" i="1" dirty="0"/>
              <a:t>2015 IEEE international geoscience and remote sensing symposium (IGARSS)</a:t>
            </a:r>
            <a:r>
              <a:rPr lang="en-US" sz="800" dirty="0"/>
              <a:t>. IEEE, 2015.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800" dirty="0"/>
              <a:t>Müller, Rupert, et al. "The new hyperspectral sensor DESIS on the multi-payload platform MUSES installed on the ISS." </a:t>
            </a:r>
            <a:r>
              <a:rPr lang="en-US" sz="800" i="1" dirty="0"/>
              <a:t>The International Archives of the Photogrammetry, Remote Sensing and Spatial Information Sciences</a:t>
            </a:r>
            <a:r>
              <a:rPr lang="en-US" sz="800" dirty="0"/>
              <a:t> 41 (2016): 461-467.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800" dirty="0"/>
              <a:t>Alonso, Kevin, et al. "Data Products, Quality and Validation of the DLR Earth Sensing Imaging Spectrometer (DESIS)." Sensors 19.20 (2019): 4471.</a:t>
            </a:r>
          </a:p>
        </p:txBody>
      </p:sp>
    </p:spTree>
    <p:extLst>
      <p:ext uri="{BB962C8B-B14F-4D97-AF65-F5344CB8AC3E}">
        <p14:creationId xmlns:p14="http://schemas.microsoft.com/office/powerpoint/2010/main" val="671448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BE676-AACD-4A3E-9558-1F38EA22B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A0CE6C-6A05-4E88-BDBC-EBC52F9615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1" y="973394"/>
            <a:ext cx="8686799" cy="1255928"/>
          </a:xfrm>
        </p:spPr>
        <p:txBody>
          <a:bodyPr/>
          <a:lstStyle/>
          <a:p>
            <a:r>
              <a:rPr lang="en-US" dirty="0"/>
              <a:t>Data Selection</a:t>
            </a:r>
          </a:p>
          <a:p>
            <a:pPr lvl="1"/>
            <a:r>
              <a:rPr lang="en-US" dirty="0"/>
              <a:t>Coincident acquisition</a:t>
            </a:r>
          </a:p>
          <a:p>
            <a:r>
              <a:rPr lang="en-US" dirty="0"/>
              <a:t>Cloud Filtering</a:t>
            </a:r>
          </a:p>
          <a:p>
            <a:r>
              <a:rPr lang="en-US" dirty="0"/>
              <a:t>Image ROI Data Extraction</a:t>
            </a:r>
          </a:p>
          <a:p>
            <a:r>
              <a:rPr lang="en-US" dirty="0"/>
              <a:t>Interpolation</a:t>
            </a:r>
          </a:p>
          <a:p>
            <a:pPr lvl="1"/>
            <a:r>
              <a:rPr lang="en-US" dirty="0"/>
              <a:t>DESIS in resampled at 10nm spectral sampling </a:t>
            </a:r>
          </a:p>
          <a:p>
            <a:r>
              <a:rPr lang="en-US" dirty="0"/>
              <a:t>Compare with RadCalNet measurements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370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8A5BC-0041-4D41-8AA6-272763484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Coincident Acquisitions Between DESIS and RadCalNet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46ED66-0509-4C84-A766-F2C1B7358A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6856" y="878400"/>
            <a:ext cx="3368544" cy="3218122"/>
          </a:xfrm>
        </p:spPr>
        <p:txBody>
          <a:bodyPr/>
          <a:lstStyle/>
          <a:p>
            <a:r>
              <a:rPr lang="en-US" dirty="0"/>
              <a:t>RVUS, GONA, LCFR, and Baotau Sand have 26,17,12, and 3 coincident collects</a:t>
            </a:r>
          </a:p>
          <a:p>
            <a:r>
              <a:rPr lang="en-US" dirty="0"/>
              <a:t>Baotou site was not used</a:t>
            </a:r>
          </a:p>
          <a:p>
            <a:pPr lvl="1"/>
            <a:r>
              <a:rPr lang="en-US" dirty="0"/>
              <a:t>Not large enough(48 m)</a:t>
            </a:r>
          </a:p>
          <a:p>
            <a:r>
              <a:rPr lang="en-US" dirty="0"/>
              <a:t>Green</a:t>
            </a:r>
          </a:p>
          <a:p>
            <a:pPr lvl="1"/>
            <a:r>
              <a:rPr lang="en-US" dirty="0"/>
              <a:t>Data available all day</a:t>
            </a:r>
          </a:p>
          <a:p>
            <a:r>
              <a:rPr lang="en-US" dirty="0"/>
              <a:t>Yellow</a:t>
            </a:r>
          </a:p>
          <a:p>
            <a:pPr lvl="1"/>
            <a:r>
              <a:rPr lang="en-US" dirty="0"/>
              <a:t>Data available during the day at discrete times</a:t>
            </a:r>
          </a:p>
        </p:txBody>
      </p:sp>
      <p:pic>
        <p:nvPicPr>
          <p:cNvPr id="8" name="Picture 7" descr="DESIS-RadCalNet">
            <a:extLst>
              <a:ext uri="{FF2B5EF4-FFF2-40B4-BE49-F238E27FC236}">
                <a16:creationId xmlns:a16="http://schemas.microsoft.com/office/drawing/2014/main" id="{A028F32F-D4D5-42BE-80EF-C44A53117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924376"/>
            <a:ext cx="5243285" cy="273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76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710E5-783A-4D3A-8B0F-2EE7714CE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RadCalNet Sites: RVUS, GONA, LCFR</a:t>
            </a:r>
          </a:p>
        </p:txBody>
      </p:sp>
      <p:pic>
        <p:nvPicPr>
          <p:cNvPr id="5" name="Picture 4" descr="A picture containing snow, half, doing, covered&#10;&#10;Description automatically generated">
            <a:extLst>
              <a:ext uri="{FF2B5EF4-FFF2-40B4-BE49-F238E27FC236}">
                <a16:creationId xmlns:a16="http://schemas.microsoft.com/office/drawing/2014/main" id="{A96EA8BE-9E67-48AD-A17D-28D1D5950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25" y="1031440"/>
            <a:ext cx="1439175" cy="1601424"/>
          </a:xfrm>
          <a:prstGeom prst="rect">
            <a:avLst/>
          </a:prstGeom>
        </p:spPr>
      </p:pic>
      <p:pic>
        <p:nvPicPr>
          <p:cNvPr id="7" name="Picture 6" descr="A close up of a desert field&#10;&#10;Description automatically generated">
            <a:extLst>
              <a:ext uri="{FF2B5EF4-FFF2-40B4-BE49-F238E27FC236}">
                <a16:creationId xmlns:a16="http://schemas.microsoft.com/office/drawing/2014/main" id="{002370DF-A66A-4069-97CA-182D7391B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83" y="2668699"/>
            <a:ext cx="1887996" cy="1257209"/>
          </a:xfrm>
          <a:prstGeom prst="rect">
            <a:avLst/>
          </a:prstGeom>
        </p:spPr>
      </p:pic>
      <p:pic>
        <p:nvPicPr>
          <p:cNvPr id="9" name="Picture 8" descr="A picture containing outdoor, mountain, orange, sitting&#10;&#10;Description automatically generated">
            <a:extLst>
              <a:ext uri="{FF2B5EF4-FFF2-40B4-BE49-F238E27FC236}">
                <a16:creationId xmlns:a16="http://schemas.microsoft.com/office/drawing/2014/main" id="{29060C76-C0B3-45E9-A206-7BE861DBF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7408" y="973394"/>
            <a:ext cx="2494007" cy="1576146"/>
          </a:xfrm>
          <a:prstGeom prst="rect">
            <a:avLst/>
          </a:prstGeom>
        </p:spPr>
      </p:pic>
      <p:pic>
        <p:nvPicPr>
          <p:cNvPr id="11" name="Picture 10" descr="A boat sitting on top of a sandy beach&#10;&#10;Description automatically generated">
            <a:extLst>
              <a:ext uri="{FF2B5EF4-FFF2-40B4-BE49-F238E27FC236}">
                <a16:creationId xmlns:a16="http://schemas.microsoft.com/office/drawing/2014/main" id="{6BD6FBD8-2173-436F-B10F-BC9BACC4B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7408" y="2668699"/>
            <a:ext cx="1924155" cy="1717292"/>
          </a:xfrm>
          <a:prstGeom prst="rect">
            <a:avLst/>
          </a:prstGeom>
        </p:spPr>
      </p:pic>
      <p:pic>
        <p:nvPicPr>
          <p:cNvPr id="15" name="Picture 14" descr="A picture containing table, sitting, piece, food&#10;&#10;Description automatically generated">
            <a:extLst>
              <a:ext uri="{FF2B5EF4-FFF2-40B4-BE49-F238E27FC236}">
                <a16:creationId xmlns:a16="http://schemas.microsoft.com/office/drawing/2014/main" id="{9DE3481A-7DCE-45CD-929F-D301ED1022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7540" y="995605"/>
            <a:ext cx="2653112" cy="1673094"/>
          </a:xfrm>
          <a:prstGeom prst="rect">
            <a:avLst/>
          </a:prstGeom>
        </p:spPr>
      </p:pic>
      <p:pic>
        <p:nvPicPr>
          <p:cNvPr id="17" name="Picture 16" descr="A close up of a dry grass field&#10;&#10;Description automatically generated">
            <a:extLst>
              <a:ext uri="{FF2B5EF4-FFF2-40B4-BE49-F238E27FC236}">
                <a16:creationId xmlns:a16="http://schemas.microsoft.com/office/drawing/2014/main" id="{35687161-45C6-4B8A-A3EA-FDE4FD251C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7539" y="2749720"/>
            <a:ext cx="2665674" cy="16178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9E2DFF0-BB07-47F1-8779-27B31A13EDE1}"/>
              </a:ext>
            </a:extLst>
          </p:cNvPr>
          <p:cNvSpPr txBox="1"/>
          <p:nvPr/>
        </p:nvSpPr>
        <p:spPr>
          <a:xfrm>
            <a:off x="356438" y="796413"/>
            <a:ext cx="1178267" cy="2769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RVUS:23*23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0F80F0-7954-4079-9220-D42EFDB1BCEA}"/>
              </a:ext>
            </a:extLst>
          </p:cNvPr>
          <p:cNvSpPr txBox="1"/>
          <p:nvPr/>
        </p:nvSpPr>
        <p:spPr>
          <a:xfrm>
            <a:off x="3520533" y="757509"/>
            <a:ext cx="1451989" cy="2769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GONA: 15*15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B3BF32-B15A-4FAB-ABD7-37C8B3D70916}"/>
              </a:ext>
            </a:extLst>
          </p:cNvPr>
          <p:cNvSpPr txBox="1"/>
          <p:nvPr/>
        </p:nvSpPr>
        <p:spPr>
          <a:xfrm>
            <a:off x="6282845" y="775928"/>
            <a:ext cx="1027755" cy="2769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LCFR:4*4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6D8CBA-3278-4CD6-9278-BE35135D5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599" y="4019788"/>
            <a:ext cx="5408940" cy="63976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Valid data</a:t>
            </a:r>
          </a:p>
          <a:p>
            <a:pPr lvl="1"/>
            <a:r>
              <a:rPr lang="en-US" dirty="0"/>
              <a:t>RVUS, GONA, and LCFR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621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A2334-F681-4CEE-A6CA-CA274FACE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Acquisition Geometry(RVUS)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88411A-6C00-4BCD-8519-41538EB5D9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3459851"/>
            <a:ext cx="3695702" cy="82108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4 coincident collects</a:t>
            </a:r>
          </a:p>
          <a:p>
            <a:r>
              <a:rPr lang="en-US" dirty="0"/>
              <a:t>View zenith angle with 4°</a:t>
            </a:r>
          </a:p>
          <a:p>
            <a:r>
              <a:rPr lang="en-US" dirty="0"/>
              <a:t>View Azimuth: 56° and 123 °</a:t>
            </a:r>
          </a:p>
          <a:p>
            <a:endParaRPr lang="en-US" dirty="0"/>
          </a:p>
        </p:txBody>
      </p:sp>
      <p:pic>
        <p:nvPicPr>
          <p:cNvPr id="5" name="Picture 4" descr="Chart, radar chart&#10;&#10;Description automatically generated">
            <a:extLst>
              <a:ext uri="{FF2B5EF4-FFF2-40B4-BE49-F238E27FC236}">
                <a16:creationId xmlns:a16="http://schemas.microsoft.com/office/drawing/2014/main" id="{A3DBE04B-4542-4014-8B0B-C1194751A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862566"/>
            <a:ext cx="3897536" cy="2624472"/>
          </a:xfrm>
          <a:prstGeom prst="rect">
            <a:avLst/>
          </a:prstGeom>
        </p:spPr>
      </p:pic>
      <p:pic>
        <p:nvPicPr>
          <p:cNvPr id="7" name="Picture 6" descr="Acquisition Geometry">
            <a:extLst>
              <a:ext uri="{FF2B5EF4-FFF2-40B4-BE49-F238E27FC236}">
                <a16:creationId xmlns:a16="http://schemas.microsoft.com/office/drawing/2014/main" id="{5F1D8A49-B128-43D0-9C9E-40E7932D0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874" y="919772"/>
            <a:ext cx="4263450" cy="102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08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D7028-24EF-4DD2-99CA-D3C3DF69A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RadCalNet and DESIS TOA Reflectance on RVUS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8ED62D-8E57-4589-863E-8EABE6EA61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3207" y="824362"/>
            <a:ext cx="2802196" cy="3367153"/>
          </a:xfrm>
        </p:spPr>
        <p:txBody>
          <a:bodyPr/>
          <a:lstStyle/>
          <a:p>
            <a:r>
              <a:rPr lang="en-US" sz="1400" dirty="0"/>
              <a:t>RVUS RadCalNet data is within 4% uncertainty</a:t>
            </a:r>
          </a:p>
          <a:p>
            <a:r>
              <a:rPr lang="en-US" sz="1400" dirty="0"/>
              <a:t>DESIS spatial uncertainty is within 2%</a:t>
            </a:r>
          </a:p>
          <a:p>
            <a:r>
              <a:rPr lang="en-US" sz="1400" dirty="0"/>
              <a:t>DESIS shorter wavelength(&lt;430nm) measurements are not consistent </a:t>
            </a:r>
          </a:p>
          <a:p>
            <a:r>
              <a:rPr lang="en-US" sz="1400" dirty="0"/>
              <a:t>High variability at 940 nm is due to water vapor</a:t>
            </a:r>
          </a:p>
          <a:p>
            <a:endParaRPr lang="en-US" sz="1600" dirty="0"/>
          </a:p>
        </p:txBody>
      </p:sp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EA6952C5-7FF4-40B0-97B0-977CA73CA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51" y="824362"/>
            <a:ext cx="2968022" cy="1855014"/>
          </a:xfrm>
          <a:prstGeom prst="rect">
            <a:avLst/>
          </a:prstGeom>
        </p:spPr>
      </p:pic>
      <p:pic>
        <p:nvPicPr>
          <p:cNvPr id="13" name="Picture 12" descr="Chart, line chart, histogram&#10;&#10;Description automatically generated">
            <a:extLst>
              <a:ext uri="{FF2B5EF4-FFF2-40B4-BE49-F238E27FC236}">
                <a16:creationId xmlns:a16="http://schemas.microsoft.com/office/drawing/2014/main" id="{5ED1433E-6097-4147-86A3-2625E7FC3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987" y="2510718"/>
            <a:ext cx="3056228" cy="1910142"/>
          </a:xfrm>
          <a:prstGeom prst="rect">
            <a:avLst/>
          </a:prstGeom>
        </p:spPr>
      </p:pic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EE22909C-44A1-4ECC-BD2A-5E2B744692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351" y="2510718"/>
            <a:ext cx="2968022" cy="1855014"/>
          </a:xfrm>
          <a:prstGeom prst="rect">
            <a:avLst/>
          </a:prstGeom>
        </p:spPr>
      </p:pic>
      <p:pic>
        <p:nvPicPr>
          <p:cNvPr id="19" name="Picture 18" descr="Chart, histogram&#10;&#10;Description automatically generated">
            <a:extLst>
              <a:ext uri="{FF2B5EF4-FFF2-40B4-BE49-F238E27FC236}">
                <a16:creationId xmlns:a16="http://schemas.microsoft.com/office/drawing/2014/main" id="{004F97F0-C963-4277-866C-30A8F68607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7987" y="824362"/>
            <a:ext cx="2968022" cy="185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905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lIns="0" tIns="0" rIns="0" bIns="0"/>
      <a:lstStyle>
        <a:defPPr marL="342900" indent="-342900">
          <a:buFont typeface="Arial" charset="0"/>
          <a:buChar char="•"/>
          <a:defRPr sz="24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18216</TotalTime>
  <Words>1083</Words>
  <Application>Microsoft Office PowerPoint</Application>
  <PresentationFormat>On-screen Show (16:9)</PresentationFormat>
  <Paragraphs>156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Cambria Math</vt:lpstr>
      <vt:lpstr>Wingdings</vt:lpstr>
      <vt:lpstr>Office Theme</vt:lpstr>
      <vt:lpstr>DESIS Level 1 Product Evaluation Using RalCalNet Measurements</vt:lpstr>
      <vt:lpstr>Motivation and Goal </vt:lpstr>
      <vt:lpstr>DLR Earth Sensing Imaging Spectrometer (DESIS) on the ISS</vt:lpstr>
      <vt:lpstr>DESIS Hyperspectral VNIR Imaging Spectrometer</vt:lpstr>
      <vt:lpstr>Methodology</vt:lpstr>
      <vt:lpstr>Coincident Acquisitions Between DESIS and RadCalNet</vt:lpstr>
      <vt:lpstr>RadCalNet Sites: RVUS, GONA, LCFR</vt:lpstr>
      <vt:lpstr>Acquisition Geometry(RVUS)</vt:lpstr>
      <vt:lpstr>RadCalNet and DESIS TOA Reflectance on RVUS</vt:lpstr>
      <vt:lpstr>RadCalNet and DESIS TOA Reflectance Comparison</vt:lpstr>
      <vt:lpstr>DESIS/RadCalNet TOA Reflectance Ratio</vt:lpstr>
      <vt:lpstr>DESIS/RadCalNet TOA Reflectance Ratio</vt:lpstr>
      <vt:lpstr>Acquisition Geometry(GONA)</vt:lpstr>
      <vt:lpstr>RadCalNet TOA Reflectance on GONA</vt:lpstr>
      <vt:lpstr>DESIS/RadCalNet TOA Reflectance Ratio</vt:lpstr>
      <vt:lpstr>DESIS/RadCalNet TOA Reflectance Ratio</vt:lpstr>
      <vt:lpstr>Acquisition Geometry(LCFR)</vt:lpstr>
      <vt:lpstr>RadCalNet and DESIS TOA Reflectance on GONA</vt:lpstr>
      <vt:lpstr>DESIS/RadCalNet TOA Reflectance Ratio (LCFR)</vt:lpstr>
      <vt:lpstr>DESIS/RadCalNet TOA Reflectance Ratio (LCFR)</vt:lpstr>
      <vt:lpstr>DESIS/RadCalNet TOA Reflectance Ratio Comparison</vt:lpstr>
      <vt:lpstr>DESIS/RadCalNet TOA Reflectance Ratio (All Sites Combined)</vt:lpstr>
      <vt:lpstr>Conclusions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PK</dc:creator>
  <cp:lastModifiedBy>Owen, Linda (Contractor)</cp:lastModifiedBy>
  <cp:revision>330</cp:revision>
  <dcterms:created xsi:type="dcterms:W3CDTF">2015-03-10T12:14:06Z</dcterms:created>
  <dcterms:modified xsi:type="dcterms:W3CDTF">2020-12-18T14:26:46Z</dcterms:modified>
</cp:coreProperties>
</file>