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60" r:id="rId4"/>
    <p:sldMasterId id="2147483693" r:id="rId5"/>
  </p:sldMasterIdLst>
  <p:notesMasterIdLst>
    <p:notesMasterId r:id="rId24"/>
  </p:notesMasterIdLst>
  <p:handoutMasterIdLst>
    <p:handoutMasterId r:id="rId25"/>
  </p:handoutMasterIdLst>
  <p:sldIdLst>
    <p:sldId id="290" r:id="rId6"/>
    <p:sldId id="439" r:id="rId7"/>
    <p:sldId id="440" r:id="rId8"/>
    <p:sldId id="449" r:id="rId9"/>
    <p:sldId id="438" r:id="rId10"/>
    <p:sldId id="441" r:id="rId11"/>
    <p:sldId id="420" r:id="rId12"/>
    <p:sldId id="419" r:id="rId13"/>
    <p:sldId id="442" r:id="rId14"/>
    <p:sldId id="428" r:id="rId15"/>
    <p:sldId id="447" r:id="rId16"/>
    <p:sldId id="450" r:id="rId17"/>
    <p:sldId id="445" r:id="rId18"/>
    <p:sldId id="448" r:id="rId19"/>
    <p:sldId id="431" r:id="rId20"/>
    <p:sldId id="443" r:id="rId21"/>
    <p:sldId id="451" r:id="rId22"/>
    <p:sldId id="380" r:id="rId23"/>
  </p:sldIdLst>
  <p:sldSz cx="12192000" cy="6858000"/>
  <p:notesSz cx="68580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NIP Phase 2" id="{7EB943A0-0D5A-4C8B-9B17-82614908D850}">
          <p14:sldIdLst>
            <p14:sldId id="290"/>
            <p14:sldId id="439"/>
            <p14:sldId id="440"/>
            <p14:sldId id="449"/>
            <p14:sldId id="438"/>
            <p14:sldId id="441"/>
            <p14:sldId id="420"/>
            <p14:sldId id="419"/>
            <p14:sldId id="442"/>
            <p14:sldId id="428"/>
            <p14:sldId id="447"/>
            <p14:sldId id="450"/>
            <p14:sldId id="445"/>
            <p14:sldId id="448"/>
            <p14:sldId id="431"/>
            <p14:sldId id="443"/>
            <p14:sldId id="451"/>
            <p14:sldId id="3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9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65" autoAdjust="0"/>
  </p:normalViewPr>
  <p:slideViewPr>
    <p:cSldViewPr snapToGrid="0">
      <p:cViewPr varScale="1">
        <p:scale>
          <a:sx n="62" d="100"/>
          <a:sy n="62" d="100"/>
        </p:scale>
        <p:origin x="34" y="245"/>
      </p:cViewPr>
      <p:guideLst>
        <p:guide orient="horz" pos="2160"/>
        <p:guide pos="3840"/>
      </p:guideLst>
    </p:cSldViewPr>
  </p:slideViewPr>
  <p:outlineViewPr>
    <p:cViewPr>
      <p:scale>
        <a:sx n="33" d="100"/>
        <a:sy n="33" d="100"/>
      </p:scale>
      <p:origin x="0" y="-8501"/>
    </p:cViewPr>
  </p:outlineViewPr>
  <p:notesTextViewPr>
    <p:cViewPr>
      <p:scale>
        <a:sx n="1" d="1"/>
        <a:sy n="1" d="1"/>
      </p:scale>
      <p:origin x="0" y="0"/>
    </p:cViewPr>
  </p:notesTextViewPr>
  <p:notesViewPr>
    <p:cSldViewPr snapToGrid="0">
      <p:cViewPr varScale="1">
        <p:scale>
          <a:sx n="66" d="100"/>
          <a:sy n="66" d="100"/>
        </p:scale>
        <p:origin x="333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67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6759"/>
          </a:xfrm>
          <a:prstGeom prst="rect">
            <a:avLst/>
          </a:prstGeom>
        </p:spPr>
        <p:txBody>
          <a:bodyPr vert="horz" lIns="91440" tIns="45720" rIns="91440" bIns="45720" rtlCol="0"/>
          <a:lstStyle>
            <a:lvl1pPr algn="r">
              <a:defRPr sz="1200"/>
            </a:lvl1pPr>
          </a:lstStyle>
          <a:p>
            <a:fld id="{FBF0E71C-FF85-4300-98FC-F45CAC614105}" type="datetimeFigureOut">
              <a:rPr lang="en-US" smtClean="0"/>
              <a:t>1/15/2022</a:t>
            </a:fld>
            <a:endParaRPr lang="en-US"/>
          </a:p>
        </p:txBody>
      </p:sp>
      <p:sp>
        <p:nvSpPr>
          <p:cNvPr id="4" name="Footer Placeholder 3"/>
          <p:cNvSpPr>
            <a:spLocks noGrp="1"/>
          </p:cNvSpPr>
          <p:nvPr>
            <p:ph type="ftr" sz="quarter" idx="2"/>
          </p:nvPr>
        </p:nvSpPr>
        <p:spPr>
          <a:xfrm>
            <a:off x="1" y="8829643"/>
            <a:ext cx="2972421" cy="46675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643"/>
            <a:ext cx="2972421" cy="466758"/>
          </a:xfrm>
          <a:prstGeom prst="rect">
            <a:avLst/>
          </a:prstGeom>
        </p:spPr>
        <p:txBody>
          <a:bodyPr vert="horz" lIns="91440" tIns="45720" rIns="91440" bIns="45720" rtlCol="0" anchor="b"/>
          <a:lstStyle>
            <a:lvl1pPr algn="r">
              <a:defRPr sz="1200"/>
            </a:lvl1pPr>
          </a:lstStyle>
          <a:p>
            <a:fld id="{9BB9D53B-7386-4A2C-94C2-E93B3CF9E199}" type="slidenum">
              <a:rPr lang="en-US" smtClean="0"/>
              <a:t>‹#›</a:t>
            </a:fld>
            <a:endParaRPr lang="en-US"/>
          </a:p>
        </p:txBody>
      </p:sp>
    </p:spTree>
    <p:extLst>
      <p:ext uri="{BB962C8B-B14F-4D97-AF65-F5344CB8AC3E}">
        <p14:creationId xmlns:p14="http://schemas.microsoft.com/office/powerpoint/2010/main" val="3586729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33375" y="698500"/>
            <a:ext cx="6192838" cy="34845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1" y="4415791"/>
            <a:ext cx="5486399" cy="4183381"/>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054630452"/>
      </p:ext>
    </p:extLst>
  </p:cSld>
  <p:clrMap bg1="lt1" tx1="dk1" bg2="dk2" tx2="lt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8500"/>
            <a:ext cx="6194425" cy="34845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2766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2270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err="1">
                <a:solidFill>
                  <a:schemeClr val="tx1"/>
                </a:solidFill>
                <a:latin typeface="+mn-lt"/>
                <a:ea typeface="+mn-ea"/>
                <a:cs typeface="+mn-cs"/>
              </a:rPr>
              <a:t>SNIP_RIP_Delivery</a:t>
            </a:r>
            <a:r>
              <a:rPr lang="en-US" sz="1100" b="1" kern="1200" dirty="0">
                <a:solidFill>
                  <a:schemeClr val="tx1"/>
                </a:solidFill>
                <a:latin typeface="+mn-lt"/>
                <a:ea typeface="+mn-ea"/>
                <a:cs typeface="+mn-cs"/>
              </a:rPr>
              <a:t>\</a:t>
            </a:r>
            <a:r>
              <a:rPr lang="en-US" sz="1100" b="1" kern="1200" dirty="0" err="1">
                <a:solidFill>
                  <a:schemeClr val="tx1"/>
                </a:solidFill>
                <a:latin typeface="+mn-lt"/>
                <a:ea typeface="+mn-ea"/>
                <a:cs typeface="+mn-cs"/>
              </a:rPr>
              <a:t>RIP_final</a:t>
            </a:r>
            <a:r>
              <a:rPr lang="en-US" sz="1100" b="1" kern="1200" dirty="0">
                <a:solidFill>
                  <a:schemeClr val="tx1"/>
                </a:solidFill>
                <a:latin typeface="+mn-lt"/>
                <a:ea typeface="+mn-ea"/>
                <a:cs typeface="+mn-cs"/>
              </a:rPr>
              <a:t>\20200723-RIP1B_BIL_Final_Released\07APR2005_Hyperion_331406N0442000E_SWIR172_001_L1R-01B-BIL-GLAS.ntf</a:t>
            </a:r>
          </a:p>
          <a:p>
            <a:r>
              <a:rPr lang="en-US" sz="1100" kern="1200" dirty="0">
                <a:solidFill>
                  <a:schemeClr val="tx1"/>
                </a:solidFill>
                <a:latin typeface="+mn-lt"/>
                <a:ea typeface="+mn-ea"/>
                <a:cs typeface="+mn-cs"/>
              </a:rPr>
              <a:t>ENVI&gt; data = raster[</a:t>
            </a:r>
            <a:r>
              <a:rPr lang="en-US" sz="1100" b="1" kern="1200" dirty="0">
                <a:solidFill>
                  <a:schemeClr val="tx1"/>
                </a:solidFill>
                <a:latin typeface="+mn-lt"/>
                <a:ea typeface="+mn-ea"/>
                <a:cs typeface="+mn-cs"/>
              </a:rPr>
              <a:t>1].</a:t>
            </a:r>
            <a:r>
              <a:rPr lang="en-US" sz="1100" b="1" kern="1200" dirty="0" err="1">
                <a:solidFill>
                  <a:schemeClr val="tx1"/>
                </a:solidFill>
                <a:latin typeface="+mn-lt"/>
                <a:ea typeface="+mn-ea"/>
                <a:cs typeface="+mn-cs"/>
              </a:rPr>
              <a:t>getdata</a:t>
            </a:r>
            <a:r>
              <a:rPr lang="en-US" sz="1100" b="1" kern="1200" dirty="0">
                <a:solidFill>
                  <a:schemeClr val="tx1"/>
                </a:solidFill>
                <a:latin typeface="+mn-lt"/>
                <a:ea typeface="+mn-ea"/>
                <a:cs typeface="+mn-cs"/>
              </a:rPr>
              <a:t>()</a:t>
            </a:r>
          </a:p>
          <a:p>
            <a:r>
              <a:rPr lang="en-US" sz="1100" kern="1200" dirty="0">
                <a:solidFill>
                  <a:schemeClr val="tx1"/>
                </a:solidFill>
                <a:latin typeface="+mn-lt"/>
                <a:ea typeface="+mn-ea"/>
                <a:cs typeface="+mn-cs"/>
              </a:rPr>
              <a:t>ENVI&gt; md = raster[</a:t>
            </a:r>
            <a:r>
              <a:rPr lang="en-US" sz="1100" b="1" kern="1200" dirty="0">
                <a:solidFill>
                  <a:schemeClr val="tx1"/>
                </a:solidFill>
                <a:latin typeface="+mn-lt"/>
                <a:ea typeface="+mn-ea"/>
                <a:cs typeface="+mn-cs"/>
              </a:rPr>
              <a:t>1].</a:t>
            </a:r>
            <a:r>
              <a:rPr lang="en-US" sz="1100" b="1" i="1" kern="1200" dirty="0">
                <a:solidFill>
                  <a:schemeClr val="tx1"/>
                </a:solidFill>
                <a:latin typeface="+mn-lt"/>
                <a:ea typeface="+mn-ea"/>
                <a:cs typeface="+mn-cs"/>
              </a:rPr>
              <a:t>metadata</a:t>
            </a:r>
          </a:p>
          <a:p>
            <a:r>
              <a:rPr lang="en-US" sz="1100" kern="1200" dirty="0">
                <a:solidFill>
                  <a:schemeClr val="tx1"/>
                </a:solidFill>
                <a:latin typeface="+mn-lt"/>
                <a:ea typeface="+mn-ea"/>
                <a:cs typeface="+mn-cs"/>
              </a:rPr>
              <a:t>ENVI&gt; waves = (md['wavelength'])[</a:t>
            </a:r>
            <a:r>
              <a:rPr lang="en-US" sz="1100" b="1" kern="1200" dirty="0">
                <a:solidFill>
                  <a:schemeClr val="tx1"/>
                </a:solidFill>
                <a:latin typeface="+mn-lt"/>
                <a:ea typeface="+mn-ea"/>
                <a:cs typeface="+mn-cs"/>
              </a:rPr>
              <a:t>1:40]</a:t>
            </a:r>
          </a:p>
          <a:p>
            <a:r>
              <a:rPr lang="en-US" sz="1100" kern="1200" dirty="0">
                <a:solidFill>
                  <a:schemeClr val="tx1"/>
                </a:solidFill>
                <a:latin typeface="+mn-lt"/>
                <a:ea typeface="+mn-ea"/>
                <a:cs typeface="+mn-cs"/>
              </a:rPr>
              <a:t>ENVI&gt; c = </a:t>
            </a:r>
            <a:r>
              <a:rPr lang="en-US" sz="1100" b="1" kern="1200" dirty="0">
                <a:solidFill>
                  <a:schemeClr val="tx1"/>
                </a:solidFill>
                <a:latin typeface="+mn-lt"/>
                <a:ea typeface="+mn-ea"/>
                <a:cs typeface="+mn-cs"/>
              </a:rPr>
              <a:t>plot(</a:t>
            </a:r>
            <a:r>
              <a:rPr lang="en-US" sz="1100" b="1" kern="1200" dirty="0" err="1">
                <a:solidFill>
                  <a:schemeClr val="tx1"/>
                </a:solidFill>
                <a:latin typeface="+mn-lt"/>
                <a:ea typeface="+mn-ea"/>
                <a:cs typeface="+mn-cs"/>
              </a:rPr>
              <a:t>waves,data</a:t>
            </a:r>
            <a:r>
              <a:rPr lang="en-US" sz="1100" b="1" kern="1200" dirty="0">
                <a:solidFill>
                  <a:schemeClr val="tx1"/>
                </a:solidFill>
                <a:latin typeface="+mn-lt"/>
                <a:ea typeface="+mn-ea"/>
                <a:cs typeface="+mn-cs"/>
              </a:rPr>
              <a:t>[150,1:40,1500])</a:t>
            </a:r>
          </a:p>
          <a:p>
            <a:r>
              <a:rPr lang="en-US" sz="1100" kern="1200" dirty="0">
                <a:solidFill>
                  <a:schemeClr val="tx1"/>
                </a:solidFill>
                <a:latin typeface="+mn-lt"/>
                <a:ea typeface="+mn-ea"/>
                <a:cs typeface="+mn-cs"/>
              </a:rPr>
              <a:t>ENVI&gt; </a:t>
            </a:r>
            <a:r>
              <a:rPr lang="en-US" sz="1100" kern="1200" dirty="0" err="1">
                <a:solidFill>
                  <a:schemeClr val="tx1"/>
                </a:solidFill>
                <a:latin typeface="+mn-lt"/>
                <a:ea typeface="+mn-ea"/>
                <a:cs typeface="+mn-cs"/>
              </a:rPr>
              <a:t>c.</a:t>
            </a:r>
            <a:r>
              <a:rPr lang="en-US" sz="1100" i="1" kern="1200" dirty="0" err="1">
                <a:solidFill>
                  <a:schemeClr val="tx1"/>
                </a:solidFill>
                <a:latin typeface="+mn-lt"/>
                <a:ea typeface="+mn-ea"/>
                <a:cs typeface="+mn-cs"/>
              </a:rPr>
              <a:t>xtitle</a:t>
            </a:r>
            <a:r>
              <a:rPr lang="en-US" sz="1100" i="1" kern="1200" dirty="0">
                <a:solidFill>
                  <a:schemeClr val="tx1"/>
                </a:solidFill>
                <a:latin typeface="+mn-lt"/>
                <a:ea typeface="+mn-ea"/>
                <a:cs typeface="+mn-cs"/>
              </a:rPr>
              <a:t> = 'microns'</a:t>
            </a:r>
          </a:p>
        </p:txBody>
      </p:sp>
    </p:spTree>
    <p:extLst>
      <p:ext uri="{BB962C8B-B14F-4D97-AF65-F5344CB8AC3E}">
        <p14:creationId xmlns:p14="http://schemas.microsoft.com/office/powerpoint/2010/main" val="1498378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oleObject" Target="../embeddings/oleObject3.bin"/><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38741" y="2006600"/>
            <a:ext cx="10363200" cy="854075"/>
          </a:xfrm>
        </p:spPr>
        <p:txBody>
          <a:bodyPr anchor="t">
            <a:normAutofit/>
          </a:bodyPr>
          <a:lstStyle>
            <a:lvl1pPr algn="l">
              <a:defRPr sz="4800" b="0" cap="all" baseline="0"/>
            </a:lvl1pPr>
          </a:lstStyle>
          <a:p>
            <a:r>
              <a:rPr lang="en-US" dirty="0"/>
              <a:t>Presentation title - here</a:t>
            </a:r>
          </a:p>
        </p:txBody>
      </p:sp>
      <p:sp>
        <p:nvSpPr>
          <p:cNvPr id="3" name="Text Placeholder 2"/>
          <p:cNvSpPr>
            <a:spLocks noGrp="1"/>
          </p:cNvSpPr>
          <p:nvPr>
            <p:ph type="body" idx="1" hasCustomPrompt="1"/>
          </p:nvPr>
        </p:nvSpPr>
        <p:spPr>
          <a:xfrm>
            <a:off x="938741" y="2921001"/>
            <a:ext cx="10363200" cy="469900"/>
          </a:xfrm>
        </p:spPr>
        <p:txBody>
          <a:bodyPr anchor="b">
            <a:noAutofit/>
          </a:bodyPr>
          <a:lstStyle>
            <a:lvl1pPr marL="0" indent="0">
              <a:buNone/>
              <a:defRPr sz="2400" baseline="0">
                <a:solidFill>
                  <a:schemeClr val="tx1">
                    <a:lumMod val="75000"/>
                    <a:lumOff val="2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Presenter Name</a:t>
            </a:r>
          </a:p>
        </p:txBody>
      </p:sp>
      <p:sp>
        <p:nvSpPr>
          <p:cNvPr id="6" name="Slide Number Placeholder 5"/>
          <p:cNvSpPr>
            <a:spLocks noGrp="1"/>
          </p:cNvSpPr>
          <p:nvPr>
            <p:ph type="sldNum" sz="quarter" idx="12"/>
          </p:nvPr>
        </p:nvSpPr>
        <p:spPr/>
        <p:txBody>
          <a:bodyPr/>
          <a:lstStyle/>
          <a:p>
            <a:fld id="{C9D44EBD-F3CC-4C38-BEF4-F513BA34EBF7}" type="slidenum">
              <a:rPr lang="en-US" smtClean="0"/>
              <a:pPr/>
              <a:t>‹#›</a:t>
            </a:fld>
            <a:endParaRPr lang="en-US" dirty="0"/>
          </a:p>
        </p:txBody>
      </p:sp>
      <p:sp>
        <p:nvSpPr>
          <p:cNvPr id="5" name="Text Placeholder 4"/>
          <p:cNvSpPr>
            <a:spLocks noGrp="1"/>
          </p:cNvSpPr>
          <p:nvPr>
            <p:ph type="body" sz="quarter" idx="13" hasCustomPrompt="1"/>
          </p:nvPr>
        </p:nvSpPr>
        <p:spPr>
          <a:xfrm>
            <a:off x="7112000" y="5359400"/>
            <a:ext cx="4470400" cy="406400"/>
          </a:xfrm>
        </p:spPr>
        <p:txBody>
          <a:bodyPr/>
          <a:lstStyle>
            <a:lvl1pPr>
              <a:defRPr/>
            </a:lvl1pPr>
          </a:lstStyle>
          <a:p>
            <a:pPr lvl="0"/>
            <a:r>
              <a:rPr lang="en-US" dirty="0"/>
              <a:t>Classification</a:t>
            </a:r>
          </a:p>
        </p:txBody>
      </p:sp>
      <p:sp>
        <p:nvSpPr>
          <p:cNvPr id="9" name="Text Placeholder 8"/>
          <p:cNvSpPr>
            <a:spLocks noGrp="1"/>
          </p:cNvSpPr>
          <p:nvPr>
            <p:ph type="body" sz="quarter" idx="14" hasCustomPrompt="1"/>
          </p:nvPr>
        </p:nvSpPr>
        <p:spPr>
          <a:xfrm>
            <a:off x="938741" y="3429000"/>
            <a:ext cx="10363200" cy="406400"/>
          </a:xfrm>
        </p:spPr>
        <p:txBody>
          <a:bodyPr/>
          <a:lstStyle>
            <a:lvl1pPr>
              <a:defRPr>
                <a:solidFill>
                  <a:schemeClr val="tx1">
                    <a:lumMod val="75000"/>
                    <a:lumOff val="25000"/>
                  </a:schemeClr>
                </a:solidFill>
              </a:defRPr>
            </a:lvl1pPr>
          </a:lstStyle>
          <a:p>
            <a:pPr lvl="0"/>
            <a:r>
              <a:rPr lang="en-US" dirty="0"/>
              <a:t>Date:</a:t>
            </a:r>
          </a:p>
        </p:txBody>
      </p:sp>
    </p:spTree>
    <p:extLst>
      <p:ext uri="{BB962C8B-B14F-4D97-AF65-F5344CB8AC3E}">
        <p14:creationId xmlns:p14="http://schemas.microsoft.com/office/powerpoint/2010/main" val="2007195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Type 1">
    <p:spTree>
      <p:nvGrpSpPr>
        <p:cNvPr id="1" name=""/>
        <p:cNvGrpSpPr/>
        <p:nvPr/>
      </p:nvGrpSpPr>
      <p:grpSpPr>
        <a:xfrm>
          <a:off x="0" y="0"/>
          <a:ext cx="0" cy="0"/>
          <a:chOff x="0" y="0"/>
          <a:chExt cx="0" cy="0"/>
        </a:xfrm>
      </p:grpSpPr>
      <p:sp>
        <p:nvSpPr>
          <p:cNvPr id="6" name="TextBox 8"/>
          <p:cNvSpPr txBox="1">
            <a:spLocks noChangeArrowheads="1"/>
          </p:cNvSpPr>
          <p:nvPr userDrawn="1"/>
        </p:nvSpPr>
        <p:spPr bwMode="auto">
          <a:xfrm>
            <a:off x="76200" y="6611938"/>
            <a:ext cx="2251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defTabSz="1217613" fontAlgn="base">
              <a:spcBef>
                <a:spcPct val="0"/>
              </a:spcBef>
              <a:spcAft>
                <a:spcPct val="0"/>
              </a:spcAft>
              <a:defRPr sz="2400">
                <a:solidFill>
                  <a:schemeClr val="tx1"/>
                </a:solidFill>
                <a:latin typeface="Calibri" panose="020F0502020204030204" pitchFamily="34" charset="0"/>
              </a:defRPr>
            </a:lvl6pPr>
            <a:lvl7pPr marL="2971800" indent="-228600" defTabSz="1217613" fontAlgn="base">
              <a:spcBef>
                <a:spcPct val="0"/>
              </a:spcBef>
              <a:spcAft>
                <a:spcPct val="0"/>
              </a:spcAft>
              <a:defRPr sz="2400">
                <a:solidFill>
                  <a:schemeClr val="tx1"/>
                </a:solidFill>
                <a:latin typeface="Calibri" panose="020F0502020204030204" pitchFamily="34" charset="0"/>
              </a:defRPr>
            </a:lvl7pPr>
            <a:lvl8pPr marL="3429000" indent="-228600" defTabSz="1217613" fontAlgn="base">
              <a:spcBef>
                <a:spcPct val="0"/>
              </a:spcBef>
              <a:spcAft>
                <a:spcPct val="0"/>
              </a:spcAft>
              <a:defRPr sz="2400">
                <a:solidFill>
                  <a:schemeClr val="tx1"/>
                </a:solidFill>
                <a:latin typeface="Calibri" panose="020F0502020204030204" pitchFamily="34" charset="0"/>
              </a:defRPr>
            </a:lvl8pPr>
            <a:lvl9pPr marL="3886200" indent="-228600" defTabSz="1217613" fontAlgn="base">
              <a:spcBef>
                <a:spcPct val="0"/>
              </a:spcBef>
              <a:spcAft>
                <a:spcPct val="0"/>
              </a:spcAft>
              <a:defRPr sz="2400">
                <a:solidFill>
                  <a:schemeClr val="tx1"/>
                </a:solidFill>
                <a:latin typeface="Calibri" panose="020F0502020204030204" pitchFamily="34" charset="0"/>
              </a:defRPr>
            </a:lvl9pPr>
          </a:lstStyle>
          <a:p>
            <a:pPr eaLnBrk="1" hangingPunct="1"/>
            <a:fld id="{E4C70E94-BF43-4499-B807-C8993A554FD7}" type="slidenum">
              <a:rPr lang="en-US" altLang="en-US" sz="1000">
                <a:solidFill>
                  <a:srgbClr val="37A5AC"/>
                </a:solidFill>
                <a:latin typeface="Franklin Gothic Book" panose="020B0503020102020204" pitchFamily="34" charset="0"/>
              </a:rPr>
              <a:pPr eaLnBrk="1" hangingPunct="1"/>
              <a:t>‹#›</a:t>
            </a:fld>
            <a:endParaRPr lang="en-US" altLang="en-US" sz="1000">
              <a:solidFill>
                <a:srgbClr val="37A5AC"/>
              </a:solidFill>
              <a:latin typeface="Franklin Gothic Book" panose="020B0503020102020204" pitchFamily="34" charset="0"/>
            </a:endParaRPr>
          </a:p>
        </p:txBody>
      </p:sp>
      <p:pic>
        <p:nvPicPr>
          <p:cNvPr id="9"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91825" y="6335713"/>
            <a:ext cx="4143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15688" y="6330950"/>
            <a:ext cx="3841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63200" y="6321425"/>
            <a:ext cx="37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644313" y="6330950"/>
            <a:ext cx="43815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9"/>
            <a:ext cx="10972800" cy="548640"/>
          </a:xfrm>
        </p:spPr>
        <p:txBody>
          <a:bodyPr/>
          <a:lstStyle/>
          <a:p>
            <a:r>
              <a:rPr lang="en-US"/>
              <a:t>Click to edit Master title style</a:t>
            </a:r>
          </a:p>
        </p:txBody>
      </p:sp>
      <p:sp>
        <p:nvSpPr>
          <p:cNvPr id="3" name="Content Placeholder 2"/>
          <p:cNvSpPr>
            <a:spLocks noGrp="1"/>
          </p:cNvSpPr>
          <p:nvPr>
            <p:ph idx="1"/>
          </p:nvPr>
        </p:nvSpPr>
        <p:spPr>
          <a:xfrm>
            <a:off x="609600" y="1005840"/>
            <a:ext cx="10972800" cy="4165599"/>
          </a:xfrm>
        </p:spPr>
        <p:txBody>
          <a:bodyPr/>
          <a:lstStyle>
            <a:lvl1pPr>
              <a:defRPr>
                <a:solidFill>
                  <a:srgbClr val="000000"/>
                </a:solidFill>
              </a:defRPr>
            </a:lvl1pPr>
            <a:lvl2pPr marL="339725" indent="-287338">
              <a:buClr>
                <a:srgbClr val="E77745"/>
              </a:buClr>
              <a:defRPr>
                <a:solidFill>
                  <a:srgbClr val="000000"/>
                </a:solidFill>
              </a:defRPr>
            </a:lvl2pPr>
            <a:lvl3pPr marL="574675" indent="-234950">
              <a:buClr>
                <a:srgbClr val="3333FF"/>
              </a:buClr>
              <a:defRPr>
                <a:solidFill>
                  <a:srgbClr val="000000"/>
                </a:solidFill>
              </a:defRPr>
            </a:lvl3pPr>
          </a:lstStyle>
          <a:p>
            <a:pPr lvl="0"/>
            <a:r>
              <a:rPr lang="en-US" dirty="0"/>
              <a:t>Edit Master text styles</a:t>
            </a:r>
          </a:p>
          <a:p>
            <a:pPr lvl="1"/>
            <a:r>
              <a:rPr lang="en-US" dirty="0"/>
              <a:t>Second level</a:t>
            </a:r>
          </a:p>
          <a:p>
            <a:pPr lvl="2"/>
            <a:r>
              <a:rPr lang="en-US" dirty="0"/>
              <a:t>Third level</a:t>
            </a:r>
          </a:p>
        </p:txBody>
      </p:sp>
      <p:sp>
        <p:nvSpPr>
          <p:cNvPr id="14" name="TextBox 13"/>
          <p:cNvSpPr txBox="1"/>
          <p:nvPr userDrawn="1"/>
        </p:nvSpPr>
        <p:spPr>
          <a:xfrm>
            <a:off x="8862646" y="0"/>
            <a:ext cx="3078356" cy="252377"/>
          </a:xfrm>
          <a:prstGeom prst="rect">
            <a:avLst/>
          </a:prstGeom>
          <a:solidFill>
            <a:schemeClr val="tx2">
              <a:lumMod val="10000"/>
              <a:lumOff val="90000"/>
            </a:schemeClr>
          </a:solidFill>
          <a:ln w="12700">
            <a:solidFill>
              <a:schemeClr val="accent1">
                <a:lumMod val="75000"/>
              </a:schemeClr>
            </a:solidFill>
          </a:ln>
        </p:spPr>
        <p:txBody>
          <a:bodyPr wrap="square" lIns="18288" tIns="18288" rIns="18288" bIns="18288" rtlCol="0">
            <a:spAutoFit/>
          </a:bodyPr>
          <a:lstStyle/>
          <a:p>
            <a:pPr algn="ctr"/>
            <a:r>
              <a:rPr lang="en-US" sz="1400" b="1" dirty="0"/>
              <a:t>Approved for public release, 19-999</a:t>
            </a:r>
          </a:p>
        </p:txBody>
      </p:sp>
    </p:spTree>
    <p:extLst>
      <p:ext uri="{BB962C8B-B14F-4D97-AF65-F5344CB8AC3E}">
        <p14:creationId xmlns:p14="http://schemas.microsoft.com/office/powerpoint/2010/main" val="205692239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Box 8"/>
          <p:cNvSpPr txBox="1">
            <a:spLocks noChangeArrowheads="1"/>
          </p:cNvSpPr>
          <p:nvPr userDrawn="1"/>
        </p:nvSpPr>
        <p:spPr bwMode="auto">
          <a:xfrm>
            <a:off x="76200" y="6611938"/>
            <a:ext cx="2251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defTabSz="1217613" fontAlgn="base">
              <a:spcBef>
                <a:spcPct val="0"/>
              </a:spcBef>
              <a:spcAft>
                <a:spcPct val="0"/>
              </a:spcAft>
              <a:defRPr sz="2400">
                <a:solidFill>
                  <a:schemeClr val="tx1"/>
                </a:solidFill>
                <a:latin typeface="Calibri" panose="020F0502020204030204" pitchFamily="34" charset="0"/>
              </a:defRPr>
            </a:lvl6pPr>
            <a:lvl7pPr marL="2971800" indent="-228600" defTabSz="1217613" fontAlgn="base">
              <a:spcBef>
                <a:spcPct val="0"/>
              </a:spcBef>
              <a:spcAft>
                <a:spcPct val="0"/>
              </a:spcAft>
              <a:defRPr sz="2400">
                <a:solidFill>
                  <a:schemeClr val="tx1"/>
                </a:solidFill>
                <a:latin typeface="Calibri" panose="020F0502020204030204" pitchFamily="34" charset="0"/>
              </a:defRPr>
            </a:lvl7pPr>
            <a:lvl8pPr marL="3429000" indent="-228600" defTabSz="1217613" fontAlgn="base">
              <a:spcBef>
                <a:spcPct val="0"/>
              </a:spcBef>
              <a:spcAft>
                <a:spcPct val="0"/>
              </a:spcAft>
              <a:defRPr sz="2400">
                <a:solidFill>
                  <a:schemeClr val="tx1"/>
                </a:solidFill>
                <a:latin typeface="Calibri" panose="020F0502020204030204" pitchFamily="34" charset="0"/>
              </a:defRPr>
            </a:lvl8pPr>
            <a:lvl9pPr marL="3886200" indent="-228600" defTabSz="1217613" fontAlgn="base">
              <a:spcBef>
                <a:spcPct val="0"/>
              </a:spcBef>
              <a:spcAft>
                <a:spcPct val="0"/>
              </a:spcAft>
              <a:defRPr sz="2400">
                <a:solidFill>
                  <a:schemeClr val="tx1"/>
                </a:solidFill>
                <a:latin typeface="Calibri" panose="020F0502020204030204" pitchFamily="34" charset="0"/>
              </a:defRPr>
            </a:lvl9pPr>
          </a:lstStyle>
          <a:p>
            <a:pPr eaLnBrk="1" hangingPunct="1"/>
            <a:fld id="{65EEE3FC-C464-4BBD-B1BD-79712E05844A}" type="slidenum">
              <a:rPr lang="en-US" altLang="en-US" sz="1000">
                <a:solidFill>
                  <a:srgbClr val="37A5AC"/>
                </a:solidFill>
                <a:latin typeface="Franklin Gothic Book" panose="020B0503020102020204" pitchFamily="34" charset="0"/>
              </a:rPr>
              <a:pPr eaLnBrk="1" hangingPunct="1"/>
              <a:t>‹#›</a:t>
            </a:fld>
            <a:endParaRPr lang="en-US" altLang="en-US" sz="1000">
              <a:solidFill>
                <a:srgbClr val="37A5AC"/>
              </a:solidFill>
              <a:latin typeface="Franklin Gothic Book" panose="020B0503020102020204" pitchFamily="34" charset="0"/>
            </a:endParaRPr>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91825" y="6335713"/>
            <a:ext cx="4143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15688" y="6330950"/>
            <a:ext cx="3841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63200" y="6321425"/>
            <a:ext cx="37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644313" y="6330950"/>
            <a:ext cx="43815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9"/>
            <a:ext cx="10972800" cy="548640"/>
          </a:xfrm>
        </p:spPr>
        <p:txBody>
          <a:bodyPr/>
          <a:lstStyle/>
          <a:p>
            <a:r>
              <a:rPr lang="en-US"/>
              <a:t>Click to edit Master title style</a:t>
            </a:r>
          </a:p>
        </p:txBody>
      </p:sp>
      <p:sp>
        <p:nvSpPr>
          <p:cNvPr id="12" name="TextBox 11"/>
          <p:cNvSpPr txBox="1"/>
          <p:nvPr userDrawn="1"/>
        </p:nvSpPr>
        <p:spPr>
          <a:xfrm>
            <a:off x="9253728" y="0"/>
            <a:ext cx="2687274" cy="252377"/>
          </a:xfrm>
          <a:prstGeom prst="rect">
            <a:avLst/>
          </a:prstGeom>
          <a:solidFill>
            <a:schemeClr val="tx2">
              <a:lumMod val="10000"/>
              <a:lumOff val="90000"/>
            </a:schemeClr>
          </a:solidFill>
          <a:ln w="12700">
            <a:solidFill>
              <a:schemeClr val="accent1">
                <a:lumMod val="75000"/>
              </a:schemeClr>
            </a:solidFill>
          </a:ln>
        </p:spPr>
        <p:txBody>
          <a:bodyPr wrap="none" lIns="18288" tIns="18288" rIns="18288" bIns="18288" rtlCol="0">
            <a:spAutoFit/>
          </a:bodyPr>
          <a:lstStyle/>
          <a:p>
            <a:pPr algn="ctr"/>
            <a:r>
              <a:rPr lang="en-US" sz="1400" b="1" dirty="0"/>
              <a:t>Approved for public release, 19-999</a:t>
            </a:r>
          </a:p>
        </p:txBody>
      </p:sp>
    </p:spTree>
    <p:extLst>
      <p:ext uri="{BB962C8B-B14F-4D97-AF65-F5344CB8AC3E}">
        <p14:creationId xmlns:p14="http://schemas.microsoft.com/office/powerpoint/2010/main" val="284867837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Type 2">
    <p:spTree>
      <p:nvGrpSpPr>
        <p:cNvPr id="1" name=""/>
        <p:cNvGrpSpPr/>
        <p:nvPr/>
      </p:nvGrpSpPr>
      <p:grpSpPr>
        <a:xfrm>
          <a:off x="0" y="0"/>
          <a:ext cx="0" cy="0"/>
          <a:chOff x="0" y="0"/>
          <a:chExt cx="0" cy="0"/>
        </a:xfrm>
      </p:grpSpPr>
      <p:sp>
        <p:nvSpPr>
          <p:cNvPr id="7" name="TextBox 8"/>
          <p:cNvSpPr txBox="1">
            <a:spLocks noChangeArrowheads="1"/>
          </p:cNvSpPr>
          <p:nvPr userDrawn="1"/>
        </p:nvSpPr>
        <p:spPr bwMode="auto">
          <a:xfrm>
            <a:off x="76200" y="6611938"/>
            <a:ext cx="2251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defTabSz="1217613" fontAlgn="base">
              <a:spcBef>
                <a:spcPct val="0"/>
              </a:spcBef>
              <a:spcAft>
                <a:spcPct val="0"/>
              </a:spcAft>
              <a:defRPr sz="2400">
                <a:solidFill>
                  <a:schemeClr val="tx1"/>
                </a:solidFill>
                <a:latin typeface="Calibri" panose="020F0502020204030204" pitchFamily="34" charset="0"/>
              </a:defRPr>
            </a:lvl6pPr>
            <a:lvl7pPr marL="2971800" indent="-228600" defTabSz="1217613" fontAlgn="base">
              <a:spcBef>
                <a:spcPct val="0"/>
              </a:spcBef>
              <a:spcAft>
                <a:spcPct val="0"/>
              </a:spcAft>
              <a:defRPr sz="2400">
                <a:solidFill>
                  <a:schemeClr val="tx1"/>
                </a:solidFill>
                <a:latin typeface="Calibri" panose="020F0502020204030204" pitchFamily="34" charset="0"/>
              </a:defRPr>
            </a:lvl7pPr>
            <a:lvl8pPr marL="3429000" indent="-228600" defTabSz="1217613" fontAlgn="base">
              <a:spcBef>
                <a:spcPct val="0"/>
              </a:spcBef>
              <a:spcAft>
                <a:spcPct val="0"/>
              </a:spcAft>
              <a:defRPr sz="2400">
                <a:solidFill>
                  <a:schemeClr val="tx1"/>
                </a:solidFill>
                <a:latin typeface="Calibri" panose="020F0502020204030204" pitchFamily="34" charset="0"/>
              </a:defRPr>
            </a:lvl8pPr>
            <a:lvl9pPr marL="3886200" indent="-228600" defTabSz="1217613" fontAlgn="base">
              <a:spcBef>
                <a:spcPct val="0"/>
              </a:spcBef>
              <a:spcAft>
                <a:spcPct val="0"/>
              </a:spcAft>
              <a:defRPr sz="2400">
                <a:solidFill>
                  <a:schemeClr val="tx1"/>
                </a:solidFill>
                <a:latin typeface="Calibri" panose="020F0502020204030204" pitchFamily="34" charset="0"/>
              </a:defRPr>
            </a:lvl9pPr>
          </a:lstStyle>
          <a:p>
            <a:pPr eaLnBrk="1" hangingPunct="1"/>
            <a:fld id="{83FDFB7C-4938-4543-980B-62C8EB3EB339}" type="slidenum">
              <a:rPr lang="en-US" altLang="en-US" sz="1000">
                <a:solidFill>
                  <a:srgbClr val="37A5AC"/>
                </a:solidFill>
                <a:latin typeface="Franklin Gothic Book" panose="020B0503020102020204" pitchFamily="34" charset="0"/>
              </a:rPr>
              <a:pPr eaLnBrk="1" hangingPunct="1"/>
              <a:t>‹#›</a:t>
            </a:fld>
            <a:endParaRPr lang="en-US" altLang="en-US" sz="1000">
              <a:solidFill>
                <a:srgbClr val="37A5AC"/>
              </a:solidFill>
              <a:latin typeface="Franklin Gothic Book" panose="020B0503020102020204" pitchFamily="34" charset="0"/>
            </a:endParaRPr>
          </a:p>
        </p:txBody>
      </p:sp>
      <p:pic>
        <p:nvPicPr>
          <p:cNvPr id="11"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91825" y="6335713"/>
            <a:ext cx="4143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15688" y="6330950"/>
            <a:ext cx="3841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63200" y="6321425"/>
            <a:ext cx="37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ontent Placeholder 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644313" y="6330950"/>
            <a:ext cx="43815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9"/>
            <a:ext cx="10972800" cy="548640"/>
          </a:xfrm>
        </p:spPr>
        <p:txBody>
          <a:bodyPr/>
          <a:lstStyle/>
          <a:p>
            <a:r>
              <a:rPr lang="en-US"/>
              <a:t>Click to edit Master title style</a:t>
            </a:r>
          </a:p>
        </p:txBody>
      </p:sp>
      <p:sp>
        <p:nvSpPr>
          <p:cNvPr id="3" name="Content Placeholder 2"/>
          <p:cNvSpPr>
            <a:spLocks noGrp="1"/>
          </p:cNvSpPr>
          <p:nvPr>
            <p:ph idx="1"/>
          </p:nvPr>
        </p:nvSpPr>
        <p:spPr>
          <a:xfrm>
            <a:off x="609600" y="1005840"/>
            <a:ext cx="5486400" cy="4165599"/>
          </a:xfrm>
        </p:spPr>
        <p:txBody>
          <a:bodyPr/>
          <a:lstStyle>
            <a:lvl1pPr>
              <a:defRPr>
                <a:solidFill>
                  <a:srgbClr val="000000"/>
                </a:solidFill>
              </a:defRPr>
            </a:lvl1pPr>
            <a:lvl2pPr marL="287338" indent="-287338">
              <a:buClr>
                <a:srgbClr val="E77745"/>
              </a:buClr>
              <a:defRPr>
                <a:solidFill>
                  <a:srgbClr val="000000"/>
                </a:solidFill>
              </a:defRPr>
            </a:lvl2pPr>
            <a:lvl3pPr marL="509588" indent="-222250">
              <a:buClr>
                <a:srgbClr val="3333FF"/>
              </a:buClr>
              <a:defRPr>
                <a:solidFill>
                  <a:srgbClr val="000000"/>
                </a:solidFill>
              </a:defRPr>
            </a:lvl3pPr>
          </a:lstStyle>
          <a:p>
            <a:pPr lvl="0"/>
            <a:r>
              <a:rPr lang="en-US" dirty="0"/>
              <a:t>Edit Master text styles</a:t>
            </a:r>
          </a:p>
          <a:p>
            <a:pPr lvl="1"/>
            <a:r>
              <a:rPr lang="en-US" dirty="0"/>
              <a:t>Second level</a:t>
            </a:r>
          </a:p>
          <a:p>
            <a:pPr lvl="2"/>
            <a:r>
              <a:rPr lang="en-US" dirty="0"/>
              <a:t>Third level</a:t>
            </a:r>
          </a:p>
        </p:txBody>
      </p:sp>
      <p:sp>
        <p:nvSpPr>
          <p:cNvPr id="9" name="Picture Placeholder 8"/>
          <p:cNvSpPr>
            <a:spLocks noGrp="1"/>
          </p:cNvSpPr>
          <p:nvPr>
            <p:ph type="pic" sz="quarter" idx="15"/>
          </p:nvPr>
        </p:nvSpPr>
        <p:spPr>
          <a:xfrm>
            <a:off x="6197600" y="1005840"/>
            <a:ext cx="5384800" cy="4165600"/>
          </a:xfrm>
        </p:spPr>
        <p:txBody>
          <a:bodyPr/>
          <a:lstStyle/>
          <a:p>
            <a:pPr lvl="0"/>
            <a:r>
              <a:rPr lang="en-US" noProof="0"/>
              <a:t>Click icon to add picture</a:t>
            </a:r>
            <a:endParaRPr lang="en-US" noProof="0" dirty="0"/>
          </a:p>
        </p:txBody>
      </p:sp>
      <p:sp>
        <p:nvSpPr>
          <p:cNvPr id="15" name="TextBox 14"/>
          <p:cNvSpPr txBox="1"/>
          <p:nvPr userDrawn="1"/>
        </p:nvSpPr>
        <p:spPr>
          <a:xfrm>
            <a:off x="9253728" y="0"/>
            <a:ext cx="2687274" cy="252377"/>
          </a:xfrm>
          <a:prstGeom prst="rect">
            <a:avLst/>
          </a:prstGeom>
          <a:solidFill>
            <a:schemeClr val="tx2">
              <a:lumMod val="10000"/>
              <a:lumOff val="90000"/>
            </a:schemeClr>
          </a:solidFill>
          <a:ln w="12700">
            <a:solidFill>
              <a:schemeClr val="accent1">
                <a:lumMod val="75000"/>
              </a:schemeClr>
            </a:solidFill>
          </a:ln>
        </p:spPr>
        <p:txBody>
          <a:bodyPr wrap="none" lIns="18288" tIns="18288" rIns="18288" bIns="18288" rtlCol="0">
            <a:spAutoFit/>
          </a:bodyPr>
          <a:lstStyle/>
          <a:p>
            <a:pPr algn="ctr"/>
            <a:r>
              <a:rPr lang="en-US" sz="1400" b="1" dirty="0"/>
              <a:t>Approved for public release, 19-999</a:t>
            </a:r>
          </a:p>
        </p:txBody>
      </p:sp>
    </p:spTree>
    <p:extLst>
      <p:ext uri="{BB962C8B-B14F-4D97-AF65-F5344CB8AC3E}">
        <p14:creationId xmlns:p14="http://schemas.microsoft.com/office/powerpoint/2010/main" val="142815172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Blank">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76200" y="6611938"/>
            <a:ext cx="2251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defTabSz="1217613" fontAlgn="base">
              <a:spcBef>
                <a:spcPct val="0"/>
              </a:spcBef>
              <a:spcAft>
                <a:spcPct val="0"/>
              </a:spcAft>
              <a:defRPr sz="2400">
                <a:solidFill>
                  <a:schemeClr val="tx1"/>
                </a:solidFill>
                <a:latin typeface="Calibri" panose="020F0502020204030204" pitchFamily="34" charset="0"/>
              </a:defRPr>
            </a:lvl6pPr>
            <a:lvl7pPr marL="2971800" indent="-228600" defTabSz="1217613" fontAlgn="base">
              <a:spcBef>
                <a:spcPct val="0"/>
              </a:spcBef>
              <a:spcAft>
                <a:spcPct val="0"/>
              </a:spcAft>
              <a:defRPr sz="2400">
                <a:solidFill>
                  <a:schemeClr val="tx1"/>
                </a:solidFill>
                <a:latin typeface="Calibri" panose="020F0502020204030204" pitchFamily="34" charset="0"/>
              </a:defRPr>
            </a:lvl7pPr>
            <a:lvl8pPr marL="3429000" indent="-228600" defTabSz="1217613" fontAlgn="base">
              <a:spcBef>
                <a:spcPct val="0"/>
              </a:spcBef>
              <a:spcAft>
                <a:spcPct val="0"/>
              </a:spcAft>
              <a:defRPr sz="2400">
                <a:solidFill>
                  <a:schemeClr val="tx1"/>
                </a:solidFill>
                <a:latin typeface="Calibri" panose="020F0502020204030204" pitchFamily="34" charset="0"/>
              </a:defRPr>
            </a:lvl8pPr>
            <a:lvl9pPr marL="3886200" indent="-228600" defTabSz="1217613" fontAlgn="base">
              <a:spcBef>
                <a:spcPct val="0"/>
              </a:spcBef>
              <a:spcAft>
                <a:spcPct val="0"/>
              </a:spcAft>
              <a:defRPr sz="2400">
                <a:solidFill>
                  <a:schemeClr val="tx1"/>
                </a:solidFill>
                <a:latin typeface="Calibri" panose="020F0502020204030204" pitchFamily="34" charset="0"/>
              </a:defRPr>
            </a:lvl9pPr>
          </a:lstStyle>
          <a:p>
            <a:pPr eaLnBrk="1" hangingPunct="1"/>
            <a:fld id="{85EB1F45-5BA5-47CB-AA39-B46862D9509C}" type="slidenum">
              <a:rPr lang="en-US" altLang="en-US" sz="1000">
                <a:solidFill>
                  <a:srgbClr val="37A5AC"/>
                </a:solidFill>
                <a:latin typeface="Franklin Gothic Book" panose="020B0503020102020204" pitchFamily="34" charset="0"/>
              </a:rPr>
              <a:pPr eaLnBrk="1" hangingPunct="1"/>
              <a:t>‹#›</a:t>
            </a:fld>
            <a:endParaRPr lang="en-US" altLang="en-US" sz="1000">
              <a:solidFill>
                <a:srgbClr val="37A5AC"/>
              </a:solidFill>
              <a:latin typeface="Franklin Gothic Book" panose="020B0503020102020204" pitchFamily="34" charset="0"/>
            </a:endParaRPr>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91825" y="6335713"/>
            <a:ext cx="4143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15688" y="6330950"/>
            <a:ext cx="3841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63200" y="6321425"/>
            <a:ext cx="37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644313" y="6330950"/>
            <a:ext cx="43815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9253728" y="0"/>
            <a:ext cx="2687274" cy="252377"/>
          </a:xfrm>
          <a:prstGeom prst="rect">
            <a:avLst/>
          </a:prstGeom>
          <a:solidFill>
            <a:schemeClr val="tx2">
              <a:lumMod val="10000"/>
              <a:lumOff val="90000"/>
            </a:schemeClr>
          </a:solidFill>
          <a:ln w="12700">
            <a:solidFill>
              <a:schemeClr val="accent1">
                <a:lumMod val="75000"/>
              </a:schemeClr>
            </a:solidFill>
          </a:ln>
        </p:spPr>
        <p:txBody>
          <a:bodyPr wrap="none" lIns="18288" tIns="18288" rIns="18288" bIns="18288" rtlCol="0">
            <a:spAutoFit/>
          </a:bodyPr>
          <a:lstStyle/>
          <a:p>
            <a:pPr algn="ctr"/>
            <a:r>
              <a:rPr lang="en-US" sz="1400" b="1" dirty="0"/>
              <a:t>Approved for public release, 19-999</a:t>
            </a:r>
          </a:p>
        </p:txBody>
      </p:sp>
    </p:spTree>
    <p:extLst>
      <p:ext uri="{BB962C8B-B14F-4D97-AF65-F5344CB8AC3E}">
        <p14:creationId xmlns:p14="http://schemas.microsoft.com/office/powerpoint/2010/main" val="156870341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Blank No Seal">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76200" y="6611938"/>
            <a:ext cx="2251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defTabSz="1217613" fontAlgn="base">
              <a:spcBef>
                <a:spcPct val="0"/>
              </a:spcBef>
              <a:spcAft>
                <a:spcPct val="0"/>
              </a:spcAft>
              <a:defRPr sz="2400">
                <a:solidFill>
                  <a:schemeClr val="tx1"/>
                </a:solidFill>
                <a:latin typeface="Calibri" panose="020F0502020204030204" pitchFamily="34" charset="0"/>
              </a:defRPr>
            </a:lvl6pPr>
            <a:lvl7pPr marL="2971800" indent="-228600" defTabSz="1217613" fontAlgn="base">
              <a:spcBef>
                <a:spcPct val="0"/>
              </a:spcBef>
              <a:spcAft>
                <a:spcPct val="0"/>
              </a:spcAft>
              <a:defRPr sz="2400">
                <a:solidFill>
                  <a:schemeClr val="tx1"/>
                </a:solidFill>
                <a:latin typeface="Calibri" panose="020F0502020204030204" pitchFamily="34" charset="0"/>
              </a:defRPr>
            </a:lvl7pPr>
            <a:lvl8pPr marL="3429000" indent="-228600" defTabSz="1217613" fontAlgn="base">
              <a:spcBef>
                <a:spcPct val="0"/>
              </a:spcBef>
              <a:spcAft>
                <a:spcPct val="0"/>
              </a:spcAft>
              <a:defRPr sz="2400">
                <a:solidFill>
                  <a:schemeClr val="tx1"/>
                </a:solidFill>
                <a:latin typeface="Calibri" panose="020F0502020204030204" pitchFamily="34" charset="0"/>
              </a:defRPr>
            </a:lvl8pPr>
            <a:lvl9pPr marL="3886200" indent="-228600" defTabSz="1217613" fontAlgn="base">
              <a:spcBef>
                <a:spcPct val="0"/>
              </a:spcBef>
              <a:spcAft>
                <a:spcPct val="0"/>
              </a:spcAft>
              <a:defRPr sz="2400">
                <a:solidFill>
                  <a:schemeClr val="tx1"/>
                </a:solidFill>
                <a:latin typeface="Calibri" panose="020F0502020204030204" pitchFamily="34" charset="0"/>
              </a:defRPr>
            </a:lvl9pPr>
          </a:lstStyle>
          <a:p>
            <a:pPr eaLnBrk="1" hangingPunct="1"/>
            <a:fld id="{E674B149-BBB4-4C6D-B9CF-16E650D4B5B8}" type="slidenum">
              <a:rPr lang="en-US" altLang="en-US" sz="1000">
                <a:solidFill>
                  <a:srgbClr val="37A5AC"/>
                </a:solidFill>
                <a:latin typeface="Franklin Gothic Book" panose="020B0503020102020204" pitchFamily="34" charset="0"/>
              </a:rPr>
              <a:pPr eaLnBrk="1" hangingPunct="1"/>
              <a:t>‹#›</a:t>
            </a:fld>
            <a:endParaRPr lang="en-US" altLang="en-US" sz="1000">
              <a:solidFill>
                <a:srgbClr val="37A5AC"/>
              </a:solidFill>
              <a:latin typeface="Franklin Gothic Book" panose="020B0503020102020204" pitchFamily="34" charset="0"/>
            </a:endParaRPr>
          </a:p>
        </p:txBody>
      </p:sp>
      <p:sp>
        <p:nvSpPr>
          <p:cNvPr id="5" name="TextBox 4"/>
          <p:cNvSpPr txBox="1"/>
          <p:nvPr userDrawn="1"/>
        </p:nvSpPr>
        <p:spPr>
          <a:xfrm>
            <a:off x="9253728" y="0"/>
            <a:ext cx="2687274" cy="252377"/>
          </a:xfrm>
          <a:prstGeom prst="rect">
            <a:avLst/>
          </a:prstGeom>
          <a:solidFill>
            <a:schemeClr val="tx2">
              <a:lumMod val="10000"/>
              <a:lumOff val="90000"/>
            </a:schemeClr>
          </a:solidFill>
          <a:ln w="12700">
            <a:solidFill>
              <a:schemeClr val="accent1">
                <a:lumMod val="75000"/>
              </a:schemeClr>
            </a:solidFill>
          </a:ln>
        </p:spPr>
        <p:txBody>
          <a:bodyPr wrap="none" lIns="18288" tIns="18288" rIns="18288" bIns="18288" rtlCol="0">
            <a:spAutoFit/>
          </a:bodyPr>
          <a:lstStyle/>
          <a:p>
            <a:pPr algn="ctr"/>
            <a:r>
              <a:rPr lang="en-US" sz="1400" b="1" dirty="0"/>
              <a:t>Approved for public release, 19-999</a:t>
            </a:r>
          </a:p>
        </p:txBody>
      </p:sp>
    </p:spTree>
    <p:extLst>
      <p:ext uri="{BB962C8B-B14F-4D97-AF65-F5344CB8AC3E}">
        <p14:creationId xmlns:p14="http://schemas.microsoft.com/office/powerpoint/2010/main" val="17012435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ic Closing Slide">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47888" y="2995613"/>
            <a:ext cx="78962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4349272" y="6488668"/>
            <a:ext cx="3493457" cy="369332"/>
          </a:xfrm>
          <a:prstGeom prst="rect">
            <a:avLst/>
          </a:prstGeom>
          <a:solidFill>
            <a:schemeClr val="tx2">
              <a:lumMod val="10000"/>
              <a:lumOff val="90000"/>
            </a:schemeClr>
          </a:solidFill>
        </p:spPr>
        <p:txBody>
          <a:bodyPr wrap="none" lIns="45720" rIns="45720" rtlCol="0">
            <a:spAutoFit/>
          </a:bodyPr>
          <a:lstStyle/>
          <a:p>
            <a:pPr algn="ctr"/>
            <a:r>
              <a:rPr lang="en-US" sz="1800" b="1" dirty="0"/>
              <a:t>Approved for public release, 19-999</a:t>
            </a:r>
          </a:p>
        </p:txBody>
      </p:sp>
    </p:spTree>
    <p:extLst>
      <p:ext uri="{BB962C8B-B14F-4D97-AF65-F5344CB8AC3E}">
        <p14:creationId xmlns:p14="http://schemas.microsoft.com/office/powerpoint/2010/main" val="54285113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al Animated Closing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1825" y="6335713"/>
            <a:ext cx="4143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15688" y="6330950"/>
            <a:ext cx="3841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63200" y="6321425"/>
            <a:ext cx="37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9475" y="1776413"/>
            <a:ext cx="2620963"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1213" y="7534275"/>
            <a:ext cx="10847387"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8"/>
          <p:cNvGraphicFramePr>
            <a:graphicFrameLocks noChangeAspect="1"/>
          </p:cNvGraphicFramePr>
          <p:nvPr/>
        </p:nvGraphicFramePr>
        <p:xfrm>
          <a:off x="11936413" y="0"/>
          <a:ext cx="249237" cy="2590800"/>
        </p:xfrm>
        <a:graphic>
          <a:graphicData uri="http://schemas.openxmlformats.org/presentationml/2006/ole">
            <mc:AlternateContent xmlns:mc="http://schemas.openxmlformats.org/markup-compatibility/2006">
              <mc:Choice xmlns:v="urn:schemas-microsoft-com:vml" Requires="v">
                <p:oleObj name="Image" r:id="rId7" imgW="330159" imgH="3428571" progId="Photoshop.Image.13">
                  <p:embed/>
                </p:oleObj>
              </mc:Choice>
              <mc:Fallback>
                <p:oleObj name="Image" r:id="rId7" imgW="330159" imgH="3428571" progId="Photoshop.Image.13">
                  <p:embed/>
                  <p:pic>
                    <p:nvPicPr>
                      <p:cNvPr id="9"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36413" y="0"/>
                        <a:ext cx="2492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 name="Content Placeholder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644313" y="6330950"/>
            <a:ext cx="43815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userDrawn="1"/>
        </p:nvSpPr>
        <p:spPr>
          <a:xfrm>
            <a:off x="8534400" y="5939703"/>
            <a:ext cx="3493457" cy="369332"/>
          </a:xfrm>
          <a:prstGeom prst="rect">
            <a:avLst/>
          </a:prstGeom>
          <a:solidFill>
            <a:schemeClr val="tx2">
              <a:lumMod val="10000"/>
              <a:lumOff val="90000"/>
            </a:schemeClr>
          </a:solidFill>
        </p:spPr>
        <p:txBody>
          <a:bodyPr wrap="none" lIns="45720" rIns="45720" rtlCol="0">
            <a:spAutoFit/>
          </a:bodyPr>
          <a:lstStyle/>
          <a:p>
            <a:pPr algn="ctr"/>
            <a:r>
              <a:rPr lang="en-US" sz="1800" b="1" dirty="0"/>
              <a:t>Approved for public release, 19-999</a:t>
            </a:r>
          </a:p>
        </p:txBody>
      </p:sp>
    </p:spTree>
    <p:extLst>
      <p:ext uri="{BB962C8B-B14F-4D97-AF65-F5344CB8AC3E}">
        <p14:creationId xmlns:p14="http://schemas.microsoft.com/office/powerpoint/2010/main" val="29831925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79167E-6 -4.07407E-6 L -0.39322 0.00024 " pathEditMode="relative" rAng="0" ptsTypes="AA">
                                      <p:cBhvr>
                                        <p:cTn id="6" dur="2000" fill="hold"/>
                                        <p:tgtEl>
                                          <p:spTgt spid="6"/>
                                        </p:tgtEl>
                                        <p:attrNameLst>
                                          <p:attrName>ppt_x</p:attrName>
                                          <p:attrName>ppt_y</p:attrName>
                                        </p:attrNameLst>
                                      </p:cBhvr>
                                      <p:rCtr x="-19661" y="0"/>
                                    </p:animMotion>
                                  </p:childTnLst>
                                </p:cTn>
                              </p:par>
                              <p:par>
                                <p:cTn id="7" presetID="42" presetClass="path" presetSubtype="0" accel="50000" decel="50000" fill="hold" nodeType="withEffect">
                                  <p:stCondLst>
                                    <p:cond delay="30"/>
                                  </p:stCondLst>
                                  <p:childTnLst>
                                    <p:animMotion origin="layout" path="M -3.33333E-6 -4.07407E-6 L -0.39166 0.00024 " pathEditMode="relative" rAng="0" ptsTypes="AA">
                                      <p:cBhvr>
                                        <p:cTn id="8" dur="2000" fill="hold"/>
                                        <p:tgtEl>
                                          <p:spTgt spid="4"/>
                                        </p:tgtEl>
                                        <p:attrNameLst>
                                          <p:attrName>ppt_x</p:attrName>
                                          <p:attrName>ppt_y</p:attrName>
                                        </p:attrNameLst>
                                      </p:cBhvr>
                                      <p:rCtr x="-19583" y="0"/>
                                    </p:animMotion>
                                  </p:childTnLst>
                                </p:cTn>
                              </p:par>
                              <p:par>
                                <p:cTn id="9" presetID="42" presetClass="path" presetSubtype="0" accel="50000" decel="50000" fill="hold" nodeType="withEffect">
                                  <p:stCondLst>
                                    <p:cond delay="60"/>
                                  </p:stCondLst>
                                  <p:childTnLst>
                                    <p:animMotion origin="layout" path="M 2.91667E-6 -4.07407E-6 L -0.38685 -0.00046 " pathEditMode="relative" rAng="0" ptsTypes="AA">
                                      <p:cBhvr>
                                        <p:cTn id="10" dur="2000" fill="hold"/>
                                        <p:tgtEl>
                                          <p:spTgt spid="5"/>
                                        </p:tgtEl>
                                        <p:attrNameLst>
                                          <p:attrName>ppt_x</p:attrName>
                                          <p:attrName>ppt_y</p:attrName>
                                        </p:attrNameLst>
                                      </p:cBhvr>
                                      <p:rCtr x="-19349" y="-23"/>
                                    </p:animMotion>
                                  </p:childTnLst>
                                </p:cTn>
                              </p:par>
                              <p:par>
                                <p:cTn id="11" presetID="42" presetClass="path" presetSubtype="0" accel="50000" decel="50000" fill="hold" nodeType="withEffect">
                                  <p:stCondLst>
                                    <p:cond delay="70"/>
                                  </p:stCondLst>
                                  <p:childTnLst>
                                    <p:animMotion origin="layout" path="M 1.875E-6 -3.7037E-7 L 0.00169 -0.15231 " pathEditMode="relative" rAng="0" ptsTypes="AA">
                                      <p:cBhvr>
                                        <p:cTn id="12" dur="2000" fill="hold"/>
                                        <p:tgtEl>
                                          <p:spTgt spid="8"/>
                                        </p:tgtEl>
                                        <p:attrNameLst>
                                          <p:attrName>ppt_x</p:attrName>
                                          <p:attrName>ppt_y</p:attrName>
                                        </p:attrNameLst>
                                      </p:cBhvr>
                                      <p:rCtr x="78" y="-7616"/>
                                    </p:animMotion>
                                  </p:childTnLst>
                                </p:cTn>
                              </p:par>
                              <p:par>
                                <p:cTn id="13" presetID="10" presetClass="entr" presetSubtype="0" fill="hold" nodeType="with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2" presetClass="exit" presetSubtype="2" fill="hold" nodeType="withEffect">
                                  <p:stCondLst>
                                    <p:cond delay="0"/>
                                  </p:stCondLst>
                                  <p:childTnLst>
                                    <p:anim calcmode="lin" valueType="num">
                                      <p:cBhvr additive="base">
                                        <p:cTn id="17" dur="500"/>
                                        <p:tgtEl>
                                          <p:spTgt spid="9"/>
                                        </p:tgtEl>
                                        <p:attrNameLst>
                                          <p:attrName>ppt_x</p:attrName>
                                        </p:attrNameLst>
                                      </p:cBhvr>
                                      <p:tavLst>
                                        <p:tav tm="0">
                                          <p:val>
                                            <p:strVal val="ppt_x"/>
                                          </p:val>
                                        </p:tav>
                                        <p:tav tm="100000">
                                          <p:val>
                                            <p:strVal val="1+ppt_w/2"/>
                                          </p:val>
                                        </p:tav>
                                      </p:tavLst>
                                    </p:anim>
                                    <p:anim calcmode="lin" valueType="num">
                                      <p:cBhvr additive="base">
                                        <p:cTn id="18" dur="500"/>
                                        <p:tgtEl>
                                          <p:spTgt spid="9"/>
                                        </p:tgtEl>
                                        <p:attrNameLst>
                                          <p:attrName>ppt_y</p:attrName>
                                        </p:attrNameLst>
                                      </p:cBhvr>
                                      <p:tavLst>
                                        <p:tav tm="0">
                                          <p:val>
                                            <p:strVal val="ppt_y"/>
                                          </p:val>
                                        </p:tav>
                                        <p:tav tm="100000">
                                          <p:val>
                                            <p:strVal val="ppt_y"/>
                                          </p:val>
                                        </p:tav>
                                      </p:tavLst>
                                    </p:anim>
                                    <p:set>
                                      <p:cBhvr>
                                        <p:cTn id="19" dur="1" fill="hold">
                                          <p:stCondLst>
                                            <p:cond delay="499"/>
                                          </p:stCondLst>
                                        </p:cTn>
                                        <p:tgtEl>
                                          <p:spTgt spid="9"/>
                                        </p:tgtEl>
                                        <p:attrNameLst>
                                          <p:attrName>style.visibility</p:attrName>
                                        </p:attrNameLst>
                                      </p:cBhvr>
                                      <p:to>
                                        <p:strVal val="hidden"/>
                                      </p:to>
                                    </p:set>
                                  </p:childTnLst>
                                </p:cTn>
                              </p:par>
                              <p:par>
                                <p:cTn id="20" presetID="2" presetClass="exit" presetSubtype="2" fill="hold" nodeType="withEffect">
                                  <p:stCondLst>
                                    <p:cond delay="300"/>
                                  </p:stCondLst>
                                  <p:childTnLst>
                                    <p:anim calcmode="lin" valueType="num">
                                      <p:cBhvr additive="base">
                                        <p:cTn id="21" dur="500"/>
                                        <p:tgtEl>
                                          <p:spTgt spid="10"/>
                                        </p:tgtEl>
                                        <p:attrNameLst>
                                          <p:attrName>ppt_x</p:attrName>
                                        </p:attrNameLst>
                                      </p:cBhvr>
                                      <p:tavLst>
                                        <p:tav tm="0">
                                          <p:val>
                                            <p:strVal val="ppt_x"/>
                                          </p:val>
                                        </p:tav>
                                        <p:tav tm="100000">
                                          <p:val>
                                            <p:strVal val="1+ppt_w/2"/>
                                          </p:val>
                                        </p:tav>
                                      </p:tavLst>
                                    </p:anim>
                                    <p:anim calcmode="lin" valueType="num">
                                      <p:cBhvr additive="base">
                                        <p:cTn id="22" dur="500"/>
                                        <p:tgtEl>
                                          <p:spTgt spid="10"/>
                                        </p:tgtEl>
                                        <p:attrNameLst>
                                          <p:attrName>ppt_y</p:attrName>
                                        </p:attrNameLst>
                                      </p:cBhvr>
                                      <p:tavLst>
                                        <p:tav tm="0">
                                          <p:val>
                                            <p:strVal val="ppt_y"/>
                                          </p:val>
                                        </p:tav>
                                        <p:tav tm="100000">
                                          <p:val>
                                            <p:strVal val="ppt_y"/>
                                          </p:val>
                                        </p:tav>
                                      </p:tavLst>
                                    </p:anim>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2"/>
            <a:ext cx="10972800" cy="4165599"/>
          </a:xfrm>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C9D44EBD-F3CC-4C38-BEF4-F513BA34EBF7}" type="slidenum">
              <a:rPr lang="en-US" smtClean="0"/>
              <a:pPr/>
              <a:t>‹#›</a:t>
            </a:fld>
            <a:endParaRPr lang="en-US" dirty="0"/>
          </a:p>
        </p:txBody>
      </p:sp>
    </p:spTree>
    <p:extLst>
      <p:ext uri="{BB962C8B-B14F-4D97-AF65-F5344CB8AC3E}">
        <p14:creationId xmlns:p14="http://schemas.microsoft.com/office/powerpoint/2010/main" val="396639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2"/>
            <a:ext cx="10972800" cy="4165599"/>
          </a:xfrm>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C9D44EBD-F3CC-4C38-BEF4-F513BA34EBF7}" type="slidenum">
              <a:rPr lang="en-US" smtClean="0"/>
              <a:pPr/>
              <a:t>‹#›</a:t>
            </a:fld>
            <a:endParaRPr lang="en-US" dirty="0"/>
          </a:p>
        </p:txBody>
      </p:sp>
      <p:sp>
        <p:nvSpPr>
          <p:cNvPr id="4" name="Rectangle 3"/>
          <p:cNvSpPr/>
          <p:nvPr userDrawn="1"/>
        </p:nvSpPr>
        <p:spPr>
          <a:xfrm>
            <a:off x="0" y="5889523"/>
            <a:ext cx="4080387" cy="968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Tree>
    <p:extLst>
      <p:ext uri="{BB962C8B-B14F-4D97-AF65-F5344CB8AC3E}">
        <p14:creationId xmlns:p14="http://schemas.microsoft.com/office/powerpoint/2010/main" val="170746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2"/>
            <a:ext cx="5486400" cy="4165599"/>
          </a:xfrm>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C9D44EBD-F3CC-4C38-BEF4-F513BA34EBF7}" type="slidenum">
              <a:rPr lang="en-US" smtClean="0"/>
              <a:pPr/>
              <a:t>‹#›</a:t>
            </a:fld>
            <a:endParaRPr lang="en-US" dirty="0"/>
          </a:p>
        </p:txBody>
      </p:sp>
      <p:sp>
        <p:nvSpPr>
          <p:cNvPr id="9" name="Picture Placeholder 8"/>
          <p:cNvSpPr>
            <a:spLocks noGrp="1"/>
          </p:cNvSpPr>
          <p:nvPr>
            <p:ph type="pic" sz="quarter" idx="15"/>
          </p:nvPr>
        </p:nvSpPr>
        <p:spPr>
          <a:xfrm>
            <a:off x="6197600" y="1600200"/>
            <a:ext cx="5384800" cy="4165600"/>
          </a:xfrm>
        </p:spPr>
        <p:txBody>
          <a:bodyPr/>
          <a:lstStyle/>
          <a:p>
            <a:endParaRPr lang="en-US" dirty="0"/>
          </a:p>
        </p:txBody>
      </p:sp>
    </p:spTree>
    <p:extLst>
      <p:ext uri="{BB962C8B-B14F-4D97-AF65-F5344CB8AC3E}">
        <p14:creationId xmlns:p14="http://schemas.microsoft.com/office/powerpoint/2010/main" val="1347503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2"/>
            <a:ext cx="10972800" cy="4165599"/>
          </a:xfrm>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C9D44EBD-F3CC-4C38-BEF4-F513BA34EBF7}" type="slidenum">
              <a:rPr lang="en-US" smtClean="0"/>
              <a:pPr/>
              <a:t>‹#›</a:t>
            </a:fld>
            <a:endParaRPr lang="en-US" dirty="0"/>
          </a:p>
        </p:txBody>
      </p:sp>
      <p:sp>
        <p:nvSpPr>
          <p:cNvPr id="4" name="Rectangle 3"/>
          <p:cNvSpPr/>
          <p:nvPr userDrawn="1"/>
        </p:nvSpPr>
        <p:spPr>
          <a:xfrm>
            <a:off x="134112" y="5474208"/>
            <a:ext cx="4596384" cy="1383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spTree>
    <p:extLst>
      <p:ext uri="{BB962C8B-B14F-4D97-AF65-F5344CB8AC3E}">
        <p14:creationId xmlns:p14="http://schemas.microsoft.com/office/powerpoint/2010/main" val="2511340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C9D44EBD-F3CC-4C38-BEF4-F513BA34EBF7}" type="slidenum">
              <a:rPr lang="en-US" smtClean="0"/>
              <a:pPr/>
              <a:t>‹#›</a:t>
            </a:fld>
            <a:endParaRPr lang="en-US" dirty="0"/>
          </a:p>
        </p:txBody>
      </p:sp>
      <p:sp>
        <p:nvSpPr>
          <p:cNvPr id="5" name="Rectangle 4"/>
          <p:cNvSpPr/>
          <p:nvPr userDrawn="1"/>
        </p:nvSpPr>
        <p:spPr>
          <a:xfrm>
            <a:off x="6460788" y="3986634"/>
            <a:ext cx="6096000" cy="858440"/>
          </a:xfrm>
          <a:prstGeom prst="rect">
            <a:avLst/>
          </a:prstGeom>
        </p:spPr>
        <p:txBody>
          <a:bodyP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489" dirty="0"/>
              <a:t>University Park, Pennsylvania 16802</a:t>
            </a:r>
            <a:br>
              <a:rPr lang="en-US" sz="2489" dirty="0"/>
            </a:br>
            <a:r>
              <a:rPr lang="en-US" sz="2489" dirty="0"/>
              <a:t>Phone: 814-865-6531</a:t>
            </a:r>
          </a:p>
        </p:txBody>
      </p:sp>
      <p:sp>
        <p:nvSpPr>
          <p:cNvPr id="6" name="Rectangle 5"/>
          <p:cNvSpPr/>
          <p:nvPr userDrawn="1"/>
        </p:nvSpPr>
        <p:spPr>
          <a:xfrm>
            <a:off x="1" y="5777888"/>
            <a:ext cx="4828031" cy="1080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0863" y="932708"/>
            <a:ext cx="8180381" cy="3438571"/>
          </a:xfrm>
          <a:prstGeom prst="rect">
            <a:avLst/>
          </a:prstGeom>
        </p:spPr>
      </p:pic>
    </p:spTree>
    <p:extLst>
      <p:ext uri="{BB962C8B-B14F-4D97-AF65-F5344CB8AC3E}">
        <p14:creationId xmlns:p14="http://schemas.microsoft.com/office/powerpoint/2010/main" val="890427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O LOGO">
    <p:spTree>
      <p:nvGrpSpPr>
        <p:cNvPr id="1" name=""/>
        <p:cNvGrpSpPr/>
        <p:nvPr/>
      </p:nvGrpSpPr>
      <p:grpSpPr>
        <a:xfrm>
          <a:off x="0" y="0"/>
          <a:ext cx="0" cy="0"/>
          <a:chOff x="0" y="0"/>
          <a:chExt cx="0" cy="0"/>
        </a:xfrm>
      </p:grpSpPr>
      <p:sp>
        <p:nvSpPr>
          <p:cNvPr id="2" name="Title 1"/>
          <p:cNvSpPr>
            <a:spLocks noGrp="1"/>
          </p:cNvSpPr>
          <p:nvPr>
            <p:ph type="title"/>
          </p:nvPr>
        </p:nvSpPr>
        <p:spPr>
          <a:xfrm>
            <a:off x="609600" y="195374"/>
            <a:ext cx="10972800" cy="880391"/>
          </a:xfrm>
        </p:spPr>
        <p:txBody>
          <a:bodyPr/>
          <a:lstStyle/>
          <a:p>
            <a:r>
              <a:rPr lang="en-US"/>
              <a:t>Click to edit Master title style</a:t>
            </a:r>
          </a:p>
        </p:txBody>
      </p:sp>
      <p:sp>
        <p:nvSpPr>
          <p:cNvPr id="3" name="Content Placeholder 2"/>
          <p:cNvSpPr>
            <a:spLocks noGrp="1"/>
          </p:cNvSpPr>
          <p:nvPr>
            <p:ph idx="1"/>
          </p:nvPr>
        </p:nvSpPr>
        <p:spPr>
          <a:xfrm>
            <a:off x="609600" y="1199154"/>
            <a:ext cx="10972800" cy="4939426"/>
          </a:xfrm>
        </p:spPr>
        <p:txBody>
          <a:bodyPr/>
          <a:lstStyle>
            <a:lvl1pPr marL="228600" indent="-228600">
              <a:spcBef>
                <a:spcPts val="1200"/>
              </a:spcBef>
              <a:buFont typeface="Wingdings" panose="05000000000000000000" pitchFamily="2" charset="2"/>
              <a:buChar char="§"/>
              <a:defRPr sz="2000"/>
            </a:lvl1pPr>
            <a:lvl2pPr marL="628650" indent="-228600">
              <a:spcBef>
                <a:spcPts val="400"/>
              </a:spcBef>
              <a:buSzPct val="75000"/>
              <a:defRPr sz="1800"/>
            </a:lvl2pPr>
            <a:lvl3pPr marL="914400" indent="-150813">
              <a:spcBef>
                <a:spcPts val="400"/>
              </a:spcBef>
              <a:defRPr sz="1700"/>
            </a:lvl3pPr>
            <a:lvl4pPr marL="1257300" indent="-171450">
              <a:buClr>
                <a:srgbClr val="706F72"/>
              </a:buClr>
              <a:buFont typeface="Calibri" panose="020F0502020204030204" pitchFamily="34" charset="0"/>
              <a:buChar char="⁻"/>
              <a:defRPr sz="1600"/>
            </a:lvl4pPr>
            <a:lvl5pPr marL="1543050" indent="-171450">
              <a:buFont typeface="Courier New" panose="02070309020205020404" pitchFamily="49" charset="0"/>
              <a:buChar char="o"/>
              <a:defRPr sz="16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12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4375" y="6335713"/>
            <a:ext cx="4143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6975" y="6330950"/>
            <a:ext cx="3841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46700" y="6321425"/>
            <a:ext cx="37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263" y="6497638"/>
            <a:ext cx="10847387"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7738" y="457200"/>
            <a:ext cx="149225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938741" y="3136905"/>
            <a:ext cx="10363200" cy="469900"/>
          </a:xfrm>
        </p:spPr>
        <p:txBody>
          <a:bodyPr anchor="b">
            <a:noAutofit/>
          </a:bodyPr>
          <a:lstStyle>
            <a:lvl1pPr marL="0" indent="0">
              <a:buNone/>
              <a:defRPr sz="2133" baseline="0">
                <a:solidFill>
                  <a:srgbClr val="000000"/>
                </a:solidFill>
              </a:defRPr>
            </a:lvl1pPr>
            <a:lvl2pPr marL="609570" indent="0">
              <a:buNone/>
              <a:defRPr sz="2400">
                <a:solidFill>
                  <a:schemeClr val="tx1">
                    <a:tint val="75000"/>
                  </a:schemeClr>
                </a:solidFill>
              </a:defRPr>
            </a:lvl2pPr>
            <a:lvl3pPr marL="1219139"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7"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Edit Master text styles</a:t>
            </a:r>
          </a:p>
        </p:txBody>
      </p:sp>
      <p:sp>
        <p:nvSpPr>
          <p:cNvPr id="9" name="Text Placeholder 8"/>
          <p:cNvSpPr>
            <a:spLocks noGrp="1"/>
          </p:cNvSpPr>
          <p:nvPr>
            <p:ph type="body" sz="quarter" idx="14"/>
          </p:nvPr>
        </p:nvSpPr>
        <p:spPr>
          <a:xfrm>
            <a:off x="938741" y="3632200"/>
            <a:ext cx="10363200" cy="406400"/>
          </a:xfrm>
        </p:spPr>
        <p:txBody>
          <a:bodyPr/>
          <a:lstStyle>
            <a:lvl1pPr>
              <a:defRPr>
                <a:solidFill>
                  <a:srgbClr val="000000"/>
                </a:solidFill>
              </a:defRPr>
            </a:lvl1pPr>
          </a:lstStyle>
          <a:p>
            <a:pPr lvl="0"/>
            <a:r>
              <a:rPr lang="en-US"/>
              <a:t>Edit Master text styles</a:t>
            </a:r>
          </a:p>
        </p:txBody>
      </p:sp>
      <p:sp>
        <p:nvSpPr>
          <p:cNvPr id="4" name="Text Placeholder 3"/>
          <p:cNvSpPr>
            <a:spLocks noGrp="1"/>
          </p:cNvSpPr>
          <p:nvPr>
            <p:ph type="body" sz="quarter" idx="17"/>
          </p:nvPr>
        </p:nvSpPr>
        <p:spPr>
          <a:xfrm>
            <a:off x="938741" y="2616200"/>
            <a:ext cx="10363200" cy="508000"/>
          </a:xfrm>
        </p:spPr>
        <p:txBody>
          <a:bodyPr>
            <a:noAutofit/>
          </a:bodyPr>
          <a:lstStyle>
            <a:lvl1pPr>
              <a:defRPr sz="3200" baseline="0">
                <a:solidFill>
                  <a:schemeClr val="tx2"/>
                </a:solidFill>
                <a:latin typeface="Franklin Gothic Medium Cond" panose="020B0606030402020204" pitchFamily="34" charset="0"/>
              </a:defRPr>
            </a:lvl1pPr>
          </a:lstStyle>
          <a:p>
            <a:pPr lvl="0"/>
            <a:r>
              <a:rPr lang="en-US"/>
              <a:t>Edit Master text styles</a:t>
            </a:r>
          </a:p>
        </p:txBody>
      </p:sp>
      <p:sp>
        <p:nvSpPr>
          <p:cNvPr id="10" name="TextBox 9"/>
          <p:cNvSpPr txBox="1"/>
          <p:nvPr userDrawn="1"/>
        </p:nvSpPr>
        <p:spPr>
          <a:xfrm>
            <a:off x="8534400" y="5939703"/>
            <a:ext cx="3493457" cy="369332"/>
          </a:xfrm>
          <a:prstGeom prst="rect">
            <a:avLst/>
          </a:prstGeom>
          <a:solidFill>
            <a:schemeClr val="tx2">
              <a:lumMod val="10000"/>
              <a:lumOff val="90000"/>
            </a:schemeClr>
          </a:solidFill>
          <a:ln w="12700">
            <a:solidFill>
              <a:schemeClr val="accent1">
                <a:lumMod val="75000"/>
              </a:schemeClr>
            </a:solidFill>
          </a:ln>
        </p:spPr>
        <p:txBody>
          <a:bodyPr wrap="none" lIns="45720" rIns="45720" rtlCol="0">
            <a:spAutoFit/>
          </a:bodyPr>
          <a:lstStyle/>
          <a:p>
            <a:pPr algn="ctr"/>
            <a:r>
              <a:rPr lang="en-US" sz="1800" b="1" dirty="0"/>
              <a:t>Approved for public release, 19-999</a:t>
            </a:r>
          </a:p>
        </p:txBody>
      </p:sp>
    </p:spTree>
    <p:extLst>
      <p:ext uri="{BB962C8B-B14F-4D97-AF65-F5344CB8AC3E}">
        <p14:creationId xmlns:p14="http://schemas.microsoft.com/office/powerpoint/2010/main" val="312483001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2 (Follows 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4375" y="6335713"/>
            <a:ext cx="4143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6975" y="6330950"/>
            <a:ext cx="3841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46700" y="6321425"/>
            <a:ext cx="377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328525" y="6340475"/>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6263" y="6497638"/>
            <a:ext cx="10847387"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3"/>
          <p:cNvSpPr txBox="1">
            <a:spLocks noChangeArrowheads="1"/>
          </p:cNvSpPr>
          <p:nvPr userDrawn="1"/>
        </p:nvSpPr>
        <p:spPr bwMode="auto">
          <a:xfrm>
            <a:off x="76200" y="6611938"/>
            <a:ext cx="2251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defTabSz="1217613" fontAlgn="base">
              <a:spcBef>
                <a:spcPct val="0"/>
              </a:spcBef>
              <a:spcAft>
                <a:spcPct val="0"/>
              </a:spcAft>
              <a:defRPr sz="2400">
                <a:solidFill>
                  <a:schemeClr val="tx1"/>
                </a:solidFill>
                <a:latin typeface="Calibri" panose="020F0502020204030204" pitchFamily="34" charset="0"/>
              </a:defRPr>
            </a:lvl6pPr>
            <a:lvl7pPr marL="2971800" indent="-228600" defTabSz="1217613" fontAlgn="base">
              <a:spcBef>
                <a:spcPct val="0"/>
              </a:spcBef>
              <a:spcAft>
                <a:spcPct val="0"/>
              </a:spcAft>
              <a:defRPr sz="2400">
                <a:solidFill>
                  <a:schemeClr val="tx1"/>
                </a:solidFill>
                <a:latin typeface="Calibri" panose="020F0502020204030204" pitchFamily="34" charset="0"/>
              </a:defRPr>
            </a:lvl7pPr>
            <a:lvl8pPr marL="3429000" indent="-228600" defTabSz="1217613" fontAlgn="base">
              <a:spcBef>
                <a:spcPct val="0"/>
              </a:spcBef>
              <a:spcAft>
                <a:spcPct val="0"/>
              </a:spcAft>
              <a:defRPr sz="2400">
                <a:solidFill>
                  <a:schemeClr val="tx1"/>
                </a:solidFill>
                <a:latin typeface="Calibri" panose="020F0502020204030204" pitchFamily="34" charset="0"/>
              </a:defRPr>
            </a:lvl8pPr>
            <a:lvl9pPr marL="3886200" indent="-228600" defTabSz="1217613" fontAlgn="base">
              <a:spcBef>
                <a:spcPct val="0"/>
              </a:spcBef>
              <a:spcAft>
                <a:spcPct val="0"/>
              </a:spcAft>
              <a:defRPr sz="2400">
                <a:solidFill>
                  <a:schemeClr val="tx1"/>
                </a:solidFill>
                <a:latin typeface="Calibri" panose="020F0502020204030204" pitchFamily="34" charset="0"/>
              </a:defRPr>
            </a:lvl9pPr>
          </a:lstStyle>
          <a:p>
            <a:pPr eaLnBrk="1" hangingPunct="1"/>
            <a:fld id="{8FECC955-D7D0-412D-A84B-C90D6F895AE9}" type="slidenum">
              <a:rPr lang="en-US" altLang="en-US" sz="1000">
                <a:solidFill>
                  <a:srgbClr val="37A5AC"/>
                </a:solidFill>
                <a:latin typeface="Franklin Gothic Book" panose="020B0503020102020204" pitchFamily="34" charset="0"/>
              </a:rPr>
              <a:pPr eaLnBrk="1" hangingPunct="1"/>
              <a:t>‹#›</a:t>
            </a:fld>
            <a:endParaRPr lang="en-US" altLang="en-US" sz="1000">
              <a:solidFill>
                <a:srgbClr val="37A5AC"/>
              </a:solidFill>
              <a:latin typeface="Franklin Gothic Book" panose="020B0503020102020204" pitchFamily="34" charset="0"/>
            </a:endParaRPr>
          </a:p>
        </p:txBody>
      </p:sp>
      <p:sp>
        <p:nvSpPr>
          <p:cNvPr id="13" name="Title 1"/>
          <p:cNvSpPr>
            <a:spLocks noGrp="1"/>
          </p:cNvSpPr>
          <p:nvPr>
            <p:ph type="title"/>
          </p:nvPr>
        </p:nvSpPr>
        <p:spPr>
          <a:xfrm>
            <a:off x="609600" y="274639"/>
            <a:ext cx="10972800" cy="544217"/>
          </a:xfrm>
        </p:spPr>
        <p:txBody>
          <a:bodyPr/>
          <a:lstStyle>
            <a:lvl1pPr>
              <a:defRPr/>
            </a:lvl1pPr>
          </a:lstStyle>
          <a:p>
            <a:r>
              <a:rPr lang="en-US"/>
              <a:t>Click to edit Master title style</a:t>
            </a:r>
            <a:endParaRPr lang="en-US" dirty="0"/>
          </a:p>
        </p:txBody>
      </p:sp>
      <p:sp>
        <p:nvSpPr>
          <p:cNvPr id="14" name="Content Placeholder 2"/>
          <p:cNvSpPr>
            <a:spLocks noGrp="1"/>
          </p:cNvSpPr>
          <p:nvPr>
            <p:ph idx="1"/>
          </p:nvPr>
        </p:nvSpPr>
        <p:spPr>
          <a:xfrm>
            <a:off x="609600" y="1005840"/>
            <a:ext cx="10972800" cy="4691999"/>
          </a:xfrm>
        </p:spPr>
        <p:txBody>
          <a:bodyPr/>
          <a:lstStyle>
            <a:lvl1pPr>
              <a:defRPr>
                <a:solidFill>
                  <a:srgbClr val="000000"/>
                </a:solidFill>
              </a:defRPr>
            </a:lvl1pPr>
            <a:lvl2pPr marL="339725" indent="-287338">
              <a:buClr>
                <a:srgbClr val="E77745"/>
              </a:buClr>
              <a:defRPr>
                <a:solidFill>
                  <a:srgbClr val="000000"/>
                </a:solidFill>
              </a:defRPr>
            </a:lvl2pPr>
            <a:lvl3pPr marL="574675" indent="-234950">
              <a:buClr>
                <a:srgbClr val="3333FF"/>
              </a:buClr>
              <a:defRPr>
                <a:solidFill>
                  <a:srgbClr val="000000"/>
                </a:solidFill>
              </a:defRPr>
            </a:lvl3pPr>
            <a:lvl4pPr marL="1827213" indent="-965200">
              <a:defRPr>
                <a:solidFill>
                  <a:srgbClr val="000000"/>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6" name="TextBox 15"/>
          <p:cNvSpPr txBox="1"/>
          <p:nvPr userDrawn="1"/>
        </p:nvSpPr>
        <p:spPr>
          <a:xfrm>
            <a:off x="9253728" y="0"/>
            <a:ext cx="2687274" cy="252377"/>
          </a:xfrm>
          <a:prstGeom prst="rect">
            <a:avLst/>
          </a:prstGeom>
          <a:solidFill>
            <a:schemeClr val="tx2">
              <a:lumMod val="10000"/>
              <a:lumOff val="90000"/>
            </a:schemeClr>
          </a:solidFill>
          <a:ln w="12700">
            <a:solidFill>
              <a:schemeClr val="accent1">
                <a:lumMod val="75000"/>
              </a:schemeClr>
            </a:solidFill>
          </a:ln>
        </p:spPr>
        <p:txBody>
          <a:bodyPr wrap="none" lIns="18288" tIns="18288" rIns="18288" bIns="18288" rtlCol="0">
            <a:spAutoFit/>
          </a:bodyPr>
          <a:lstStyle/>
          <a:p>
            <a:pPr algn="ctr"/>
            <a:r>
              <a:rPr lang="en-US" sz="1400" b="1" dirty="0"/>
              <a:t>Approved for public release, 19-999</a:t>
            </a:r>
          </a:p>
        </p:txBody>
      </p:sp>
    </p:spTree>
    <p:extLst>
      <p:ext uri="{BB962C8B-B14F-4D97-AF65-F5344CB8AC3E}">
        <p14:creationId xmlns:p14="http://schemas.microsoft.com/office/powerpoint/2010/main" val="14464220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0833E-6 -2.96296E-6 L 2.70833E-6 0.25 " pathEditMode="relative" rAng="0" ptsTypes="AA">
                                      <p:cBhvr>
                                        <p:cTn id="6" dur="2000" fill="hold"/>
                                        <p:tgtEl>
                                          <p:spTgt spid="10"/>
                                        </p:tgtEl>
                                        <p:attrNameLst>
                                          <p:attrName>ppt_x</p:attrName>
                                          <p:attrName>ppt_y</p:attrName>
                                        </p:attrNameLst>
                                      </p:cBhvr>
                                      <p:rCtr x="0" y="12500"/>
                                    </p:animMotion>
                                  </p:childTnLst>
                                </p:cTn>
                              </p:par>
                              <p:par>
                                <p:cTn id="7" presetID="63" presetClass="path" presetSubtype="0" accel="50000" decel="50000" fill="hold" nodeType="withEffect">
                                  <p:stCondLst>
                                    <p:cond delay="0"/>
                                  </p:stCondLst>
                                  <p:childTnLst>
                                    <p:animMotion origin="layout" path="M 1.04167E-6 -4.07407E-6 L 0.41693 -0.00023 " pathEditMode="relative" rAng="0" ptsTypes="AA">
                                      <p:cBhvr>
                                        <p:cTn id="8" dur="2000" fill="hold"/>
                                        <p:tgtEl>
                                          <p:spTgt spid="7"/>
                                        </p:tgtEl>
                                        <p:attrNameLst>
                                          <p:attrName>ppt_x</p:attrName>
                                          <p:attrName>ppt_y</p:attrName>
                                        </p:attrNameLst>
                                      </p:cBhvr>
                                      <p:rCtr x="20846" y="-23"/>
                                    </p:animMotion>
                                  </p:childTnLst>
                                </p:cTn>
                              </p:par>
                              <p:par>
                                <p:cTn id="9" presetID="63" presetClass="path" presetSubtype="0" accel="50000" decel="50000" fill="hold" nodeType="withEffect">
                                  <p:stCondLst>
                                    <p:cond delay="30"/>
                                  </p:stCondLst>
                                  <p:childTnLst>
                                    <p:animMotion origin="layout" path="M 2.5E-6 -4.07407E-6 L 0.42291 0.0007 " pathEditMode="relative" rAng="0" ptsTypes="AA">
                                      <p:cBhvr>
                                        <p:cTn id="10" dur="2000" fill="hold"/>
                                        <p:tgtEl>
                                          <p:spTgt spid="6"/>
                                        </p:tgtEl>
                                        <p:attrNameLst>
                                          <p:attrName>ppt_x</p:attrName>
                                          <p:attrName>ppt_y</p:attrName>
                                        </p:attrNameLst>
                                      </p:cBhvr>
                                      <p:rCtr x="21146" y="23"/>
                                    </p:animMotion>
                                  </p:childTnLst>
                                </p:cTn>
                              </p:par>
                              <p:par>
                                <p:cTn id="11" presetID="63" presetClass="path" presetSubtype="0" accel="50000" decel="50000" fill="hold" nodeType="withEffect">
                                  <p:stCondLst>
                                    <p:cond delay="60"/>
                                  </p:stCondLst>
                                  <p:childTnLst>
                                    <p:animMotion origin="layout" path="M 3.54167E-6 -4.07407E-6 L 0.42356 -0.00023 " pathEditMode="relative" rAng="0" ptsTypes="AA">
                                      <p:cBhvr>
                                        <p:cTn id="12" dur="2000" fill="hold"/>
                                        <p:tgtEl>
                                          <p:spTgt spid="8"/>
                                        </p:tgtEl>
                                        <p:attrNameLst>
                                          <p:attrName>ppt_x</p:attrName>
                                          <p:attrName>ppt_y</p:attrName>
                                        </p:attrNameLst>
                                      </p:cBhvr>
                                      <p:rCtr x="21172" y="-23"/>
                                    </p:animMotion>
                                  </p:childTnLst>
                                </p:cTn>
                              </p:par>
                              <p:par>
                                <p:cTn id="13" presetID="42" presetClass="path" presetSubtype="0" accel="50000" decel="50000" fill="hold" nodeType="withEffect">
                                  <p:stCondLst>
                                    <p:cond delay="0"/>
                                  </p:stCondLst>
                                  <p:childTnLst>
                                    <p:animMotion origin="layout" path="M 0.00716 0.00185 L -0.04792 0.00208 " pathEditMode="relative" rAng="0" ptsTypes="AA">
                                      <p:cBhvr>
                                        <p:cTn id="14" dur="2000" fill="hold"/>
                                        <p:tgtEl>
                                          <p:spTgt spid="9"/>
                                        </p:tgtEl>
                                        <p:attrNameLst>
                                          <p:attrName>ppt_x</p:attrName>
                                          <p:attrName>ppt_y</p:attrName>
                                        </p:attrNameLst>
                                      </p:cBhvr>
                                      <p:rCtr x="-276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oleObject" Target="../embeddings/oleObject2.bin"/><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3.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oleObject" Target="../embeddings/oleObject1.bin"/><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535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1655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1582400" y="6147762"/>
            <a:ext cx="508000" cy="365125"/>
          </a:xfrm>
          <a:prstGeom prst="rect">
            <a:avLst/>
          </a:prstGeom>
        </p:spPr>
        <p:txBody>
          <a:bodyPr vert="horz" lIns="91440" tIns="45720" rIns="91440" bIns="45720" rtlCol="0" anchor="ctr"/>
          <a:lstStyle>
            <a:lvl1pPr algn="r">
              <a:defRPr sz="1600">
                <a:solidFill>
                  <a:srgbClr val="37A5AC"/>
                </a:solidFill>
              </a:defRPr>
            </a:lvl1pPr>
          </a:lstStyle>
          <a:p>
            <a:fld id="{C9D44EBD-F3CC-4C38-BEF4-F513BA34EBF7}" type="slidenum">
              <a:rPr lang="en-US" kern="1200" smtClean="0">
                <a:latin typeface="Calibri"/>
                <a:ea typeface="+mn-ea"/>
                <a:cs typeface="+mn-cs"/>
              </a:rPr>
              <a:pPr/>
              <a:t>‹#›</a:t>
            </a:fld>
            <a:endParaRPr lang="en-US" kern="1200" dirty="0">
              <a:latin typeface="Calibri"/>
              <a:ea typeface="+mn-ea"/>
              <a:cs typeface="+mn-cs"/>
            </a:endParaRPr>
          </a:p>
        </p:txBody>
      </p:sp>
      <p:sp>
        <p:nvSpPr>
          <p:cNvPr id="9" name="AACG_CaveatHeader_Shape"/>
          <p:cNvSpPr txBox="1"/>
          <p:nvPr userDrawn="1"/>
        </p:nvSpPr>
        <p:spPr>
          <a:xfrm>
            <a:off x="0" y="372534"/>
            <a:ext cx="12192000" cy="338554"/>
          </a:xfrm>
          <a:prstGeom prst="rect">
            <a:avLst/>
          </a:prstGeom>
          <a:noFill/>
        </p:spPr>
        <p:txBody>
          <a:bodyPr vert="horz" wrap="square" rtlCol="0">
            <a:spAutoFit/>
          </a:bodyPr>
          <a:lstStyle/>
          <a:p>
            <a:pPr algn="l"/>
            <a:endParaRPr lang="en-US" sz="1600" b="0" dirty="0">
              <a:solidFill>
                <a:srgbClr val="192F43"/>
              </a:solidFill>
              <a:latin typeface="Franklin Gothic Medium Cond"/>
            </a:endParaRPr>
          </a:p>
        </p:txBody>
      </p:sp>
      <p:pic>
        <p:nvPicPr>
          <p:cNvPr id="7" name="Picture 4"/>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1" y="5643989"/>
            <a:ext cx="2888457" cy="121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4517847" y="-17871"/>
            <a:ext cx="2783134" cy="276999"/>
          </a:xfrm>
          <a:prstGeom prst="rect">
            <a:avLst/>
          </a:prstGeom>
          <a:noFill/>
        </p:spPr>
        <p:txBody>
          <a:bodyPr wrap="none" rtlCol="0">
            <a:spAutoFit/>
          </a:bodyPr>
          <a:lstStyle/>
          <a:p>
            <a:r>
              <a:rPr lang="en-US" sz="1200" b="1" i="0" u="none" strike="noStrike" cap="none" baseline="0" dirty="0">
                <a:solidFill>
                  <a:srgbClr val="000000"/>
                </a:solidFill>
                <a:effectLst/>
                <a:latin typeface="Arial"/>
                <a:ea typeface="Arial"/>
                <a:cs typeface="Arial"/>
                <a:sym typeface="Arial"/>
              </a:rPr>
              <a:t>Approved for public release, 22-160</a:t>
            </a:r>
            <a:endParaRPr lang="en-US" sz="1200" b="1" dirty="0"/>
          </a:p>
        </p:txBody>
      </p:sp>
      <p:sp>
        <p:nvSpPr>
          <p:cNvPr id="10" name="TextBox 9"/>
          <p:cNvSpPr txBox="1"/>
          <p:nvPr userDrawn="1"/>
        </p:nvSpPr>
        <p:spPr>
          <a:xfrm>
            <a:off x="4689969" y="6581001"/>
            <a:ext cx="3077052" cy="276999"/>
          </a:xfrm>
          <a:prstGeom prst="rect">
            <a:avLst/>
          </a:prstGeom>
          <a:noFill/>
        </p:spPr>
        <p:txBody>
          <a:bodyPr wrap="square" rtlCol="0">
            <a:spAutoFit/>
          </a:bodyPr>
          <a:lstStyle/>
          <a:p>
            <a:r>
              <a:rPr lang="en-US" sz="1200" b="1" i="0" u="none" strike="noStrike" cap="none" baseline="0" dirty="0">
                <a:solidFill>
                  <a:srgbClr val="000000"/>
                </a:solidFill>
                <a:effectLst/>
                <a:latin typeface="Arial"/>
                <a:ea typeface="Arial"/>
                <a:cs typeface="Arial"/>
                <a:sym typeface="Arial"/>
              </a:rPr>
              <a:t>Approved for public release, 22-160</a:t>
            </a:r>
            <a:endParaRPr lang="en-US" sz="1200" b="1" dirty="0"/>
          </a:p>
        </p:txBody>
      </p:sp>
    </p:spTree>
    <p:extLst>
      <p:ext uri="{BB962C8B-B14F-4D97-AF65-F5344CB8AC3E}">
        <p14:creationId xmlns:p14="http://schemas.microsoft.com/office/powerpoint/2010/main" val="3698629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8" r:id="rId3"/>
    <p:sldLayoutId id="2147483663" r:id="rId4"/>
    <p:sldLayoutId id="2147483666" r:id="rId5"/>
    <p:sldLayoutId id="2147483665" r:id="rId6"/>
    <p:sldLayoutId id="2147483704" r:id="rId7"/>
  </p:sldLayoutIdLst>
  <p:hf hdr="0" dt="0"/>
  <p:txStyles>
    <p:titleStyle>
      <a:lvl1pPr algn="l" defTabSz="1219170" rtl="0" eaLnBrk="1" latinLnBrk="0" hangingPunct="1">
        <a:spcBef>
          <a:spcPct val="0"/>
        </a:spcBef>
        <a:buNone/>
        <a:defRPr sz="3200" kern="1200">
          <a:solidFill>
            <a:srgbClr val="192F43"/>
          </a:solidFill>
          <a:latin typeface="Franklin Gothic Medium Cond" panose="020B0606030402020204" pitchFamily="34" charset="0"/>
          <a:ea typeface="+mj-ea"/>
          <a:cs typeface="+mj-cs"/>
        </a:defRPr>
      </a:lvl1pPr>
    </p:titleStyle>
    <p:bodyStyle>
      <a:lvl1pPr marL="0" indent="0" algn="l" defTabSz="1219170" rtl="0" eaLnBrk="1" latinLnBrk="0" hangingPunct="1">
        <a:spcBef>
          <a:spcPct val="20000"/>
        </a:spcBef>
        <a:buFont typeface="Arial" panose="020B0604020202020204" pitchFamily="34" charset="0"/>
        <a:buNone/>
        <a:defRPr sz="2133"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Clr>
          <a:srgbClr val="37A5AC"/>
        </a:buClr>
        <a:buFont typeface="Arial" panose="020B0604020202020204" pitchFamily="34" charset="0"/>
        <a:buChar char="►"/>
        <a:defRPr sz="1867"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600160" indent="-380990" algn="l" defTabSz="1219170" rtl="0" eaLnBrk="1" latinLnBrk="0" hangingPunct="1">
        <a:spcBef>
          <a:spcPct val="20000"/>
        </a:spcBef>
        <a:buFont typeface="Arial" panose="020B0604020202020204" pitchFamily="34" charset="0"/>
        <a:buChar char="•"/>
        <a:defRPr sz="1867"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828754" indent="0" algn="l" defTabSz="1219170" rtl="0" eaLnBrk="1" latinLnBrk="0" hangingPunct="1">
        <a:spcBef>
          <a:spcPct val="20000"/>
        </a:spcBef>
        <a:buFont typeface="Arial" panose="020B0604020202020204" pitchFamily="34" charset="0"/>
        <a:buNone/>
        <a:defRPr sz="1867"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a:xfrm>
            <a:off x="609600" y="1006475"/>
            <a:ext cx="10972800" cy="4775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graphicFrame>
        <p:nvGraphicFramePr>
          <p:cNvPr id="1028" name="Object 6"/>
          <p:cNvGraphicFramePr>
            <a:graphicFrameLocks noChangeAspect="1"/>
          </p:cNvGraphicFramePr>
          <p:nvPr/>
        </p:nvGraphicFramePr>
        <p:xfrm>
          <a:off x="11936413" y="0"/>
          <a:ext cx="249237" cy="2590800"/>
        </p:xfrm>
        <a:graphic>
          <a:graphicData uri="http://schemas.openxmlformats.org/presentationml/2006/ole">
            <mc:AlternateContent xmlns:mc="http://schemas.openxmlformats.org/markup-compatibility/2006">
              <mc:Choice xmlns:v="urn:schemas-microsoft-com:vml" Requires="v">
                <p:oleObj name="Image" r:id="rId11" imgW="330159" imgH="3428571" progId="Photoshop.Image.13">
                  <p:embed/>
                </p:oleObj>
              </mc:Choice>
              <mc:Fallback>
                <p:oleObj name="Image" r:id="rId11" imgW="330159" imgH="3428571" progId="Photoshop.Image.13">
                  <p:embed/>
                  <p:pic>
                    <p:nvPicPr>
                      <p:cNvPr id="1028"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36413" y="0"/>
                        <a:ext cx="2492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9" name="Object 4"/>
          <p:cNvGraphicFramePr>
            <a:graphicFrameLocks noChangeAspect="1"/>
          </p:cNvGraphicFramePr>
          <p:nvPr userDrawn="1"/>
        </p:nvGraphicFramePr>
        <p:xfrm>
          <a:off x="11942763" y="0"/>
          <a:ext cx="249237" cy="2590800"/>
        </p:xfrm>
        <a:graphic>
          <a:graphicData uri="http://schemas.openxmlformats.org/presentationml/2006/ole">
            <mc:AlternateContent xmlns:mc="http://schemas.openxmlformats.org/markup-compatibility/2006">
              <mc:Choice xmlns:v="urn:schemas-microsoft-com:vml" Requires="v">
                <p:oleObj name="Image" r:id="rId13" imgW="330159" imgH="3428571" progId="Photoshop.Image.13">
                  <p:embed/>
                </p:oleObj>
              </mc:Choice>
              <mc:Fallback>
                <p:oleObj name="Image" r:id="rId13" imgW="330159" imgH="3428571" progId="Photoshop.Image.13">
                  <p:embed/>
                  <p:pic>
                    <p:nvPicPr>
                      <p:cNvPr id="1029"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42763" y="0"/>
                        <a:ext cx="2492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hc"/>
          <p:cNvSpPr txBox="1"/>
          <p:nvPr userDrawn="1"/>
        </p:nvSpPr>
        <p:spPr>
          <a:xfrm>
            <a:off x="0" y="0"/>
            <a:ext cx="12192000" cy="379656"/>
          </a:xfrm>
          <a:prstGeom prst="rect">
            <a:avLst/>
          </a:prstGeom>
          <a:noFill/>
        </p:spPr>
        <p:txBody>
          <a:bodyPr vert="horz" rtlCol="0">
            <a:spAutoFit/>
          </a:bodyPr>
          <a:lstStyle/>
          <a:p>
            <a:endParaRPr lang="en-US">
              <a:solidFill>
                <a:srgbClr val="000000"/>
              </a:solidFill>
            </a:endParaRPr>
          </a:p>
        </p:txBody>
      </p:sp>
      <p:sp>
        <p:nvSpPr>
          <p:cNvPr id="4" name="fc"/>
          <p:cNvSpPr txBox="1"/>
          <p:nvPr userDrawn="1"/>
        </p:nvSpPr>
        <p:spPr>
          <a:xfrm>
            <a:off x="0" y="6509956"/>
            <a:ext cx="12192000" cy="379656"/>
          </a:xfrm>
          <a:prstGeom prst="rect">
            <a:avLst/>
          </a:prstGeom>
          <a:noFill/>
        </p:spPr>
        <p:txBody>
          <a:bodyPr vert="horz" rtlCol="0">
            <a:spAutoFit/>
          </a:bodyPr>
          <a:lstStyle/>
          <a:p>
            <a:endParaRPr lang="en-US">
              <a:solidFill>
                <a:srgbClr val="000000"/>
              </a:solidFill>
            </a:endParaRPr>
          </a:p>
        </p:txBody>
      </p:sp>
    </p:spTree>
    <p:extLst>
      <p:ext uri="{BB962C8B-B14F-4D97-AF65-F5344CB8AC3E}">
        <p14:creationId xmlns:p14="http://schemas.microsoft.com/office/powerpoint/2010/main" val="246795100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transition spd="med">
    <p:fade/>
  </p:transition>
  <p:txStyles>
    <p:titleStyle>
      <a:lvl1pPr algn="l" defTabSz="1217613" rtl="0" fontAlgn="base">
        <a:spcBef>
          <a:spcPct val="0"/>
        </a:spcBef>
        <a:spcAft>
          <a:spcPct val="0"/>
        </a:spcAft>
        <a:defRPr sz="3200" kern="1200">
          <a:solidFill>
            <a:srgbClr val="192F43"/>
          </a:solidFill>
          <a:latin typeface="Franklin Gothic Medium Cond" panose="020B0606030402020204" pitchFamily="34" charset="0"/>
          <a:ea typeface="+mj-ea"/>
          <a:cs typeface="+mj-cs"/>
        </a:defRPr>
      </a:lvl1pPr>
      <a:lvl2pPr algn="l" defTabSz="1217613" rtl="0" fontAlgn="base">
        <a:spcBef>
          <a:spcPct val="0"/>
        </a:spcBef>
        <a:spcAft>
          <a:spcPct val="0"/>
        </a:spcAft>
        <a:defRPr sz="3200">
          <a:solidFill>
            <a:srgbClr val="192F43"/>
          </a:solidFill>
          <a:latin typeface="Franklin Gothic Medium Cond" panose="020B0606030402020204" pitchFamily="34" charset="0"/>
        </a:defRPr>
      </a:lvl2pPr>
      <a:lvl3pPr algn="l" defTabSz="1217613" rtl="0" fontAlgn="base">
        <a:spcBef>
          <a:spcPct val="0"/>
        </a:spcBef>
        <a:spcAft>
          <a:spcPct val="0"/>
        </a:spcAft>
        <a:defRPr sz="3200">
          <a:solidFill>
            <a:srgbClr val="192F43"/>
          </a:solidFill>
          <a:latin typeface="Franklin Gothic Medium Cond" panose="020B0606030402020204" pitchFamily="34" charset="0"/>
        </a:defRPr>
      </a:lvl3pPr>
      <a:lvl4pPr algn="l" defTabSz="1217613" rtl="0" fontAlgn="base">
        <a:spcBef>
          <a:spcPct val="0"/>
        </a:spcBef>
        <a:spcAft>
          <a:spcPct val="0"/>
        </a:spcAft>
        <a:defRPr sz="3200">
          <a:solidFill>
            <a:srgbClr val="192F43"/>
          </a:solidFill>
          <a:latin typeface="Franklin Gothic Medium Cond" panose="020B0606030402020204" pitchFamily="34" charset="0"/>
        </a:defRPr>
      </a:lvl4pPr>
      <a:lvl5pPr algn="l" defTabSz="1217613" rtl="0" fontAlgn="base">
        <a:spcBef>
          <a:spcPct val="0"/>
        </a:spcBef>
        <a:spcAft>
          <a:spcPct val="0"/>
        </a:spcAft>
        <a:defRPr sz="3200">
          <a:solidFill>
            <a:srgbClr val="192F43"/>
          </a:solidFill>
          <a:latin typeface="Franklin Gothic Medium Cond" panose="020B0606030402020204" pitchFamily="34" charset="0"/>
        </a:defRPr>
      </a:lvl5pPr>
      <a:lvl6pPr marL="457200" algn="l" defTabSz="1217613" rtl="0" fontAlgn="base">
        <a:spcBef>
          <a:spcPct val="0"/>
        </a:spcBef>
        <a:spcAft>
          <a:spcPct val="0"/>
        </a:spcAft>
        <a:defRPr sz="3200">
          <a:solidFill>
            <a:srgbClr val="192F43"/>
          </a:solidFill>
          <a:latin typeface="Franklin Gothic Medium Cond" panose="020B0606030402020204" pitchFamily="34" charset="0"/>
        </a:defRPr>
      </a:lvl6pPr>
      <a:lvl7pPr marL="914400" algn="l" defTabSz="1217613" rtl="0" fontAlgn="base">
        <a:spcBef>
          <a:spcPct val="0"/>
        </a:spcBef>
        <a:spcAft>
          <a:spcPct val="0"/>
        </a:spcAft>
        <a:defRPr sz="3200">
          <a:solidFill>
            <a:srgbClr val="192F43"/>
          </a:solidFill>
          <a:latin typeface="Franklin Gothic Medium Cond" panose="020B0606030402020204" pitchFamily="34" charset="0"/>
        </a:defRPr>
      </a:lvl7pPr>
      <a:lvl8pPr marL="1371600" algn="l" defTabSz="1217613" rtl="0" fontAlgn="base">
        <a:spcBef>
          <a:spcPct val="0"/>
        </a:spcBef>
        <a:spcAft>
          <a:spcPct val="0"/>
        </a:spcAft>
        <a:defRPr sz="3200">
          <a:solidFill>
            <a:srgbClr val="192F43"/>
          </a:solidFill>
          <a:latin typeface="Franklin Gothic Medium Cond" panose="020B0606030402020204" pitchFamily="34" charset="0"/>
        </a:defRPr>
      </a:lvl8pPr>
      <a:lvl9pPr marL="1828800" algn="l" defTabSz="1217613" rtl="0" fontAlgn="base">
        <a:spcBef>
          <a:spcPct val="0"/>
        </a:spcBef>
        <a:spcAft>
          <a:spcPct val="0"/>
        </a:spcAft>
        <a:defRPr sz="3200">
          <a:solidFill>
            <a:srgbClr val="192F43"/>
          </a:solidFill>
          <a:latin typeface="Franklin Gothic Medium Cond" panose="020B0606030402020204" pitchFamily="34" charset="0"/>
        </a:defRPr>
      </a:lvl9pPr>
    </p:titleStyle>
    <p:bodyStyle>
      <a:lvl1pPr algn="l" defTabSz="1217613" rtl="0" fontAlgn="base">
        <a:spcBef>
          <a:spcPct val="20000"/>
        </a:spcBef>
        <a:spcAft>
          <a:spcPct val="0"/>
        </a:spcAft>
        <a:buFont typeface="Arial" panose="020B0604020202020204" pitchFamily="34" charset="0"/>
        <a:defRPr sz="2100" kern="1200">
          <a:solidFill>
            <a:schemeClr val="tx1"/>
          </a:solidFill>
          <a:latin typeface="Arial" panose="020B0604020202020204" pitchFamily="34" charset="0"/>
          <a:ea typeface="+mn-ea"/>
          <a:cs typeface="Arial" panose="020B0604020202020204" pitchFamily="34" charset="0"/>
        </a:defRPr>
      </a:lvl1pPr>
      <a:lvl2pPr marL="989013" indent="-379413" algn="l" defTabSz="1217613" rtl="0" fontAlgn="base">
        <a:spcBef>
          <a:spcPct val="20000"/>
        </a:spcBef>
        <a:spcAft>
          <a:spcPct val="0"/>
        </a:spcAft>
        <a:buClr>
          <a:srgbClr val="37A5AC"/>
        </a:buClr>
        <a:buFont typeface="Arial" panose="020B0604020202020204" pitchFamily="34" charset="0"/>
        <a:buChar char="►"/>
        <a:defRPr kern="1200">
          <a:solidFill>
            <a:srgbClr val="706F72"/>
          </a:solidFill>
          <a:latin typeface="Arial" panose="020B0604020202020204" pitchFamily="34" charset="0"/>
          <a:ea typeface="+mn-ea"/>
          <a:cs typeface="Arial" panose="020B0604020202020204" pitchFamily="34" charset="0"/>
        </a:defRPr>
      </a:lvl2pPr>
      <a:lvl3pPr marL="1598613" indent="-379413" algn="l" defTabSz="1217613" rtl="0" fontAlgn="base">
        <a:spcBef>
          <a:spcPct val="20000"/>
        </a:spcBef>
        <a:spcAft>
          <a:spcPct val="0"/>
        </a:spcAft>
        <a:buFont typeface="Arial" panose="020B0604020202020204" pitchFamily="34" charset="0"/>
        <a:buChar char="•"/>
        <a:defRPr kern="1200">
          <a:solidFill>
            <a:srgbClr val="706F72"/>
          </a:solidFill>
          <a:latin typeface="Arial" panose="020B0604020202020204" pitchFamily="34" charset="0"/>
          <a:ea typeface="+mn-ea"/>
          <a:cs typeface="Arial" panose="020B0604020202020204" pitchFamily="34" charset="0"/>
        </a:defRPr>
      </a:lvl3pPr>
      <a:lvl4pPr marL="1827213" algn="l" defTabSz="1217613" rtl="0" fontAlgn="base">
        <a:spcBef>
          <a:spcPct val="20000"/>
        </a:spcBef>
        <a:spcAft>
          <a:spcPct val="0"/>
        </a:spcAft>
        <a:buFont typeface="Arial" panose="020B0604020202020204" pitchFamily="34" charset="0"/>
        <a:defRPr kern="1200">
          <a:solidFill>
            <a:srgbClr val="706F72"/>
          </a:solidFill>
          <a:latin typeface="Arial" panose="020B0604020202020204" pitchFamily="34" charset="0"/>
          <a:ea typeface="+mn-ea"/>
          <a:cs typeface="Arial" panose="020B0604020202020204" pitchFamily="34" charset="0"/>
        </a:defRPr>
      </a:lvl4pPr>
      <a:lvl5pPr marL="2741613" indent="-303213" algn="l" defTabSz="1217613" rtl="0" fontAlgn="base">
        <a:spcBef>
          <a:spcPct val="20000"/>
        </a:spcBef>
        <a:spcAft>
          <a:spcPct val="0"/>
        </a:spcAft>
        <a:buFont typeface="Arial" panose="020B0604020202020204" pitchFamily="34" charset="0"/>
        <a:buChar char="»"/>
        <a:defRPr kern="1200">
          <a:solidFill>
            <a:srgbClr val="706F72"/>
          </a:solidFill>
          <a:latin typeface="Arial" panose="020B0604020202020204" pitchFamily="34" charset="0"/>
          <a:ea typeface="+mn-ea"/>
          <a:cs typeface="Arial" panose="020B0604020202020204" pitchFamily="34" charset="0"/>
        </a:defRPr>
      </a:lvl5pPr>
      <a:lvl6pPr marL="335263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39"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protect2.fireeye.com/v1/url?k=d45d6b15-8bc6528f-d45d414c-0cc47a31ba6c-e5733ae25f0e8859&amp;q=1&amp;e=52ef5df0-2cb8-4522-b089-9bea3723bfa8&amp;u=https://github.com/OSGeo/gdal/pull/4304/file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sgeo.org/" TargetMode="External"/><Relationship Id="rId2" Type="http://schemas.openxmlformats.org/officeDocument/2006/relationships/hyperlink" Target="https://gdal.org/license.html#license" TargetMode="External"/><Relationship Id="rId1" Type="http://schemas.openxmlformats.org/officeDocument/2006/relationships/slideLayout" Target="../slideLayouts/slideLayout7.xml"/><Relationship Id="rId6" Type="http://schemas.openxmlformats.org/officeDocument/2006/relationships/hyperlink" Target="https://gdal.org/"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s://gdal.org/development/rfc/rfc5_unicode.html" TargetMode="External"/><Relationship Id="rId2" Type="http://schemas.openxmlformats.org/officeDocument/2006/relationships/hyperlink" Target="https://github.com/OSGeo/gdal/pull/3274"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OSGeo/gdal/pull/4304/files" TargetMode="External"/><Relationship Id="rId2" Type="http://schemas.openxmlformats.org/officeDocument/2006/relationships/hyperlink" Target="https://github.com/OSGeo/gdal/blob/v3.3.0/gdal/NEW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 Source Software Support for the Spectral NITF Implementation Profile (SNIP)</a:t>
            </a:r>
          </a:p>
        </p:txBody>
      </p:sp>
      <p:sp>
        <p:nvSpPr>
          <p:cNvPr id="6" name="Text Placeholder 2"/>
          <p:cNvSpPr>
            <a:spLocks noGrp="1"/>
          </p:cNvSpPr>
          <p:nvPr>
            <p:ph type="body" idx="1"/>
          </p:nvPr>
        </p:nvSpPr>
        <p:spPr>
          <a:xfrm>
            <a:off x="938741" y="3886855"/>
            <a:ext cx="11253260" cy="469900"/>
          </a:xfrm>
        </p:spPr>
        <p:txBody>
          <a:bodyPr/>
          <a:lstStyle/>
          <a:p>
            <a:endParaRPr lang="en-US" sz="2200" dirty="0"/>
          </a:p>
          <a:p>
            <a:r>
              <a:rPr lang="en-US" sz="2200" dirty="0"/>
              <a:t>NGA POC: Dave Case</a:t>
            </a:r>
          </a:p>
          <a:p>
            <a:r>
              <a:rPr lang="en-US" sz="2200" dirty="0"/>
              <a:t>PSU/ARL: Matt Baran, Shawn Hough, Eliza Bradley, Adam Edson</a:t>
            </a:r>
          </a:p>
        </p:txBody>
      </p:sp>
      <p:sp>
        <p:nvSpPr>
          <p:cNvPr id="10" name="Text Placeholder 4"/>
          <p:cNvSpPr>
            <a:spLocks noGrp="1"/>
          </p:cNvSpPr>
          <p:nvPr>
            <p:ph type="body" sz="quarter" idx="14"/>
          </p:nvPr>
        </p:nvSpPr>
        <p:spPr>
          <a:xfrm>
            <a:off x="938741" y="4487159"/>
            <a:ext cx="3081930" cy="1228943"/>
          </a:xfrm>
        </p:spPr>
        <p:txBody>
          <a:bodyPr>
            <a:normAutofit/>
          </a:bodyPr>
          <a:lstStyle/>
          <a:p>
            <a:r>
              <a:rPr lang="en-US" b="1" dirty="0"/>
              <a:t>JACIE 2022</a:t>
            </a:r>
          </a:p>
          <a:p>
            <a:endParaRPr lang="en-US" dirty="0"/>
          </a:p>
        </p:txBody>
      </p:sp>
    </p:spTree>
    <p:extLst>
      <p:ext uri="{BB962C8B-B14F-4D97-AF65-F5344CB8AC3E}">
        <p14:creationId xmlns:p14="http://schemas.microsoft.com/office/powerpoint/2010/main" val="181300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Pure </a:t>
            </a:r>
            <a:r>
              <a:rPr lang="en-US" dirty="0" err="1"/>
              <a:t>Jupyter</a:t>
            </a:r>
            <a:r>
              <a:rPr lang="en-US" dirty="0"/>
              <a:t> converted to Python Module</a:t>
            </a:r>
          </a:p>
        </p:txBody>
      </p:sp>
      <p:pic>
        <p:nvPicPr>
          <p:cNvPr id="5" name="Content Placeholder 4" descr="python module image"/>
          <p:cNvPicPr>
            <a:picLocks noGrp="1" noChangeAspect="1"/>
          </p:cNvPicPr>
          <p:nvPr>
            <p:ph idx="1"/>
          </p:nvPr>
        </p:nvPicPr>
        <p:blipFill>
          <a:blip r:embed="rId2"/>
          <a:stretch>
            <a:fillRect/>
          </a:stretch>
        </p:blipFill>
        <p:spPr>
          <a:xfrm>
            <a:off x="1171451" y="1247880"/>
            <a:ext cx="3596003" cy="4165600"/>
          </a:xfrm>
          <a:prstGeom prst="rect">
            <a:avLst/>
          </a:prstGeom>
        </p:spPr>
      </p:pic>
      <p:sp>
        <p:nvSpPr>
          <p:cNvPr id="4" name="Slide Number Placeholder 3"/>
          <p:cNvSpPr>
            <a:spLocks noGrp="1"/>
          </p:cNvSpPr>
          <p:nvPr>
            <p:ph type="sldNum" sz="quarter" idx="12"/>
          </p:nvPr>
        </p:nvSpPr>
        <p:spPr/>
        <p:txBody>
          <a:bodyPr/>
          <a:lstStyle/>
          <a:p>
            <a:fld id="{C9D44EBD-F3CC-4C38-BEF4-F513BA34EBF7}" type="slidenum">
              <a:rPr lang="en-US" smtClean="0"/>
              <a:pPr/>
              <a:t>10</a:t>
            </a:fld>
            <a:endParaRPr lang="en-US" dirty="0"/>
          </a:p>
        </p:txBody>
      </p:sp>
      <p:sp>
        <p:nvSpPr>
          <p:cNvPr id="6" name="Right Arrow 5">
            <a:extLst>
              <a:ext uri="{C183D7F6-B498-43B3-948B-1728B52AA6E4}">
                <adec:decorative xmlns:adec="http://schemas.microsoft.com/office/drawing/2017/decorative" val="1"/>
              </a:ext>
            </a:extLst>
          </p:cNvPr>
          <p:cNvSpPr/>
          <p:nvPr/>
        </p:nvSpPr>
        <p:spPr>
          <a:xfrm>
            <a:off x="5561556" y="3056351"/>
            <a:ext cx="951978" cy="6889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ysnip image"/>
          <p:cNvPicPr>
            <a:picLocks noChangeAspect="1"/>
          </p:cNvPicPr>
          <p:nvPr/>
        </p:nvPicPr>
        <p:blipFill>
          <a:blip r:embed="rId3"/>
          <a:stretch>
            <a:fillRect/>
          </a:stretch>
        </p:blipFill>
        <p:spPr>
          <a:xfrm>
            <a:off x="6825706" y="3050088"/>
            <a:ext cx="3104540" cy="519830"/>
          </a:xfrm>
          <a:prstGeom prst="rect">
            <a:avLst/>
          </a:prstGeom>
        </p:spPr>
      </p:pic>
      <p:sp>
        <p:nvSpPr>
          <p:cNvPr id="8" name="TextBox 7"/>
          <p:cNvSpPr txBox="1"/>
          <p:nvPr/>
        </p:nvSpPr>
        <p:spPr>
          <a:xfrm>
            <a:off x="3394552" y="5221300"/>
            <a:ext cx="626303" cy="584775"/>
          </a:xfrm>
          <a:prstGeom prst="rect">
            <a:avLst/>
          </a:prstGeom>
          <a:noFill/>
        </p:spPr>
        <p:txBody>
          <a:bodyPr wrap="square" rtlCol="0">
            <a:spAutoFit/>
          </a:bodyPr>
          <a:lstStyle/>
          <a:p>
            <a:r>
              <a:rPr lang="en-US" sz="3200" b="1" dirty="0"/>
              <a:t>…</a:t>
            </a:r>
          </a:p>
        </p:txBody>
      </p:sp>
    </p:spTree>
    <p:extLst>
      <p:ext uri="{BB962C8B-B14F-4D97-AF65-F5344CB8AC3E}">
        <p14:creationId xmlns:p14="http://schemas.microsoft.com/office/powerpoint/2010/main" val="467122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and display raster data</a:t>
            </a:r>
          </a:p>
        </p:txBody>
      </p:sp>
      <p:sp>
        <p:nvSpPr>
          <p:cNvPr id="4" name="Slide Number Placeholder 3"/>
          <p:cNvSpPr>
            <a:spLocks noGrp="1"/>
          </p:cNvSpPr>
          <p:nvPr>
            <p:ph type="sldNum" sz="quarter" idx="12"/>
          </p:nvPr>
        </p:nvSpPr>
        <p:spPr/>
        <p:txBody>
          <a:bodyPr/>
          <a:lstStyle/>
          <a:p>
            <a:fld id="{C9D44EBD-F3CC-4C38-BEF4-F513BA34EBF7}" type="slidenum">
              <a:rPr lang="en-US" smtClean="0"/>
              <a:pPr/>
              <a:t>11</a:t>
            </a:fld>
            <a:endParaRPr lang="en-US" dirty="0"/>
          </a:p>
        </p:txBody>
      </p:sp>
      <p:pic>
        <p:nvPicPr>
          <p:cNvPr id="6" name="Picture 5" descr="pysnip image"/>
          <p:cNvPicPr>
            <a:picLocks noChangeAspect="1"/>
          </p:cNvPicPr>
          <p:nvPr/>
        </p:nvPicPr>
        <p:blipFill rotWithShape="1">
          <a:blip r:embed="rId2"/>
          <a:srcRect b="20556"/>
          <a:stretch/>
        </p:blipFill>
        <p:spPr>
          <a:xfrm>
            <a:off x="490648" y="2953986"/>
            <a:ext cx="8356469" cy="2925360"/>
          </a:xfrm>
          <a:prstGeom prst="rect">
            <a:avLst/>
          </a:prstGeom>
        </p:spPr>
      </p:pic>
      <p:pic>
        <p:nvPicPr>
          <p:cNvPr id="8" name="Content Placeholder 4" descr="image"/>
          <p:cNvPicPr>
            <a:picLocks noGrp="1" noChangeAspect="1"/>
          </p:cNvPicPr>
          <p:nvPr>
            <p:ph idx="1"/>
          </p:nvPr>
        </p:nvPicPr>
        <p:blipFill rotWithShape="1">
          <a:blip r:embed="rId3"/>
          <a:srcRect l="18312" t="13602" r="51386"/>
          <a:stretch/>
        </p:blipFill>
        <p:spPr>
          <a:xfrm>
            <a:off x="9825398" y="243407"/>
            <a:ext cx="1113108" cy="6614593"/>
          </a:xfrm>
          <a:prstGeom prst="rect">
            <a:avLst/>
          </a:prstGeom>
        </p:spPr>
      </p:pic>
      <p:pic>
        <p:nvPicPr>
          <p:cNvPr id="9" name="Content Placeholder 4" descr="import pysnip image"/>
          <p:cNvPicPr>
            <a:picLocks noChangeAspect="1"/>
          </p:cNvPicPr>
          <p:nvPr/>
        </p:nvPicPr>
        <p:blipFill rotWithShape="1">
          <a:blip r:embed="rId4"/>
          <a:srcRect r="40931" b="70345"/>
          <a:stretch/>
        </p:blipFill>
        <p:spPr>
          <a:xfrm>
            <a:off x="609600" y="1326132"/>
            <a:ext cx="8237517" cy="1733490"/>
          </a:xfrm>
          <a:prstGeom prst="rect">
            <a:avLst/>
          </a:prstGeom>
        </p:spPr>
      </p:pic>
      <p:sp>
        <p:nvSpPr>
          <p:cNvPr id="7" name="TextBox 6"/>
          <p:cNvSpPr txBox="1"/>
          <p:nvPr/>
        </p:nvSpPr>
        <p:spPr>
          <a:xfrm>
            <a:off x="7009655" y="6147762"/>
            <a:ext cx="2899964"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a:t>SNIP RIP 1B with</a:t>
            </a:r>
          </a:p>
          <a:p>
            <a:r>
              <a:rPr lang="en-US" sz="1100" dirty="0"/>
              <a:t>USGS EO-1 Hyperion data over Baghdad, Iraq</a:t>
            </a:r>
          </a:p>
          <a:p>
            <a:r>
              <a:rPr lang="en-US" sz="1100" dirty="0"/>
              <a:t>Publicly available imagery</a:t>
            </a:r>
          </a:p>
        </p:txBody>
      </p:sp>
    </p:spTree>
    <p:extLst>
      <p:ext uri="{BB962C8B-B14F-4D97-AF65-F5344CB8AC3E}">
        <p14:creationId xmlns:p14="http://schemas.microsoft.com/office/powerpoint/2010/main" val="1868221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loader validation - RIP 1.0B Loaded into ENVI</a:t>
            </a:r>
          </a:p>
        </p:txBody>
      </p:sp>
      <p:sp>
        <p:nvSpPr>
          <p:cNvPr id="4" name="Slide Number Placeholder 3"/>
          <p:cNvSpPr>
            <a:spLocks noGrp="1"/>
          </p:cNvSpPr>
          <p:nvPr>
            <p:ph type="sldNum" sz="quarter" idx="12"/>
          </p:nvPr>
        </p:nvSpPr>
        <p:spPr/>
        <p:txBody>
          <a:bodyPr/>
          <a:lstStyle/>
          <a:p>
            <a:fld id="{C9D44EBD-F3CC-4C38-BEF4-F513BA34EBF7}" type="slidenum">
              <a:rPr lang="en-US" smtClean="0"/>
              <a:pPr/>
              <a:t>12</a:t>
            </a:fld>
            <a:endParaRPr lang="en-US" dirty="0"/>
          </a:p>
        </p:txBody>
      </p:sp>
      <p:pic>
        <p:nvPicPr>
          <p:cNvPr id="5" name="Content Placeholder 4" descr="satellite image"/>
          <p:cNvPicPr>
            <a:picLocks noGrp="1" noChangeAspect="1"/>
          </p:cNvPicPr>
          <p:nvPr>
            <p:ph idx="1"/>
          </p:nvPr>
        </p:nvPicPr>
        <p:blipFill rotWithShape="1">
          <a:blip r:embed="rId2"/>
          <a:srcRect r="18532"/>
          <a:stretch/>
        </p:blipFill>
        <p:spPr>
          <a:xfrm>
            <a:off x="110835" y="1417639"/>
            <a:ext cx="5838703" cy="4052454"/>
          </a:xfrm>
          <a:prstGeom prst="rect">
            <a:avLst/>
          </a:prstGeom>
        </p:spPr>
      </p:pic>
      <p:pic>
        <p:nvPicPr>
          <p:cNvPr id="6" name="Content Placeholder 4" descr="satellite image"/>
          <p:cNvPicPr>
            <a:picLocks noChangeAspect="1"/>
          </p:cNvPicPr>
          <p:nvPr/>
        </p:nvPicPr>
        <p:blipFill>
          <a:blip r:embed="rId3"/>
          <a:stretch>
            <a:fillRect/>
          </a:stretch>
        </p:blipFill>
        <p:spPr>
          <a:xfrm>
            <a:off x="6316669" y="2015837"/>
            <a:ext cx="5265731" cy="3454256"/>
          </a:xfrm>
          <a:prstGeom prst="rect">
            <a:avLst/>
          </a:prstGeom>
        </p:spPr>
      </p:pic>
      <p:sp>
        <p:nvSpPr>
          <p:cNvPr id="8" name="TextBox 7"/>
          <p:cNvSpPr txBox="1"/>
          <p:nvPr/>
        </p:nvSpPr>
        <p:spPr>
          <a:xfrm>
            <a:off x="4952255" y="5547598"/>
            <a:ext cx="2899964"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a:t>SNIP RIP 1B with</a:t>
            </a:r>
          </a:p>
          <a:p>
            <a:r>
              <a:rPr lang="en-US" sz="1100" dirty="0"/>
              <a:t>USGS EO-1 Hyperion data over Baghdad, Iraq</a:t>
            </a:r>
          </a:p>
          <a:p>
            <a:r>
              <a:rPr lang="en-US" sz="1100" dirty="0"/>
              <a:t>Publicly available imagery</a:t>
            </a:r>
          </a:p>
        </p:txBody>
      </p:sp>
    </p:spTree>
    <p:extLst>
      <p:ext uri="{BB962C8B-B14F-4D97-AF65-F5344CB8AC3E}">
        <p14:creationId xmlns:p14="http://schemas.microsoft.com/office/powerpoint/2010/main" val="1416900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and plot a spectral profile</a:t>
            </a:r>
          </a:p>
        </p:txBody>
      </p:sp>
      <p:pic>
        <p:nvPicPr>
          <p:cNvPr id="6" name="Content Placeholder 5" descr="spectral profile"/>
          <p:cNvPicPr>
            <a:picLocks noGrp="1" noChangeAspect="1"/>
          </p:cNvPicPr>
          <p:nvPr>
            <p:ph idx="1"/>
          </p:nvPr>
        </p:nvPicPr>
        <p:blipFill rotWithShape="1">
          <a:blip r:embed="rId3"/>
          <a:srcRect t="17114" r="27690"/>
          <a:stretch/>
        </p:blipFill>
        <p:spPr>
          <a:xfrm>
            <a:off x="223421" y="1107888"/>
            <a:ext cx="6669334" cy="4810312"/>
          </a:xfrm>
          <a:prstGeom prst="rect">
            <a:avLst/>
          </a:prstGeom>
        </p:spPr>
      </p:pic>
      <p:sp>
        <p:nvSpPr>
          <p:cNvPr id="4" name="Slide Number Placeholder 3"/>
          <p:cNvSpPr>
            <a:spLocks noGrp="1"/>
          </p:cNvSpPr>
          <p:nvPr>
            <p:ph type="sldNum" sz="quarter" idx="12"/>
          </p:nvPr>
        </p:nvSpPr>
        <p:spPr/>
        <p:txBody>
          <a:bodyPr/>
          <a:lstStyle/>
          <a:p>
            <a:fld id="{C9D44EBD-F3CC-4C38-BEF4-F513BA34EBF7}" type="slidenum">
              <a:rPr lang="en-US" smtClean="0"/>
              <a:pPr/>
              <a:t>13</a:t>
            </a:fld>
            <a:endParaRPr lang="en-US" dirty="0"/>
          </a:p>
        </p:txBody>
      </p:sp>
      <p:pic>
        <p:nvPicPr>
          <p:cNvPr id="7" name="Picture 6" descr="spectral profile"/>
          <p:cNvPicPr>
            <a:picLocks noChangeAspect="1"/>
          </p:cNvPicPr>
          <p:nvPr/>
        </p:nvPicPr>
        <p:blipFill>
          <a:blip r:embed="rId4"/>
          <a:stretch>
            <a:fillRect/>
          </a:stretch>
        </p:blipFill>
        <p:spPr>
          <a:xfrm>
            <a:off x="7213600" y="2131825"/>
            <a:ext cx="4876800" cy="3895725"/>
          </a:xfrm>
          <a:prstGeom prst="rect">
            <a:avLst/>
          </a:prstGeom>
        </p:spPr>
      </p:pic>
      <p:sp>
        <p:nvSpPr>
          <p:cNvPr id="3" name="TextBox 2"/>
          <p:cNvSpPr txBox="1"/>
          <p:nvPr/>
        </p:nvSpPr>
        <p:spPr>
          <a:xfrm>
            <a:off x="7961227" y="5754168"/>
            <a:ext cx="2552700" cy="666977"/>
          </a:xfrm>
          <a:prstGeom prst="rect">
            <a:avLst/>
          </a:prstGeom>
          <a:noFill/>
        </p:spPr>
        <p:txBody>
          <a:bodyPr wrap="square" rtlCol="0">
            <a:spAutoFit/>
          </a:bodyPr>
          <a:lstStyle/>
          <a:p>
            <a:r>
              <a:rPr lang="en-US" dirty="0"/>
              <a:t>Validation Reference:</a:t>
            </a:r>
          </a:p>
          <a:p>
            <a:r>
              <a:rPr lang="en-US" dirty="0"/>
              <a:t>ENVI Spectral profile </a:t>
            </a:r>
          </a:p>
        </p:txBody>
      </p:sp>
    </p:spTree>
    <p:extLst>
      <p:ext uri="{BB962C8B-B14F-4D97-AF65-F5344CB8AC3E}">
        <p14:creationId xmlns:p14="http://schemas.microsoft.com/office/powerpoint/2010/main" val="3552251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 File and Image metadata</a:t>
            </a:r>
          </a:p>
        </p:txBody>
      </p:sp>
      <p:pic>
        <p:nvPicPr>
          <p:cNvPr id="5" name="Content Placeholder 4" descr="metadata image"/>
          <p:cNvPicPr>
            <a:picLocks noGrp="1" noChangeAspect="1"/>
          </p:cNvPicPr>
          <p:nvPr>
            <p:ph idx="1"/>
          </p:nvPr>
        </p:nvPicPr>
        <p:blipFill rotWithShape="1">
          <a:blip r:embed="rId2"/>
          <a:srcRect t="30305"/>
          <a:stretch/>
        </p:blipFill>
        <p:spPr>
          <a:xfrm>
            <a:off x="325160" y="1092529"/>
            <a:ext cx="10650361" cy="3111336"/>
          </a:xfrm>
          <a:prstGeom prst="rect">
            <a:avLst/>
          </a:prstGeom>
        </p:spPr>
      </p:pic>
      <p:sp>
        <p:nvSpPr>
          <p:cNvPr id="4" name="Slide Number Placeholder 3"/>
          <p:cNvSpPr>
            <a:spLocks noGrp="1"/>
          </p:cNvSpPr>
          <p:nvPr>
            <p:ph type="sldNum" sz="quarter" idx="12"/>
          </p:nvPr>
        </p:nvSpPr>
        <p:spPr/>
        <p:txBody>
          <a:bodyPr/>
          <a:lstStyle/>
          <a:p>
            <a:fld id="{C9D44EBD-F3CC-4C38-BEF4-F513BA34EBF7}" type="slidenum">
              <a:rPr lang="en-US" smtClean="0"/>
              <a:pPr/>
              <a:t>14</a:t>
            </a:fld>
            <a:endParaRPr lang="en-US" dirty="0"/>
          </a:p>
        </p:txBody>
      </p:sp>
      <p:pic>
        <p:nvPicPr>
          <p:cNvPr id="6" name="Content Placeholder 4" descr="bad pixel codes image"/>
          <p:cNvPicPr>
            <a:picLocks noChangeAspect="1"/>
          </p:cNvPicPr>
          <p:nvPr/>
        </p:nvPicPr>
        <p:blipFill>
          <a:blip r:embed="rId3"/>
          <a:stretch>
            <a:fillRect/>
          </a:stretch>
        </p:blipFill>
        <p:spPr>
          <a:xfrm>
            <a:off x="218284" y="3983129"/>
            <a:ext cx="8135867" cy="1455769"/>
          </a:xfrm>
          <a:prstGeom prst="rect">
            <a:avLst/>
          </a:prstGeom>
        </p:spPr>
      </p:pic>
    </p:spTree>
    <p:extLst>
      <p:ext uri="{BB962C8B-B14F-4D97-AF65-F5344CB8AC3E}">
        <p14:creationId xmlns:p14="http://schemas.microsoft.com/office/powerpoint/2010/main" val="1149071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pysnip</a:t>
            </a:r>
            <a:r>
              <a:rPr lang="en-US" dirty="0"/>
              <a:t> Documentation</a:t>
            </a:r>
          </a:p>
        </p:txBody>
      </p:sp>
      <p:pic>
        <p:nvPicPr>
          <p:cNvPr id="6" name="Content Placeholder 5" descr="python documentation"/>
          <p:cNvPicPr>
            <a:picLocks noGrp="1" noChangeAspect="1"/>
          </p:cNvPicPr>
          <p:nvPr>
            <p:ph idx="1"/>
          </p:nvPr>
        </p:nvPicPr>
        <p:blipFill>
          <a:blip r:embed="rId2"/>
          <a:stretch>
            <a:fillRect/>
          </a:stretch>
        </p:blipFill>
        <p:spPr>
          <a:xfrm>
            <a:off x="373260" y="1512518"/>
            <a:ext cx="5722740" cy="4165600"/>
          </a:xfrm>
          <a:prstGeom prst="rect">
            <a:avLst/>
          </a:prstGeom>
        </p:spPr>
      </p:pic>
      <p:sp>
        <p:nvSpPr>
          <p:cNvPr id="4" name="Slide Number Placeholder 3"/>
          <p:cNvSpPr>
            <a:spLocks noGrp="1"/>
          </p:cNvSpPr>
          <p:nvPr>
            <p:ph type="sldNum" sz="quarter" idx="12"/>
          </p:nvPr>
        </p:nvSpPr>
        <p:spPr/>
        <p:txBody>
          <a:bodyPr/>
          <a:lstStyle/>
          <a:p>
            <a:fld id="{C9D44EBD-F3CC-4C38-BEF4-F513BA34EBF7}" type="slidenum">
              <a:rPr lang="en-US" smtClean="0"/>
              <a:pPr/>
              <a:t>15</a:t>
            </a:fld>
            <a:endParaRPr lang="en-US" dirty="0"/>
          </a:p>
        </p:txBody>
      </p:sp>
      <p:sp>
        <p:nvSpPr>
          <p:cNvPr id="7" name="TextBox 6"/>
          <p:cNvSpPr txBox="1"/>
          <p:nvPr/>
        </p:nvSpPr>
        <p:spPr>
          <a:xfrm>
            <a:off x="2855933" y="5488290"/>
            <a:ext cx="3056351" cy="379656"/>
          </a:xfrm>
          <a:prstGeom prst="rect">
            <a:avLst/>
          </a:prstGeom>
          <a:solidFill>
            <a:schemeClr val="bg1"/>
          </a:solidFill>
          <a:ln>
            <a:solidFill>
              <a:schemeClr val="tx1"/>
            </a:solidFill>
          </a:ln>
        </p:spPr>
        <p:txBody>
          <a:bodyPr wrap="square" rtlCol="0">
            <a:spAutoFit/>
          </a:bodyPr>
          <a:lstStyle/>
          <a:p>
            <a:r>
              <a:rPr lang="en-US" dirty="0" err="1"/>
              <a:t>Quickstart</a:t>
            </a:r>
            <a:r>
              <a:rPr lang="en-US" dirty="0"/>
              <a:t> in README.md</a:t>
            </a:r>
          </a:p>
        </p:txBody>
      </p:sp>
      <p:pic>
        <p:nvPicPr>
          <p:cNvPr id="8" name="Picture 7" descr="demo image"/>
          <p:cNvPicPr>
            <a:picLocks noChangeAspect="1"/>
          </p:cNvPicPr>
          <p:nvPr/>
        </p:nvPicPr>
        <p:blipFill>
          <a:blip r:embed="rId3"/>
          <a:stretch>
            <a:fillRect/>
          </a:stretch>
        </p:blipFill>
        <p:spPr>
          <a:xfrm>
            <a:off x="7166371" y="1282717"/>
            <a:ext cx="3580961" cy="4343359"/>
          </a:xfrm>
          <a:prstGeom prst="rect">
            <a:avLst/>
          </a:prstGeom>
        </p:spPr>
      </p:pic>
      <p:sp>
        <p:nvSpPr>
          <p:cNvPr id="9" name="TextBox 8"/>
          <p:cNvSpPr txBox="1"/>
          <p:nvPr/>
        </p:nvSpPr>
        <p:spPr>
          <a:xfrm>
            <a:off x="7428675" y="5488290"/>
            <a:ext cx="3056351" cy="666977"/>
          </a:xfrm>
          <a:prstGeom prst="rect">
            <a:avLst/>
          </a:prstGeom>
          <a:solidFill>
            <a:schemeClr val="bg1"/>
          </a:solidFill>
          <a:ln>
            <a:solidFill>
              <a:schemeClr val="tx1"/>
            </a:solidFill>
          </a:ln>
        </p:spPr>
        <p:txBody>
          <a:bodyPr wrap="square" rtlCol="0">
            <a:spAutoFit/>
          </a:bodyPr>
          <a:lstStyle/>
          <a:p>
            <a:r>
              <a:rPr lang="en-US" dirty="0"/>
              <a:t>Demo functionality in </a:t>
            </a:r>
            <a:r>
              <a:rPr lang="en-US" dirty="0" err="1"/>
              <a:t>demo.ipynb</a:t>
            </a:r>
            <a:endParaRPr lang="en-US" dirty="0"/>
          </a:p>
        </p:txBody>
      </p:sp>
    </p:spTree>
    <p:extLst>
      <p:ext uri="{BB962C8B-B14F-4D97-AF65-F5344CB8AC3E}">
        <p14:creationId xmlns:p14="http://schemas.microsoft.com/office/powerpoint/2010/main" val="747881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Address the change in handling of invalid UTF characters in the python bindings for GDAL 3.3.2:</a:t>
            </a:r>
            <a:r>
              <a:rPr lang="en-US" u="sng" dirty="0">
                <a:hlinkClick r:id="rId2"/>
              </a:rPr>
              <a:t>https://github.com/OSGeo/gdal/pull/4304/files</a:t>
            </a:r>
            <a:endParaRPr lang="en-US" dirty="0"/>
          </a:p>
          <a:p>
            <a:pPr marL="1333475" lvl="1" indent="-342900">
              <a:buFont typeface="Arial" panose="020B0604020202020204" pitchFamily="34" charset="0"/>
              <a:buChar char="•"/>
            </a:pPr>
            <a:r>
              <a:rPr lang="en-US" dirty="0"/>
              <a:t>SNIP GDAL TRE parsing uses ISO 8859-1 (including the micron character), look to update GDAL’s File header and Image header parsing to do the same.  Those parsers still incorrectly assume UTF-8 encoding.</a:t>
            </a:r>
          </a:p>
          <a:p>
            <a:pPr marL="342900" indent="-342900">
              <a:buFont typeface="Arial" panose="020B0604020202020204" pitchFamily="34" charset="0"/>
              <a:buChar char="•"/>
            </a:pPr>
            <a:r>
              <a:rPr lang="en-US" dirty="0"/>
              <a:t>Validate DES parsing</a:t>
            </a:r>
          </a:p>
          <a:p>
            <a:pPr marL="342900" indent="-342900">
              <a:buFont typeface="Arial" panose="020B0604020202020204" pitchFamily="34" charset="0"/>
              <a:buChar char="•"/>
            </a:pPr>
            <a:r>
              <a:rPr lang="en-US" dirty="0"/>
              <a:t>Simplify metadata structures (fields -&gt; </a:t>
            </a:r>
            <a:r>
              <a:rPr lang="en-US" dirty="0" err="1"/>
              <a:t>numpy</a:t>
            </a:r>
            <a:r>
              <a:rPr lang="en-US" dirty="0"/>
              <a:t> arrays, dictionaries of dictionaries, …)</a:t>
            </a:r>
          </a:p>
          <a:p>
            <a:pPr marL="342900" indent="-342900">
              <a:buFont typeface="Arial" panose="020B0604020202020204" pitchFamily="34" charset="0"/>
              <a:buChar char="•"/>
            </a:pPr>
            <a:r>
              <a:rPr lang="en-US" dirty="0"/>
              <a:t>Add raster warping based on geo-reference data</a:t>
            </a:r>
          </a:p>
          <a:p>
            <a:pPr marL="342900" indent="-342900">
              <a:buFont typeface="Arial" panose="020B0604020202020204" pitchFamily="34" charset="0"/>
              <a:buChar char="•"/>
            </a:pPr>
            <a:r>
              <a:rPr lang="en-US" dirty="0"/>
              <a:t>Add support for various types of image segment linkages</a:t>
            </a:r>
          </a:p>
          <a:p>
            <a:pPr marL="342900" indent="-342900">
              <a:buFont typeface="Arial" panose="020B0604020202020204" pitchFamily="34" charset="0"/>
              <a:buChar char="•"/>
            </a:pPr>
            <a:r>
              <a:rPr lang="en-US" dirty="0"/>
              <a:t>Improve data plotting interfaces (raster and spectral profile)</a:t>
            </a:r>
          </a:p>
        </p:txBody>
      </p:sp>
      <p:sp>
        <p:nvSpPr>
          <p:cNvPr id="4" name="Slide Number Placeholder 3"/>
          <p:cNvSpPr>
            <a:spLocks noGrp="1"/>
          </p:cNvSpPr>
          <p:nvPr>
            <p:ph type="sldNum" sz="quarter" idx="12"/>
          </p:nvPr>
        </p:nvSpPr>
        <p:spPr/>
        <p:txBody>
          <a:bodyPr/>
          <a:lstStyle/>
          <a:p>
            <a:fld id="{C9D44EBD-F3CC-4C38-BEF4-F513BA34EBF7}" type="slidenum">
              <a:rPr lang="en-US" smtClean="0"/>
              <a:pPr/>
              <a:t>16</a:t>
            </a:fld>
            <a:endParaRPr lang="en-US" dirty="0"/>
          </a:p>
        </p:txBody>
      </p:sp>
    </p:spTree>
    <p:extLst>
      <p:ext uri="{BB962C8B-B14F-4D97-AF65-F5344CB8AC3E}">
        <p14:creationId xmlns:p14="http://schemas.microsoft.com/office/powerpoint/2010/main" val="878862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Takeaways: Open Source Software Support for the Spectral NITF Implementation Profile</a:t>
            </a:r>
          </a:p>
        </p:txBody>
      </p:sp>
      <p:sp>
        <p:nvSpPr>
          <p:cNvPr id="3" name="Content Placeholder 2"/>
          <p:cNvSpPr>
            <a:spLocks noGrp="1"/>
          </p:cNvSpPr>
          <p:nvPr>
            <p:ph idx="1"/>
          </p:nvPr>
        </p:nvSpPr>
        <p:spPr>
          <a:xfrm>
            <a:off x="609600" y="1600202"/>
            <a:ext cx="10972800" cy="4396837"/>
          </a:xfrm>
        </p:spPr>
        <p:txBody>
          <a:bodyPr>
            <a:normAutofit/>
          </a:bodyPr>
          <a:lstStyle/>
          <a:p>
            <a:pPr marL="342900" indent="-342900">
              <a:buFont typeface="Arial" panose="020B0604020202020204" pitchFamily="34" charset="0"/>
              <a:buChar char="•"/>
            </a:pPr>
            <a:r>
              <a:rPr lang="en-US" sz="2400" dirty="0"/>
              <a:t>The Geospatial Data Abstraction Library (GDAL 3.3.0) now supports SNIP RIP 1.0B files</a:t>
            </a:r>
            <a:endParaRPr lang="en-US" sz="2134" dirty="0"/>
          </a:p>
          <a:p>
            <a:pPr marL="342900" indent="-342900">
              <a:buFont typeface="Arial" panose="020B0604020202020204" pitchFamily="34" charset="0"/>
              <a:buChar char="•"/>
            </a:pPr>
            <a:r>
              <a:rPr lang="en-US" sz="2400" dirty="0" err="1"/>
              <a:t>Pysnip</a:t>
            </a:r>
            <a:r>
              <a:rPr lang="en-US" sz="2400" dirty="0"/>
              <a:t> python interface expands SNIP accessibility to python/</a:t>
            </a:r>
            <a:r>
              <a:rPr lang="en-US" sz="2400" dirty="0" err="1"/>
              <a:t>jupyter</a:t>
            </a:r>
            <a:r>
              <a:rPr lang="en-US" sz="2400" dirty="0"/>
              <a:t> users</a:t>
            </a:r>
          </a:p>
          <a:p>
            <a:pPr marL="342900" indent="-342900">
              <a:buFont typeface="Arial" panose="020B0604020202020204" pitchFamily="34" charset="0"/>
              <a:buChar char="•"/>
            </a:pPr>
            <a:r>
              <a:rPr lang="en-US" sz="2400" dirty="0"/>
              <a:t>We are interested in beta testers and more feedback, please reach out to David.W.Case@nga.mil if interested. </a:t>
            </a:r>
          </a:p>
        </p:txBody>
      </p:sp>
      <p:sp>
        <p:nvSpPr>
          <p:cNvPr id="4" name="Slide Number Placeholder 3"/>
          <p:cNvSpPr>
            <a:spLocks noGrp="1"/>
          </p:cNvSpPr>
          <p:nvPr>
            <p:ph type="sldNum" sz="quarter" idx="12"/>
          </p:nvPr>
        </p:nvSpPr>
        <p:spPr/>
        <p:txBody>
          <a:bodyPr/>
          <a:lstStyle/>
          <a:p>
            <a:fld id="{C9D44EBD-F3CC-4C38-BEF4-F513BA34EBF7}" type="slidenum">
              <a:rPr lang="en-US" smtClean="0"/>
              <a:pPr/>
              <a:t>17</a:t>
            </a:fld>
            <a:endParaRPr lang="en-US" dirty="0"/>
          </a:p>
        </p:txBody>
      </p:sp>
    </p:spTree>
    <p:extLst>
      <p:ext uri="{BB962C8B-B14F-4D97-AF65-F5344CB8AC3E}">
        <p14:creationId xmlns:p14="http://schemas.microsoft.com/office/powerpoint/2010/main" val="380498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9D44EBD-F3CC-4C38-BEF4-F513BA34EBF7}" type="slidenum">
              <a:rPr lang="en-US" smtClean="0"/>
              <a:pPr/>
              <a:t>18</a:t>
            </a:fld>
            <a:endParaRPr lang="en-US" dirty="0"/>
          </a:p>
        </p:txBody>
      </p:sp>
      <p:sp>
        <p:nvSpPr>
          <p:cNvPr id="3" name="TextBox 2"/>
          <p:cNvSpPr txBox="1"/>
          <p:nvPr/>
        </p:nvSpPr>
        <p:spPr>
          <a:xfrm>
            <a:off x="1179553" y="5082121"/>
            <a:ext cx="3049233" cy="1241494"/>
          </a:xfrm>
          <a:prstGeom prst="rect">
            <a:avLst/>
          </a:prstGeom>
          <a:noFill/>
        </p:spPr>
        <p:txBody>
          <a:bodyPr wrap="none" rtlCol="0">
            <a:spAutoFit/>
          </a:bodyPr>
          <a:lstStyle/>
          <a:p>
            <a:r>
              <a:rPr lang="en-US" sz="2489" dirty="0"/>
              <a:t>Shawn Hough</a:t>
            </a:r>
          </a:p>
          <a:p>
            <a:r>
              <a:rPr lang="en-US" sz="2489" dirty="0"/>
              <a:t>814-863-5307</a:t>
            </a:r>
          </a:p>
          <a:p>
            <a:r>
              <a:rPr lang="en-US" sz="2489" dirty="0"/>
              <a:t>sth104@arl.psu.edu</a:t>
            </a:r>
          </a:p>
        </p:txBody>
      </p:sp>
      <p:sp>
        <p:nvSpPr>
          <p:cNvPr id="6" name="Title 5"/>
          <p:cNvSpPr txBox="1">
            <a:spLocks noGrp="1"/>
          </p:cNvSpPr>
          <p:nvPr>
            <p:ph type="title" idx="4294967295"/>
          </p:nvPr>
        </p:nvSpPr>
        <p:spPr>
          <a:xfrm>
            <a:off x="538110" y="4769140"/>
            <a:ext cx="10192214" cy="47538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89" b="1" i="0" u="none" strike="noStrike" kern="0" cap="none" spc="0" normalizeH="0" baseline="0" noProof="0" dirty="0">
                <a:ln>
                  <a:noFill/>
                </a:ln>
                <a:solidFill>
                  <a:srgbClr val="000000"/>
                </a:solidFill>
                <a:effectLst/>
                <a:uLnTx/>
                <a:uFillTx/>
                <a:latin typeface="Arial"/>
                <a:ea typeface="Arial"/>
                <a:cs typeface="Arial"/>
                <a:sym typeface="Arial"/>
              </a:rPr>
              <a:t>PSU/ARL Geospatial, Image &amp; Data Science Division Contact Info:</a:t>
            </a:r>
          </a:p>
        </p:txBody>
      </p:sp>
    </p:spTree>
    <p:extLst>
      <p:ext uri="{BB962C8B-B14F-4D97-AF65-F5344CB8AC3E}">
        <p14:creationId xmlns:p14="http://schemas.microsoft.com/office/powerpoint/2010/main" val="3515886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Statement</a:t>
            </a:r>
          </a:p>
        </p:txBody>
      </p:sp>
      <p:sp>
        <p:nvSpPr>
          <p:cNvPr id="3" name="Content Placeholder 2"/>
          <p:cNvSpPr>
            <a:spLocks noGrp="1"/>
          </p:cNvSpPr>
          <p:nvPr>
            <p:ph idx="1"/>
          </p:nvPr>
        </p:nvSpPr>
        <p:spPr>
          <a:xfrm>
            <a:off x="609600" y="1600202"/>
            <a:ext cx="10972800" cy="4396837"/>
          </a:xfrm>
        </p:spPr>
        <p:txBody>
          <a:bodyPr>
            <a:normAutofit/>
          </a:bodyPr>
          <a:lstStyle/>
          <a:p>
            <a:pPr marL="342900" indent="-342900">
              <a:buFont typeface="Arial" panose="020B0604020202020204" pitchFamily="34" charset="0"/>
              <a:buChar char="•"/>
            </a:pPr>
            <a:r>
              <a:rPr lang="en-US" sz="2400" dirty="0"/>
              <a:t>The Spectral NITF Implementation Profile (SNIP) is a new format for spectral data</a:t>
            </a:r>
          </a:p>
          <a:p>
            <a:pPr marL="342900" indent="-342900">
              <a:buFont typeface="Arial" panose="020B0604020202020204" pitchFamily="34" charset="0"/>
              <a:buChar char="•"/>
            </a:pPr>
            <a:r>
              <a:rPr lang="en-US" sz="2400" dirty="0"/>
              <a:t>The Geospatial Data Abstraction Library (GDAL) is a widely used open source library for raster data translation, warping, and other processing</a:t>
            </a:r>
          </a:p>
          <a:p>
            <a:pPr marL="342900" indent="-342900">
              <a:buFont typeface="Arial" panose="020B0604020202020204" pitchFamily="34" charset="0"/>
              <a:buChar char="•"/>
            </a:pPr>
            <a:r>
              <a:rPr lang="en-US" sz="2400" dirty="0"/>
              <a:t>GDAL has a generic NITF driver to read/write imagery, but as of version 3.1.0, the driver did not support key aspects of the SNIP specification</a:t>
            </a:r>
          </a:p>
          <a:p>
            <a:pPr marL="1333475" lvl="1" indent="-342900">
              <a:buFont typeface="Arial" panose="020B0604020202020204" pitchFamily="34" charset="0"/>
              <a:buChar char="•"/>
            </a:pPr>
            <a:r>
              <a:rPr lang="en-US" sz="2000" dirty="0"/>
              <a:t>Action: Update GDAL NITF driver to support SNIP</a:t>
            </a:r>
          </a:p>
          <a:p>
            <a:pPr marL="342900" indent="-342900">
              <a:buFont typeface="Arial" panose="020B0604020202020204" pitchFamily="34" charset="0"/>
              <a:buChar char="•"/>
            </a:pPr>
            <a:r>
              <a:rPr lang="en-US" sz="2400" dirty="0"/>
              <a:t>GDAL driver support will help geospatial tool developers use SNIP</a:t>
            </a:r>
          </a:p>
          <a:p>
            <a:pPr marL="342900" indent="-342900">
              <a:buFont typeface="Arial" panose="020B0604020202020204" pitchFamily="34" charset="0"/>
              <a:buChar char="•"/>
            </a:pPr>
            <a:r>
              <a:rPr lang="en-US" sz="2400" dirty="0"/>
              <a:t>A python interface would expand SNIP accessibility to python/</a:t>
            </a:r>
            <a:r>
              <a:rPr lang="en-US" sz="2400" dirty="0" err="1"/>
              <a:t>jupyter</a:t>
            </a:r>
            <a:r>
              <a:rPr lang="en-US" sz="2400" dirty="0"/>
              <a:t> users</a:t>
            </a:r>
          </a:p>
          <a:p>
            <a:pPr marL="1333475" lvl="1" indent="-342900">
              <a:buFont typeface="Arial" panose="020B0604020202020204" pitchFamily="34" charset="0"/>
              <a:buChar char="•"/>
            </a:pPr>
            <a:r>
              <a:rPr lang="en-US" sz="2000" dirty="0"/>
              <a:t>Action: Create a Python package for organizing and manipulating SNIP data</a:t>
            </a:r>
          </a:p>
        </p:txBody>
      </p:sp>
      <p:sp>
        <p:nvSpPr>
          <p:cNvPr id="4" name="Slide Number Placeholder 3"/>
          <p:cNvSpPr>
            <a:spLocks noGrp="1"/>
          </p:cNvSpPr>
          <p:nvPr>
            <p:ph type="sldNum" sz="quarter" idx="12"/>
          </p:nvPr>
        </p:nvSpPr>
        <p:spPr/>
        <p:txBody>
          <a:bodyPr/>
          <a:lstStyle/>
          <a:p>
            <a:fld id="{C9D44EBD-F3CC-4C38-BEF4-F513BA34EBF7}" type="slidenum">
              <a:rPr lang="en-US" smtClean="0"/>
              <a:pPr/>
              <a:t>2</a:t>
            </a:fld>
            <a:endParaRPr lang="en-US" dirty="0"/>
          </a:p>
        </p:txBody>
      </p:sp>
    </p:spTree>
    <p:extLst>
      <p:ext uri="{BB962C8B-B14F-4D97-AF65-F5344CB8AC3E}">
        <p14:creationId xmlns:p14="http://schemas.microsoft.com/office/powerpoint/2010/main" val="559726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TF image"/>
          <p:cNvPicPr>
            <a:picLocks noChangeAspect="1"/>
          </p:cNvPicPr>
          <p:nvPr/>
        </p:nvPicPr>
        <p:blipFill>
          <a:blip r:embed="rId2"/>
          <a:stretch>
            <a:fillRect/>
          </a:stretch>
        </p:blipFill>
        <p:spPr>
          <a:xfrm>
            <a:off x="1525765" y="1032688"/>
            <a:ext cx="8950466" cy="4933797"/>
          </a:xfrm>
          <a:prstGeom prst="rect">
            <a:avLst/>
          </a:prstGeom>
        </p:spPr>
      </p:pic>
      <p:sp>
        <p:nvSpPr>
          <p:cNvPr id="2" name="Title 1"/>
          <p:cNvSpPr>
            <a:spLocks noGrp="1"/>
          </p:cNvSpPr>
          <p:nvPr>
            <p:ph type="title"/>
          </p:nvPr>
        </p:nvSpPr>
        <p:spPr/>
        <p:txBody>
          <a:bodyPr/>
          <a:lstStyle/>
          <a:p>
            <a:r>
              <a:rPr lang="en-US" dirty="0"/>
              <a:t>National Imagery Technical Format (NITF)</a:t>
            </a:r>
          </a:p>
        </p:txBody>
      </p:sp>
      <p:sp>
        <p:nvSpPr>
          <p:cNvPr id="4" name="Slide Number Placeholder 3"/>
          <p:cNvSpPr>
            <a:spLocks noGrp="1"/>
          </p:cNvSpPr>
          <p:nvPr>
            <p:ph type="sldNum" sz="quarter" idx="12"/>
          </p:nvPr>
        </p:nvSpPr>
        <p:spPr/>
        <p:txBody>
          <a:bodyPr/>
          <a:lstStyle/>
          <a:p>
            <a:fld id="{C9D44EBD-F3CC-4C38-BEF4-F513BA34EBF7}" type="slidenum">
              <a:rPr lang="en-US" smtClean="0"/>
              <a:pPr/>
              <a:t>3</a:t>
            </a:fld>
            <a:endParaRPr lang="en-US" dirty="0"/>
          </a:p>
        </p:txBody>
      </p:sp>
      <p:sp>
        <p:nvSpPr>
          <p:cNvPr id="7" name="TextBox 6"/>
          <p:cNvSpPr txBox="1"/>
          <p:nvPr/>
        </p:nvSpPr>
        <p:spPr>
          <a:xfrm>
            <a:off x="7984178" y="5544400"/>
            <a:ext cx="3408218" cy="379656"/>
          </a:xfrm>
          <a:prstGeom prst="rect">
            <a:avLst/>
          </a:prstGeom>
          <a:noFill/>
        </p:spPr>
        <p:txBody>
          <a:bodyPr wrap="square" rtlCol="0">
            <a:spAutoFit/>
          </a:bodyPr>
          <a:lstStyle/>
          <a:p>
            <a:r>
              <a:rPr lang="en-US" dirty="0"/>
              <a:t>Image Credit: MIL-STD-2500C</a:t>
            </a:r>
          </a:p>
        </p:txBody>
      </p:sp>
    </p:spTree>
    <p:extLst>
      <p:ext uri="{BB962C8B-B14F-4D97-AF65-F5344CB8AC3E}">
        <p14:creationId xmlns:p14="http://schemas.microsoft.com/office/powerpoint/2010/main" val="315844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216" y="0"/>
            <a:ext cx="10972800" cy="1143000"/>
          </a:xfrm>
        </p:spPr>
        <p:txBody>
          <a:bodyPr/>
          <a:lstStyle/>
          <a:p>
            <a:r>
              <a:rPr lang="en-US" dirty="0"/>
              <a:t>SNIP File Layout</a:t>
            </a:r>
          </a:p>
        </p:txBody>
      </p:sp>
      <p:pic>
        <p:nvPicPr>
          <p:cNvPr id="5" name="Content Placeholder 4" descr="snip layout"/>
          <p:cNvPicPr>
            <a:picLocks noGrp="1" noChangeAspect="1"/>
          </p:cNvPicPr>
          <p:nvPr>
            <p:ph idx="1"/>
          </p:nvPr>
        </p:nvPicPr>
        <p:blipFill>
          <a:blip r:embed="rId2"/>
          <a:stretch>
            <a:fillRect/>
          </a:stretch>
        </p:blipFill>
        <p:spPr>
          <a:xfrm>
            <a:off x="1637763" y="789049"/>
            <a:ext cx="9263785" cy="5124152"/>
          </a:xfrm>
          <a:prstGeom prst="rect">
            <a:avLst/>
          </a:prstGeom>
        </p:spPr>
      </p:pic>
      <p:sp>
        <p:nvSpPr>
          <p:cNvPr id="4" name="Slide Number Placeholder 3"/>
          <p:cNvSpPr>
            <a:spLocks noGrp="1"/>
          </p:cNvSpPr>
          <p:nvPr>
            <p:ph type="sldNum" sz="quarter" idx="12"/>
          </p:nvPr>
        </p:nvSpPr>
        <p:spPr/>
        <p:txBody>
          <a:bodyPr/>
          <a:lstStyle/>
          <a:p>
            <a:fld id="{C9D44EBD-F3CC-4C38-BEF4-F513BA34EBF7}" type="slidenum">
              <a:rPr lang="en-US" smtClean="0"/>
              <a:pPr/>
              <a:t>4</a:t>
            </a:fld>
            <a:endParaRPr lang="en-US" dirty="0"/>
          </a:p>
        </p:txBody>
      </p:sp>
      <p:sp>
        <p:nvSpPr>
          <p:cNvPr id="6" name="TextBox 5"/>
          <p:cNvSpPr txBox="1"/>
          <p:nvPr/>
        </p:nvSpPr>
        <p:spPr>
          <a:xfrm>
            <a:off x="3924278" y="5913201"/>
            <a:ext cx="4690753" cy="379656"/>
          </a:xfrm>
          <a:prstGeom prst="rect">
            <a:avLst/>
          </a:prstGeom>
          <a:noFill/>
        </p:spPr>
        <p:txBody>
          <a:bodyPr wrap="square" rtlCol="0">
            <a:spAutoFit/>
          </a:bodyPr>
          <a:lstStyle/>
          <a:p>
            <a:r>
              <a:rPr lang="en-US" dirty="0"/>
              <a:t>Image Credit: NGA.STND.0072_1.0_SNIP</a:t>
            </a:r>
            <a:r>
              <a:rPr lang="en-US" b="1" dirty="0"/>
              <a:t> </a:t>
            </a:r>
            <a:endParaRPr lang="en-US" dirty="0"/>
          </a:p>
        </p:txBody>
      </p:sp>
    </p:spTree>
    <p:extLst>
      <p:ext uri="{BB962C8B-B14F-4D97-AF65-F5344CB8AC3E}">
        <p14:creationId xmlns:p14="http://schemas.microsoft.com/office/powerpoint/2010/main" val="3150801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Geospatial Data Abstraction Library (GDAL)</a:t>
            </a:r>
          </a:p>
        </p:txBody>
      </p:sp>
      <p:sp>
        <p:nvSpPr>
          <p:cNvPr id="3" name="Content Placeholder 2"/>
          <p:cNvSpPr>
            <a:spLocks noGrp="1"/>
          </p:cNvSpPr>
          <p:nvPr>
            <p:ph idx="1"/>
          </p:nvPr>
        </p:nvSpPr>
        <p:spPr>
          <a:xfrm>
            <a:off x="609600" y="2851699"/>
            <a:ext cx="10972800" cy="1796266"/>
          </a:xfrm>
        </p:spPr>
        <p:txBody>
          <a:bodyPr/>
          <a:lstStyle/>
          <a:p>
            <a:r>
              <a:rPr lang="en-US" dirty="0"/>
              <a:t>GDAL is a translator library for raster and vector geospatial data formats that is released under an X/MIT style Open Source </a:t>
            </a:r>
            <a:r>
              <a:rPr lang="en-US" dirty="0">
                <a:hlinkClick r:id="rId2"/>
              </a:rPr>
              <a:t>License</a:t>
            </a:r>
            <a:r>
              <a:rPr lang="en-US" dirty="0"/>
              <a:t> by the </a:t>
            </a:r>
            <a:r>
              <a:rPr lang="en-US" dirty="0">
                <a:hlinkClick r:id="rId3"/>
              </a:rPr>
              <a:t>Open Source Geospatial Foundation</a:t>
            </a:r>
            <a:r>
              <a:rPr lang="en-US" dirty="0"/>
              <a:t>. As a library, it presents a single raster abstract data model and single vector abstract data model to the calling application for all supported formats. It also comes with a variety of useful command line utilities for data translation and processing.</a:t>
            </a:r>
          </a:p>
        </p:txBody>
      </p:sp>
      <p:pic>
        <p:nvPicPr>
          <p:cNvPr id="7" name="Picture 6" descr="osgeo logo"/>
          <p:cNvPicPr>
            <a:picLocks noChangeAspect="1"/>
          </p:cNvPicPr>
          <p:nvPr/>
        </p:nvPicPr>
        <p:blipFill>
          <a:blip r:embed="rId4"/>
          <a:stretch>
            <a:fillRect/>
          </a:stretch>
        </p:blipFill>
        <p:spPr>
          <a:xfrm>
            <a:off x="1948048" y="1347095"/>
            <a:ext cx="2867025" cy="1200150"/>
          </a:xfrm>
          <a:prstGeom prst="rect">
            <a:avLst/>
          </a:prstGeom>
        </p:spPr>
      </p:pic>
      <p:pic>
        <p:nvPicPr>
          <p:cNvPr id="6" name="Picture 5" descr="gdal logo"/>
          <p:cNvPicPr>
            <a:picLocks noChangeAspect="1"/>
          </p:cNvPicPr>
          <p:nvPr/>
        </p:nvPicPr>
        <p:blipFill>
          <a:blip r:embed="rId5"/>
          <a:stretch>
            <a:fillRect/>
          </a:stretch>
        </p:blipFill>
        <p:spPr>
          <a:xfrm>
            <a:off x="7251123" y="840811"/>
            <a:ext cx="1809750" cy="1809750"/>
          </a:xfrm>
          <a:prstGeom prst="rect">
            <a:avLst/>
          </a:prstGeom>
        </p:spPr>
      </p:pic>
      <p:sp>
        <p:nvSpPr>
          <p:cNvPr id="8" name="TextBox 7"/>
          <p:cNvSpPr txBox="1"/>
          <p:nvPr/>
        </p:nvSpPr>
        <p:spPr>
          <a:xfrm>
            <a:off x="9060873" y="4572763"/>
            <a:ext cx="4690753" cy="379656"/>
          </a:xfrm>
          <a:prstGeom prst="rect">
            <a:avLst/>
          </a:prstGeom>
          <a:noFill/>
        </p:spPr>
        <p:txBody>
          <a:bodyPr wrap="square" rtlCol="0">
            <a:spAutoFit/>
          </a:bodyPr>
          <a:lstStyle/>
          <a:p>
            <a:r>
              <a:rPr lang="en-US" dirty="0"/>
              <a:t>Credit: </a:t>
            </a:r>
            <a:r>
              <a:rPr lang="en-US" dirty="0">
                <a:hlinkClick r:id="rId6"/>
              </a:rPr>
              <a:t>gdal.org</a:t>
            </a:r>
            <a:endParaRPr lang="en-US" dirty="0"/>
          </a:p>
        </p:txBody>
      </p:sp>
    </p:spTree>
    <p:extLst>
      <p:ext uri="{BB962C8B-B14F-4D97-AF65-F5344CB8AC3E}">
        <p14:creationId xmlns:p14="http://schemas.microsoft.com/office/powerpoint/2010/main" val="218767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GDAL changes to support SNIP</a:t>
            </a:r>
          </a:p>
        </p:txBody>
      </p:sp>
      <p:sp>
        <p:nvSpPr>
          <p:cNvPr id="3" name="Content Placeholder 2"/>
          <p:cNvSpPr>
            <a:spLocks noGrp="1"/>
          </p:cNvSpPr>
          <p:nvPr>
            <p:ph idx="1"/>
          </p:nvPr>
        </p:nvSpPr>
        <p:spPr>
          <a:xfrm>
            <a:off x="609600" y="1199154"/>
            <a:ext cx="5054930" cy="4227869"/>
          </a:xfrm>
        </p:spPr>
        <p:txBody>
          <a:bodyPr>
            <a:normAutofit lnSpcReduction="10000"/>
          </a:bodyPr>
          <a:lstStyle/>
          <a:p>
            <a:r>
              <a:rPr lang="en-US" dirty="0"/>
              <a:t>Added support for tagged record extensions (TRE)</a:t>
            </a:r>
          </a:p>
          <a:p>
            <a:pPr lvl="1"/>
            <a:r>
              <a:rPr lang="en-US" dirty="0"/>
              <a:t>ACCHZB, ACCVTB, BANDSB, CSEXRB, CSRLSB, CSWRPB, ILLUMB, MSTGTA, PIATGB, PIXMTA, PIXQLA, RSMAPB, RSMDCB, RSMECB, SECURA, SNSPSB</a:t>
            </a:r>
          </a:p>
          <a:p>
            <a:r>
              <a:rPr lang="en-US" dirty="0"/>
              <a:t>Added nested variable support in the </a:t>
            </a:r>
            <a:r>
              <a:rPr lang="en-US" dirty="0" err="1"/>
              <a:t>xml:TRE</a:t>
            </a:r>
            <a:r>
              <a:rPr lang="en-US" dirty="0"/>
              <a:t> metadata domain</a:t>
            </a:r>
          </a:p>
          <a:p>
            <a:r>
              <a:rPr lang="en-US" dirty="0"/>
              <a:t>Added support for variable length binary data type</a:t>
            </a:r>
          </a:p>
          <a:p>
            <a:r>
              <a:rPr lang="en-US" dirty="0"/>
              <a:t>Added support for conditional bitmask data fields</a:t>
            </a:r>
          </a:p>
          <a:p>
            <a:r>
              <a:rPr lang="en-US" dirty="0">
                <a:solidFill>
                  <a:prstClr val="black"/>
                </a:solidFill>
              </a:rPr>
              <a:t>Implement native DES parsing</a:t>
            </a:r>
          </a:p>
        </p:txBody>
      </p:sp>
      <p:sp>
        <p:nvSpPr>
          <p:cNvPr id="8" name="Rectangle 7"/>
          <p:cNvSpPr/>
          <p:nvPr/>
        </p:nvSpPr>
        <p:spPr>
          <a:xfrm>
            <a:off x="6274130" y="1199154"/>
            <a:ext cx="5086598" cy="5786199"/>
          </a:xfrm>
          <a:prstGeom prst="rect">
            <a:avLst/>
          </a:prstGeom>
        </p:spPr>
        <p:txBody>
          <a:bodyPr wrap="square">
            <a:spAutoFit/>
          </a:bodyPr>
          <a:lstStyle/>
          <a:p>
            <a:pPr marL="228600" lvl="0" indent="-228600" defTabSz="1219170">
              <a:spcBef>
                <a:spcPts val="1200"/>
              </a:spcBef>
              <a:buFont typeface="Wingdings" panose="05000000000000000000" pitchFamily="2" charset="2"/>
              <a:buChar char="§"/>
            </a:pPr>
            <a:r>
              <a:rPr lang="en-US" sz="2000" kern="1200" dirty="0">
                <a:solidFill>
                  <a:prstClr val="black"/>
                </a:solidFill>
                <a:latin typeface="Arial" panose="020B0604020202020204" pitchFamily="34" charset="0"/>
                <a:ea typeface="+mn-ea"/>
                <a:cs typeface="Arial" panose="020B0604020202020204" pitchFamily="34" charset="0"/>
              </a:rPr>
              <a:t>Added an </a:t>
            </a:r>
            <a:r>
              <a:rPr lang="en-US" sz="2000" kern="1200" dirty="0" err="1">
                <a:solidFill>
                  <a:prstClr val="black"/>
                </a:solidFill>
                <a:latin typeface="Arial" panose="020B0604020202020204" pitchFamily="34" charset="0"/>
                <a:ea typeface="+mn-ea"/>
                <a:cs typeface="Arial" panose="020B0604020202020204" pitchFamily="34" charset="0"/>
              </a:rPr>
              <a:t>xml:DES</a:t>
            </a:r>
            <a:r>
              <a:rPr lang="en-US" sz="2000" kern="1200" dirty="0">
                <a:solidFill>
                  <a:prstClr val="black"/>
                </a:solidFill>
                <a:latin typeface="Arial" panose="020B0604020202020204" pitchFamily="34" charset="0"/>
                <a:ea typeface="+mn-ea"/>
                <a:cs typeface="Arial" panose="020B0604020202020204" pitchFamily="34" charset="0"/>
              </a:rPr>
              <a:t> metadata domain to extract DESs from </a:t>
            </a:r>
            <a:r>
              <a:rPr lang="en-US" sz="2000" kern="1200" dirty="0" err="1">
                <a:solidFill>
                  <a:prstClr val="black"/>
                </a:solidFill>
                <a:latin typeface="Arial" panose="020B0604020202020204" pitchFamily="34" charset="0"/>
                <a:ea typeface="+mn-ea"/>
                <a:cs typeface="Arial" panose="020B0604020202020204" pitchFamily="34" charset="0"/>
              </a:rPr>
              <a:t>gdalinfo</a:t>
            </a:r>
            <a:endParaRPr lang="en-US" sz="2000" kern="1200" dirty="0">
              <a:solidFill>
                <a:prstClr val="black"/>
              </a:solidFill>
              <a:latin typeface="Arial" panose="020B0604020202020204" pitchFamily="34" charset="0"/>
              <a:ea typeface="+mn-ea"/>
              <a:cs typeface="Arial" panose="020B0604020202020204" pitchFamily="34" charset="0"/>
            </a:endParaRPr>
          </a:p>
          <a:p>
            <a:pPr marL="228600" lvl="0" indent="-228600" defTabSz="1219170">
              <a:spcBef>
                <a:spcPts val="1200"/>
              </a:spcBef>
              <a:buFont typeface="Wingdings" panose="05000000000000000000" pitchFamily="2" charset="2"/>
              <a:buChar char="§"/>
            </a:pPr>
            <a:r>
              <a:rPr lang="en-US" sz="2000" kern="1200" dirty="0">
                <a:solidFill>
                  <a:prstClr val="black"/>
                </a:solidFill>
                <a:latin typeface="Arial" panose="020B0604020202020204" pitchFamily="34" charset="0"/>
                <a:ea typeface="+mn-ea"/>
                <a:cs typeface="Arial" panose="020B0604020202020204" pitchFamily="34" charset="0"/>
              </a:rPr>
              <a:t>Automated XML validation for NITF TRE definitions</a:t>
            </a:r>
          </a:p>
          <a:p>
            <a:pPr marL="228600" lvl="0" indent="-228600" defTabSz="1219170">
              <a:spcBef>
                <a:spcPts val="1200"/>
              </a:spcBef>
              <a:buFont typeface="Wingdings" panose="05000000000000000000" pitchFamily="2" charset="2"/>
              <a:buChar char="§"/>
            </a:pPr>
            <a:r>
              <a:rPr lang="en-US" sz="2000" kern="1200" dirty="0">
                <a:solidFill>
                  <a:prstClr val="black"/>
                </a:solidFill>
                <a:latin typeface="Arial" panose="020B0604020202020204" pitchFamily="34" charset="0"/>
                <a:ea typeface="+mn-ea"/>
                <a:cs typeface="Arial" panose="020B0604020202020204" pitchFamily="34" charset="0"/>
              </a:rPr>
              <a:t>Added support for ECS characters in NITF TREs</a:t>
            </a:r>
          </a:p>
          <a:p>
            <a:pPr marL="228600" lvl="0" indent="-228600" defTabSz="1219170">
              <a:spcBef>
                <a:spcPts val="1200"/>
              </a:spcBef>
              <a:buFont typeface="Wingdings" panose="05000000000000000000" pitchFamily="2" charset="2"/>
              <a:buChar char="§"/>
            </a:pPr>
            <a:r>
              <a:rPr lang="en-US" sz="2000" kern="1200" dirty="0">
                <a:solidFill>
                  <a:prstClr val="black"/>
                </a:solidFill>
                <a:latin typeface="Arial" panose="020B0604020202020204" pitchFamily="34" charset="0"/>
                <a:ea typeface="+mn-ea"/>
                <a:cs typeface="Arial" panose="020B0604020202020204" pitchFamily="34" charset="0"/>
              </a:rPr>
              <a:t>Added NITF creation options for binary TRE data</a:t>
            </a:r>
          </a:p>
          <a:p>
            <a:pPr marL="228600" lvl="0" indent="-228600" defTabSz="1219170">
              <a:spcBef>
                <a:spcPts val="1200"/>
              </a:spcBef>
              <a:buFont typeface="Wingdings" panose="05000000000000000000" pitchFamily="2" charset="2"/>
              <a:buChar char="§"/>
            </a:pPr>
            <a:r>
              <a:rPr lang="en-US" sz="2000" kern="1200" dirty="0">
                <a:solidFill>
                  <a:prstClr val="black"/>
                </a:solidFill>
                <a:latin typeface="Arial" panose="020B0604020202020204" pitchFamily="34" charset="0"/>
                <a:ea typeface="+mn-ea"/>
                <a:cs typeface="Arial" panose="020B0604020202020204" pitchFamily="34" charset="0"/>
              </a:rPr>
              <a:t>Added NITF creation option for DES data</a:t>
            </a:r>
          </a:p>
          <a:p>
            <a:pPr marL="228600" indent="-228600" defTabSz="1219170">
              <a:spcBef>
                <a:spcPts val="1200"/>
              </a:spcBef>
              <a:buFont typeface="Wingdings" panose="05000000000000000000" pitchFamily="2" charset="2"/>
              <a:buChar char="§"/>
            </a:pPr>
            <a:r>
              <a:rPr lang="en-US" sz="2000" dirty="0"/>
              <a:t>GDAL TRE import </a:t>
            </a:r>
            <a:r>
              <a:rPr lang="en-US" sz="2000" dirty="0">
                <a:hlinkClick r:id="rId2"/>
              </a:rPr>
              <a:t>was updated</a:t>
            </a:r>
            <a:r>
              <a:rPr lang="en-US" sz="2000" dirty="0"/>
              <a:t> to support ECS characters, in accordance with GDAL </a:t>
            </a:r>
            <a:r>
              <a:rPr lang="en-US" sz="2000" dirty="0">
                <a:hlinkClick r:id="rId3"/>
              </a:rPr>
              <a:t>RFC-5</a:t>
            </a:r>
            <a:r>
              <a:rPr lang="en-US" sz="2000" dirty="0"/>
              <a:t>.  </a:t>
            </a:r>
          </a:p>
          <a:p>
            <a:pPr marL="228600" lvl="0" indent="-228600">
              <a:spcBef>
                <a:spcPts val="1200"/>
              </a:spcBef>
              <a:buFont typeface="Wingdings" panose="05000000000000000000" pitchFamily="2" charset="2"/>
              <a:buChar char="§"/>
            </a:pPr>
            <a:r>
              <a:rPr lang="en-US" sz="2000" dirty="0">
                <a:solidFill>
                  <a:prstClr val="black"/>
                </a:solidFill>
              </a:rPr>
              <a:t>Add ECS support to the NITF driver for File header and Image </a:t>
            </a:r>
            <a:r>
              <a:rPr lang="en-US" sz="2000" dirty="0" err="1">
                <a:solidFill>
                  <a:prstClr val="black"/>
                </a:solidFill>
              </a:rPr>
              <a:t>Subheader</a:t>
            </a:r>
            <a:r>
              <a:rPr lang="en-US" sz="2000" dirty="0">
                <a:solidFill>
                  <a:prstClr val="black"/>
                </a:solidFill>
              </a:rPr>
              <a:t> (ISH)</a:t>
            </a:r>
          </a:p>
          <a:p>
            <a:pPr marL="228600" indent="-228600" defTabSz="1219170">
              <a:spcBef>
                <a:spcPts val="1200"/>
              </a:spcBef>
              <a:buFont typeface="Wingdings" panose="05000000000000000000" pitchFamily="2" charset="2"/>
              <a:buChar char="§"/>
            </a:pPr>
            <a:endParaRPr lang="en-US" sz="2000" kern="1200"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4601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GDAL Release Information</a:t>
            </a:r>
          </a:p>
        </p:txBody>
      </p:sp>
      <p:sp>
        <p:nvSpPr>
          <p:cNvPr id="3" name="Content Placeholder 2"/>
          <p:cNvSpPr>
            <a:spLocks noGrp="1"/>
          </p:cNvSpPr>
          <p:nvPr>
            <p:ph idx="1"/>
          </p:nvPr>
        </p:nvSpPr>
        <p:spPr/>
        <p:txBody>
          <a:bodyPr>
            <a:normAutofit fontScale="92500" lnSpcReduction="20000"/>
          </a:bodyPr>
          <a:lstStyle/>
          <a:p>
            <a:r>
              <a:rPr lang="en-US" dirty="0"/>
              <a:t>All PSU/ARL SNIP NITF updates are available as part of </a:t>
            </a:r>
            <a:r>
              <a:rPr lang="en-US" b="1" dirty="0"/>
              <a:t>GDAL 3.3.0 </a:t>
            </a:r>
            <a:r>
              <a:rPr lang="en-US" dirty="0">
                <a:sym typeface="Wingdings" panose="05000000000000000000" pitchFamily="2" charset="2"/>
              </a:rPr>
              <a:t>and were listed in GDAL’s news</a:t>
            </a:r>
            <a:endParaRPr lang="en-US" dirty="0"/>
          </a:p>
          <a:p>
            <a:pPr lvl="1"/>
            <a:r>
              <a:rPr lang="en-US" dirty="0" err="1">
                <a:hlinkClick r:id="rId2"/>
              </a:rPr>
              <a:t>gdal</a:t>
            </a:r>
            <a:r>
              <a:rPr lang="en-US" dirty="0">
                <a:hlinkClick r:id="rId2"/>
              </a:rPr>
              <a:t>/NEWS at v3.3.0 · </a:t>
            </a:r>
            <a:r>
              <a:rPr lang="en-US" dirty="0" err="1">
                <a:hlinkClick r:id="rId2"/>
              </a:rPr>
              <a:t>OSGeo</a:t>
            </a:r>
            <a:r>
              <a:rPr lang="en-US" dirty="0">
                <a:hlinkClick r:id="rId2"/>
              </a:rPr>
              <a:t>/</a:t>
            </a:r>
            <a:r>
              <a:rPr lang="en-US" dirty="0" err="1">
                <a:hlinkClick r:id="rId2"/>
              </a:rPr>
              <a:t>gdal</a:t>
            </a:r>
            <a:r>
              <a:rPr lang="en-US" dirty="0">
                <a:hlinkClick r:id="rId2"/>
              </a:rPr>
              <a:t> · GitHub</a:t>
            </a:r>
            <a:r>
              <a:rPr lang="en-US" i="1" dirty="0"/>
              <a:t>:</a:t>
            </a:r>
          </a:p>
          <a:p>
            <a:pPr lvl="1"/>
            <a:r>
              <a:rPr lang="en-US" i="1" dirty="0"/>
              <a:t>NITF driver (3.2.0) Add support for various TREs for Spectral NITF Implementation Profile (SNIP): MATESA, GRDPSB, BANDSB, ACCHZB, ACCVTB, MSTGTA, PIATGB, PIXQLA, PIXMTA, CSEXRB, ILLUMB</a:t>
            </a:r>
          </a:p>
          <a:p>
            <a:pPr lvl="1"/>
            <a:r>
              <a:rPr lang="en-US" i="1" dirty="0"/>
              <a:t>Add nested variable support in </a:t>
            </a:r>
            <a:r>
              <a:rPr lang="en-US" i="1" dirty="0" err="1"/>
              <a:t>xml:TRE</a:t>
            </a:r>
            <a:endParaRPr lang="en-US" i="1" dirty="0"/>
          </a:p>
          <a:p>
            <a:pPr lvl="1"/>
            <a:r>
              <a:rPr lang="en-US" i="1" dirty="0"/>
              <a:t>NITF driver (3.3.0)</a:t>
            </a:r>
          </a:p>
          <a:p>
            <a:pPr lvl="1"/>
            <a:r>
              <a:rPr lang="en-US" i="1" dirty="0"/>
              <a:t>Add support for SNIP TREs: CSRLSB, CSWRPB, RSMAPB, RSMDCB, RSMECB, SECURA and SNSPSB</a:t>
            </a:r>
          </a:p>
          <a:p>
            <a:pPr lvl="1"/>
            <a:r>
              <a:rPr lang="en-US" i="1" dirty="0"/>
              <a:t>Add </a:t>
            </a:r>
            <a:r>
              <a:rPr lang="en-US" i="1" dirty="0" err="1"/>
              <a:t>xml:DES</a:t>
            </a:r>
            <a:r>
              <a:rPr lang="en-US" i="1" dirty="0"/>
              <a:t> metadata domain and DES creation option (#3153)</a:t>
            </a:r>
          </a:p>
          <a:p>
            <a:pPr lvl="1"/>
            <a:r>
              <a:rPr lang="en-US" i="1" dirty="0"/>
              <a:t>Add support for ISO8859-1 fields in NITF TREs</a:t>
            </a:r>
          </a:p>
          <a:p>
            <a:r>
              <a:rPr lang="en-US" i="1" dirty="0"/>
              <a:t>Note: </a:t>
            </a:r>
            <a:r>
              <a:rPr lang="en-US" dirty="0"/>
              <a:t>Recommendation to use GDAL 3.3.0 or 3.3.1 to use the SNIP capabilities and avoid errors associated with GDAL changing the way they handle invalid UTF characters in the python bindings in 3.3.2:</a:t>
            </a:r>
            <a:r>
              <a:rPr lang="en-US" u="sng" dirty="0">
                <a:hlinkClick r:id="rId3"/>
              </a:rPr>
              <a:t>https://github.com/OSGeo/gdal/pull/4304/files</a:t>
            </a:r>
            <a:endParaRPr lang="en-US" dirty="0"/>
          </a:p>
          <a:p>
            <a:pPr indent="-380990"/>
            <a:endParaRPr lang="en-US" i="1" dirty="0"/>
          </a:p>
        </p:txBody>
      </p:sp>
      <p:sp>
        <p:nvSpPr>
          <p:cNvPr id="4" name="Slide Number Placeholder 3"/>
          <p:cNvSpPr>
            <a:spLocks noGrp="1"/>
          </p:cNvSpPr>
          <p:nvPr>
            <p:ph type="sldNum" sz="quarter" idx="12"/>
          </p:nvPr>
        </p:nvSpPr>
        <p:spPr/>
        <p:txBody>
          <a:bodyPr/>
          <a:lstStyle/>
          <a:p>
            <a:fld id="{C9D44EBD-F3CC-4C38-BEF4-F513BA34EBF7}" type="slidenum">
              <a:rPr lang="en-US" smtClean="0"/>
              <a:pPr/>
              <a:t>7</a:t>
            </a:fld>
            <a:endParaRPr lang="en-US" dirty="0"/>
          </a:p>
        </p:txBody>
      </p:sp>
    </p:spTree>
    <p:extLst>
      <p:ext uri="{BB962C8B-B14F-4D97-AF65-F5344CB8AC3E}">
        <p14:creationId xmlns:p14="http://schemas.microsoft.com/office/powerpoint/2010/main" val="2232446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LLUMB table"/>
          <p:cNvPicPr>
            <a:picLocks noChangeAspect="1"/>
          </p:cNvPicPr>
          <p:nvPr/>
        </p:nvPicPr>
        <p:blipFill>
          <a:blip r:embed="rId3"/>
          <a:stretch>
            <a:fillRect/>
          </a:stretch>
        </p:blipFill>
        <p:spPr>
          <a:xfrm>
            <a:off x="4419597" y="3861121"/>
            <a:ext cx="7472212" cy="2384523"/>
          </a:xfrm>
          <a:prstGeom prst="rect">
            <a:avLst/>
          </a:prstGeom>
        </p:spPr>
      </p:pic>
      <p:sp>
        <p:nvSpPr>
          <p:cNvPr id="2" name="Title 1"/>
          <p:cNvSpPr>
            <a:spLocks noGrp="1"/>
          </p:cNvSpPr>
          <p:nvPr>
            <p:ph type="title"/>
          </p:nvPr>
        </p:nvSpPr>
        <p:spPr>
          <a:xfrm>
            <a:off x="530267" y="-38100"/>
            <a:ext cx="10972800" cy="1143000"/>
          </a:xfrm>
        </p:spPr>
        <p:txBody>
          <a:bodyPr/>
          <a:lstStyle/>
          <a:p>
            <a:r>
              <a:rPr lang="en-US" dirty="0"/>
              <a:t>Extended Character Set (ECS) support in GDAL</a:t>
            </a:r>
          </a:p>
        </p:txBody>
      </p:sp>
      <p:sp>
        <p:nvSpPr>
          <p:cNvPr id="4" name="Slide Number Placeholder 3"/>
          <p:cNvSpPr>
            <a:spLocks noGrp="1"/>
          </p:cNvSpPr>
          <p:nvPr>
            <p:ph type="sldNum" sz="quarter" idx="12"/>
          </p:nvPr>
        </p:nvSpPr>
        <p:spPr/>
        <p:txBody>
          <a:bodyPr/>
          <a:lstStyle/>
          <a:p>
            <a:fld id="{C9D44EBD-F3CC-4C38-BEF4-F513BA34EBF7}" type="slidenum">
              <a:rPr lang="en-US" smtClean="0"/>
              <a:pPr/>
              <a:t>8</a:t>
            </a:fld>
            <a:endParaRPr lang="en-US" dirty="0"/>
          </a:p>
        </p:txBody>
      </p:sp>
      <p:pic>
        <p:nvPicPr>
          <p:cNvPr id="5" name="Picture 4" descr="snip info"/>
          <p:cNvPicPr>
            <a:picLocks noChangeAspect="1"/>
          </p:cNvPicPr>
          <p:nvPr/>
        </p:nvPicPr>
        <p:blipFill>
          <a:blip r:embed="rId4"/>
          <a:stretch>
            <a:fillRect/>
          </a:stretch>
        </p:blipFill>
        <p:spPr>
          <a:xfrm>
            <a:off x="304800" y="1502278"/>
            <a:ext cx="8229601" cy="1219200"/>
          </a:xfrm>
          <a:prstGeom prst="rect">
            <a:avLst/>
          </a:prstGeom>
        </p:spPr>
      </p:pic>
      <p:sp>
        <p:nvSpPr>
          <p:cNvPr id="6" name="TextBox 5"/>
          <p:cNvSpPr txBox="1"/>
          <p:nvPr/>
        </p:nvSpPr>
        <p:spPr>
          <a:xfrm>
            <a:off x="152400" y="779746"/>
            <a:ext cx="4019550" cy="646331"/>
          </a:xfrm>
          <a:prstGeom prst="rect">
            <a:avLst/>
          </a:prstGeom>
          <a:solidFill>
            <a:schemeClr val="bg1"/>
          </a:solidFill>
          <a:ln>
            <a:solidFill>
              <a:schemeClr val="tx1"/>
            </a:solidFill>
          </a:ln>
        </p:spPr>
        <p:txBody>
          <a:bodyPr wrap="square" rtlCol="0">
            <a:spAutoFit/>
          </a:bodyPr>
          <a:lstStyle/>
          <a:p>
            <a:r>
              <a:rPr lang="fr-FR" dirty="0"/>
              <a:t>Spectral NITF </a:t>
            </a:r>
            <a:r>
              <a:rPr lang="fr-FR" dirty="0" err="1"/>
              <a:t>Implementation</a:t>
            </a:r>
            <a:r>
              <a:rPr lang="fr-FR" dirty="0"/>
              <a:t> Profile, Version 1.0, 07 </a:t>
            </a:r>
            <a:r>
              <a:rPr lang="fr-FR" dirty="0" err="1"/>
              <a:t>June</a:t>
            </a:r>
            <a:r>
              <a:rPr lang="fr-FR" dirty="0"/>
              <a:t> 2019</a:t>
            </a:r>
            <a:endParaRPr lang="en-US" dirty="0"/>
          </a:p>
        </p:txBody>
      </p:sp>
      <p:pic>
        <p:nvPicPr>
          <p:cNvPr id="7" name="Picture 6" descr="snip info"/>
          <p:cNvPicPr>
            <a:picLocks noChangeAspect="1"/>
          </p:cNvPicPr>
          <p:nvPr/>
        </p:nvPicPr>
        <p:blipFill>
          <a:blip r:embed="rId5"/>
          <a:stretch>
            <a:fillRect/>
          </a:stretch>
        </p:blipFill>
        <p:spPr>
          <a:xfrm>
            <a:off x="304797" y="2777904"/>
            <a:ext cx="8229601" cy="762000"/>
          </a:xfrm>
          <a:prstGeom prst="rect">
            <a:avLst/>
          </a:prstGeom>
        </p:spPr>
      </p:pic>
      <p:sp>
        <p:nvSpPr>
          <p:cNvPr id="11" name="TextBox 10"/>
          <p:cNvSpPr txBox="1"/>
          <p:nvPr/>
        </p:nvSpPr>
        <p:spPr>
          <a:xfrm>
            <a:off x="4171950" y="6060978"/>
            <a:ext cx="1066800" cy="369332"/>
          </a:xfrm>
          <a:prstGeom prst="rect">
            <a:avLst/>
          </a:prstGeom>
          <a:solidFill>
            <a:schemeClr val="bg1"/>
          </a:solidFill>
          <a:ln>
            <a:solidFill>
              <a:schemeClr val="tx1"/>
            </a:solidFill>
          </a:ln>
        </p:spPr>
        <p:txBody>
          <a:bodyPr wrap="square" rtlCol="0">
            <a:spAutoFit/>
          </a:bodyPr>
          <a:lstStyle/>
          <a:p>
            <a:r>
              <a:rPr lang="en-US" dirty="0"/>
              <a:t>µ=0xB5</a:t>
            </a:r>
          </a:p>
        </p:txBody>
      </p:sp>
      <p:sp>
        <p:nvSpPr>
          <p:cNvPr id="12" name="Rectangle 11">
            <a:extLst>
              <a:ext uri="{C183D7F6-B498-43B3-948B-1728B52AA6E4}">
                <adec:decorative xmlns:adec="http://schemas.microsoft.com/office/drawing/2017/decorative" val="1"/>
              </a:ext>
            </a:extLst>
          </p:cNvPr>
          <p:cNvSpPr/>
          <p:nvPr/>
        </p:nvSpPr>
        <p:spPr>
          <a:xfrm>
            <a:off x="9175313" y="5185775"/>
            <a:ext cx="407097" cy="175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885741" y="5922478"/>
            <a:ext cx="4019550" cy="379656"/>
          </a:xfrm>
          <a:prstGeom prst="rect">
            <a:avLst/>
          </a:prstGeom>
          <a:solidFill>
            <a:schemeClr val="bg1"/>
          </a:solidFill>
          <a:ln>
            <a:solidFill>
              <a:schemeClr val="tx1"/>
            </a:solidFill>
          </a:ln>
        </p:spPr>
        <p:txBody>
          <a:bodyPr wrap="square" rtlCol="0">
            <a:spAutoFit/>
          </a:bodyPr>
          <a:lstStyle/>
          <a:p>
            <a:r>
              <a:rPr lang="fr-FR" dirty="0"/>
              <a:t>STDI-0002-1 v5.0, </a:t>
            </a:r>
            <a:r>
              <a:rPr lang="fr-FR" dirty="0" err="1"/>
              <a:t>Appendix</a:t>
            </a:r>
            <a:r>
              <a:rPr lang="fr-FR" dirty="0"/>
              <a:t> AL</a:t>
            </a:r>
            <a:endParaRPr lang="en-US" dirty="0"/>
          </a:p>
        </p:txBody>
      </p:sp>
      <p:sp>
        <p:nvSpPr>
          <p:cNvPr id="14" name="TextBox 13"/>
          <p:cNvSpPr txBox="1"/>
          <p:nvPr/>
        </p:nvSpPr>
        <p:spPr>
          <a:xfrm>
            <a:off x="8680537" y="156217"/>
            <a:ext cx="3409863" cy="3540200"/>
          </a:xfrm>
          <a:prstGeom prst="rect">
            <a:avLst/>
          </a:prstGeom>
          <a:solidFill>
            <a:schemeClr val="bg1"/>
          </a:solidFill>
          <a:ln>
            <a:solidFill>
              <a:schemeClr val="tx1"/>
            </a:solidFill>
          </a:ln>
        </p:spPr>
        <p:txBody>
          <a:bodyPr wrap="square" rtlCol="0">
            <a:spAutoFit/>
          </a:bodyPr>
          <a:lstStyle/>
          <a:p>
            <a:r>
              <a:rPr lang="en-US" dirty="0"/>
              <a:t>Unlike C, Python internals require string values to specify an encoding (ASCII, UTF-8, Latin-1, …).  GDAL Python bindings import strings as UTF-8 and skip non-UTF-8 characters such as 0xB5.  The error-handling mode could be extended, but it’s unknown if GDAL would accept the change since it could impact downstream python apps.</a:t>
            </a:r>
          </a:p>
        </p:txBody>
      </p:sp>
    </p:spTree>
    <p:extLst>
      <p:ext uri="{BB962C8B-B14F-4D97-AF65-F5344CB8AC3E}">
        <p14:creationId xmlns:p14="http://schemas.microsoft.com/office/powerpoint/2010/main" val="2802400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0163"/>
            <a:ext cx="10972800" cy="1143000"/>
          </a:xfrm>
        </p:spPr>
        <p:txBody>
          <a:bodyPr/>
          <a:lstStyle/>
          <a:p>
            <a:r>
              <a:rPr lang="en-US" dirty="0"/>
              <a:t>Python interface</a:t>
            </a:r>
          </a:p>
        </p:txBody>
      </p:sp>
      <p:sp>
        <p:nvSpPr>
          <p:cNvPr id="3" name="Content Placeholder 2"/>
          <p:cNvSpPr>
            <a:spLocks noGrp="1"/>
          </p:cNvSpPr>
          <p:nvPr>
            <p:ph idx="1"/>
          </p:nvPr>
        </p:nvSpPr>
        <p:spPr>
          <a:xfrm>
            <a:off x="6507678" y="1417639"/>
            <a:ext cx="5328722" cy="4165599"/>
          </a:xfrm>
        </p:spPr>
        <p:txBody>
          <a:bodyPr>
            <a:normAutofit fontScale="92500" lnSpcReduction="20000"/>
          </a:bodyPr>
          <a:lstStyle/>
          <a:p>
            <a:r>
              <a:rPr lang="en-US" sz="3300" b="1" dirty="0"/>
              <a:t>Accomplishments</a:t>
            </a:r>
          </a:p>
          <a:p>
            <a:pPr marL="342900" indent="-342900">
              <a:buFont typeface="Arial" panose="020B0604020202020204" pitchFamily="34" charset="0"/>
              <a:buChar char="•"/>
            </a:pPr>
            <a:r>
              <a:rPr lang="en-US" dirty="0"/>
              <a:t>Python parsing moved from pure </a:t>
            </a:r>
            <a:r>
              <a:rPr lang="en-US" dirty="0" err="1"/>
              <a:t>Jupyter</a:t>
            </a:r>
            <a:r>
              <a:rPr lang="en-US" dirty="0"/>
              <a:t> notebook to an imported package</a:t>
            </a:r>
          </a:p>
          <a:p>
            <a:pPr marL="342900" indent="-342900">
              <a:buFont typeface="Arial" panose="020B0604020202020204" pitchFamily="34" charset="0"/>
              <a:buChar char="•"/>
            </a:pPr>
            <a:r>
              <a:rPr lang="en-US" dirty="0"/>
              <a:t>Metadata methods to organize TRE, DES, File Header, Text, Graphic metadata</a:t>
            </a:r>
          </a:p>
          <a:p>
            <a:pPr marL="342900" indent="-342900">
              <a:buFont typeface="Arial" panose="020B0604020202020204" pitchFamily="34" charset="0"/>
              <a:buChar char="•"/>
            </a:pPr>
            <a:r>
              <a:rPr lang="en-US" dirty="0"/>
              <a:t>Image data loader for SNIP image segments</a:t>
            </a:r>
          </a:p>
          <a:p>
            <a:pPr marL="342900" indent="-342900">
              <a:buFont typeface="Arial" panose="020B0604020202020204" pitchFamily="34" charset="0"/>
              <a:buChar char="•"/>
            </a:pPr>
            <a:r>
              <a:rPr lang="en-US" dirty="0"/>
              <a:t>Band metadata loaded for image segments</a:t>
            </a:r>
          </a:p>
          <a:p>
            <a:pPr marL="342900" indent="-342900">
              <a:buFont typeface="Arial" panose="020B0604020202020204" pitchFamily="34" charset="0"/>
              <a:buChar char="•"/>
            </a:pPr>
            <a:r>
              <a:rPr lang="en-US" dirty="0"/>
              <a:t>Added </a:t>
            </a:r>
            <a:r>
              <a:rPr lang="en-US" dirty="0" err="1"/>
              <a:t>environment.yml</a:t>
            </a:r>
            <a:r>
              <a:rPr lang="en-US" dirty="0"/>
              <a:t> and README.md for </a:t>
            </a:r>
            <a:r>
              <a:rPr lang="en-US" dirty="0" err="1"/>
              <a:t>quickstart</a:t>
            </a:r>
            <a:endParaRPr lang="en-US" dirty="0"/>
          </a:p>
          <a:p>
            <a:pPr marL="342900" indent="-342900">
              <a:buFont typeface="Arial" panose="020B0604020202020204" pitchFamily="34" charset="0"/>
              <a:buChar char="•"/>
            </a:pPr>
            <a:r>
              <a:rPr lang="en-US" dirty="0"/>
              <a:t>Added demo </a:t>
            </a:r>
            <a:r>
              <a:rPr lang="en-US" dirty="0" err="1"/>
              <a:t>Jupyter</a:t>
            </a:r>
            <a:r>
              <a:rPr lang="en-US" dirty="0"/>
              <a:t> notebook to show usage</a:t>
            </a:r>
          </a:p>
        </p:txBody>
      </p:sp>
      <p:sp>
        <p:nvSpPr>
          <p:cNvPr id="4" name="Slide Number Placeholder 3"/>
          <p:cNvSpPr>
            <a:spLocks noGrp="1"/>
          </p:cNvSpPr>
          <p:nvPr>
            <p:ph type="sldNum" sz="quarter" idx="12"/>
          </p:nvPr>
        </p:nvSpPr>
        <p:spPr/>
        <p:txBody>
          <a:bodyPr/>
          <a:lstStyle/>
          <a:p>
            <a:fld id="{C9D44EBD-F3CC-4C38-BEF4-F513BA34EBF7}" type="slidenum">
              <a:rPr lang="en-US" smtClean="0"/>
              <a:pPr/>
              <a:t>9</a:t>
            </a:fld>
            <a:endParaRPr lang="en-US" dirty="0"/>
          </a:p>
        </p:txBody>
      </p:sp>
      <p:sp>
        <p:nvSpPr>
          <p:cNvPr id="5" name="Content Placeholder 2"/>
          <p:cNvSpPr txBox="1">
            <a:spLocks/>
          </p:cNvSpPr>
          <p:nvPr/>
        </p:nvSpPr>
        <p:spPr>
          <a:xfrm>
            <a:off x="609600" y="1417638"/>
            <a:ext cx="5328722" cy="4165599"/>
          </a:xfrm>
          <a:prstGeom prst="rect">
            <a:avLst/>
          </a:prstGeom>
        </p:spPr>
        <p:txBody>
          <a:bodyPr vert="horz" lIns="91440" tIns="45720" rIns="91440" bIns="45720" rtlCol="0">
            <a:normAutofit fontScale="92500" lnSpcReduction="10000"/>
          </a:bodyPr>
          <a:lstStyle>
            <a:lvl1pPr marL="0" indent="0" algn="l" defTabSz="1219170" rtl="0" eaLnBrk="1" latinLnBrk="0" hangingPunct="1">
              <a:spcBef>
                <a:spcPct val="20000"/>
              </a:spcBef>
              <a:buFont typeface="Arial" panose="020B0604020202020204" pitchFamily="34" charset="0"/>
              <a:buNone/>
              <a:defRPr sz="2133"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Clr>
                <a:srgbClr val="37A5AC"/>
              </a:buClr>
              <a:buFont typeface="Arial" panose="020B0604020202020204" pitchFamily="34" charset="0"/>
              <a:buChar char="►"/>
              <a:defRPr sz="1867"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600160" indent="-380990" algn="l" defTabSz="1219170" rtl="0" eaLnBrk="1" latinLnBrk="0" hangingPunct="1">
              <a:spcBef>
                <a:spcPct val="20000"/>
              </a:spcBef>
              <a:buFont typeface="Arial" panose="020B0604020202020204" pitchFamily="34" charset="0"/>
              <a:buChar char="•"/>
              <a:defRPr sz="1867"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828754" indent="0" algn="l" defTabSz="1219170" rtl="0" eaLnBrk="1" latinLnBrk="0" hangingPunct="1">
              <a:spcBef>
                <a:spcPct val="20000"/>
              </a:spcBef>
              <a:buFont typeface="Arial" panose="020B0604020202020204" pitchFamily="34" charset="0"/>
              <a:buNone/>
              <a:defRPr sz="1867"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sz="3300" b="1" dirty="0"/>
              <a:t>Design Goals</a:t>
            </a:r>
          </a:p>
          <a:p>
            <a:pPr marL="342900" indent="-342900">
              <a:buFont typeface="Arial" panose="020B0604020202020204" pitchFamily="34" charset="0"/>
              <a:buChar char="•"/>
            </a:pPr>
            <a:r>
              <a:rPr lang="en-US" dirty="0"/>
              <a:t>Develop a python interface to new GDAL capabilities</a:t>
            </a:r>
          </a:p>
          <a:p>
            <a:pPr marL="342900" indent="-342900">
              <a:buFont typeface="Arial" panose="020B0604020202020204" pitchFamily="34" charset="0"/>
              <a:buChar char="•"/>
            </a:pPr>
            <a:r>
              <a:rPr lang="en-US" dirty="0"/>
              <a:t>The interface should allow straightforward access to SNIP data and metadata</a:t>
            </a:r>
          </a:p>
          <a:p>
            <a:pPr marL="342900" indent="-342900">
              <a:buFont typeface="Arial" panose="020B0604020202020204" pitchFamily="34" charset="0"/>
              <a:buChar char="•"/>
            </a:pPr>
            <a:r>
              <a:rPr lang="en-US" dirty="0"/>
              <a:t>The interface should streamline the native GDAL interface by focusing on SNIP-specific organization</a:t>
            </a:r>
          </a:p>
          <a:p>
            <a:pPr marL="342900" indent="-342900">
              <a:buFont typeface="Arial" panose="020B0604020202020204" pitchFamily="34" charset="0"/>
              <a:buChar char="•"/>
            </a:pPr>
            <a:r>
              <a:rPr lang="en-US" dirty="0"/>
              <a:t>The interface should be compatible with common python tools, spectral exploitation libraries, plotting libraries, etc.</a:t>
            </a:r>
          </a:p>
          <a:p>
            <a:pPr marL="342900" indent="-342900">
              <a:buFont typeface="Arial" panose="020B0604020202020204" pitchFamily="34" charset="0"/>
              <a:buChar char="•"/>
            </a:pPr>
            <a:r>
              <a:rPr lang="en-US" dirty="0"/>
              <a:t>The interface should be easy to install and use</a:t>
            </a:r>
          </a:p>
        </p:txBody>
      </p:sp>
    </p:spTree>
    <p:extLst>
      <p:ext uri="{BB962C8B-B14F-4D97-AF65-F5344CB8AC3E}">
        <p14:creationId xmlns:p14="http://schemas.microsoft.com/office/powerpoint/2010/main" val="2601287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GA Research Theme">
  <a:themeElements>
    <a:clrScheme name="NGA Branding">
      <a:dk1>
        <a:srgbClr val="414042"/>
      </a:dk1>
      <a:lt1>
        <a:sysClr val="window" lastClr="FFFFFF"/>
      </a:lt1>
      <a:dk2>
        <a:srgbClr val="192F43"/>
      </a:dk2>
      <a:lt2>
        <a:srgbClr val="D8D8D8"/>
      </a:lt2>
      <a:accent1>
        <a:srgbClr val="1E4D7C"/>
      </a:accent1>
      <a:accent2>
        <a:srgbClr val="37A5AC"/>
      </a:accent2>
      <a:accent3>
        <a:srgbClr val="80C2D4"/>
      </a:accent3>
      <a:accent4>
        <a:srgbClr val="089247"/>
      </a:accent4>
      <a:accent5>
        <a:srgbClr val="8DC63F"/>
      </a:accent5>
      <a:accent6>
        <a:srgbClr val="464646"/>
      </a:accent6>
      <a:hlink>
        <a:srgbClr val="414042"/>
      </a:hlink>
      <a:folHlink>
        <a:srgbClr val="1E4D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GA PowerPoint Template 16x9 Master" id="{17CFE678-AB5D-406A-99AC-1CC6FD027C00}" vid="{176BE88B-DC3E-4778-A53C-431E78155AC8}"/>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B0E5AEFD4F2A44B7422382A2C15759" ma:contentTypeVersion="4" ma:contentTypeDescription="Create a new document." ma:contentTypeScope="" ma:versionID="d33cbff2f755e2e67fbe3c80f53a1158">
  <xsd:schema xmlns:xsd="http://www.w3.org/2001/XMLSchema" xmlns:xs="http://www.w3.org/2001/XMLSchema" xmlns:p="http://schemas.microsoft.com/office/2006/metadata/properties" xmlns:ns2="75a6f060-23d4-491b-988d-29ae735518c4" xmlns:ns3="992a7aa7-d930-440a-be9b-2ec3b8a1a36f" targetNamespace="http://schemas.microsoft.com/office/2006/metadata/properties" ma:root="true" ma:fieldsID="66b13b21117e16bce9118cc372a60d2c" ns2:_="" ns3:_="">
    <xsd:import namespace="75a6f060-23d4-491b-988d-29ae735518c4"/>
    <xsd:import namespace="992a7aa7-d930-440a-be9b-2ec3b8a1a3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6f060-23d4-491b-988d-29ae735518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2a7aa7-d930-440a-be9b-2ec3b8a1a36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C59DB8-C040-4621-8878-41702BC12079}">
  <ds:schemaRefs>
    <ds:schemaRef ds:uri="http://schemas.microsoft.com/sharepoint/v3/contenttype/forms"/>
  </ds:schemaRefs>
</ds:datastoreItem>
</file>

<file path=customXml/itemProps2.xml><?xml version="1.0" encoding="utf-8"?>
<ds:datastoreItem xmlns:ds="http://schemas.openxmlformats.org/officeDocument/2006/customXml" ds:itemID="{FA74099B-2D61-43CE-9B12-5C14EDF528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a6f060-23d4-491b-988d-29ae735518c4"/>
    <ds:schemaRef ds:uri="992a7aa7-d930-440a-be9b-2ec3b8a1a3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37E977-2CA4-423D-A240-0E90D02E993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1170</Words>
  <Application>Microsoft Office PowerPoint</Application>
  <PresentationFormat>Widescreen</PresentationFormat>
  <Paragraphs>117</Paragraphs>
  <Slides>18</Slides>
  <Notes>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7" baseType="lpstr">
      <vt:lpstr>Arial</vt:lpstr>
      <vt:lpstr>Calibri</vt:lpstr>
      <vt:lpstr>Courier New</vt:lpstr>
      <vt:lpstr>Franklin Gothic Book</vt:lpstr>
      <vt:lpstr>Franklin Gothic Medium Cond</vt:lpstr>
      <vt:lpstr>Wingdings</vt:lpstr>
      <vt:lpstr>Office Theme</vt:lpstr>
      <vt:lpstr>NGA Research Theme</vt:lpstr>
      <vt:lpstr>Image</vt:lpstr>
      <vt:lpstr>Open Source Software Support for the Spectral NITF Implementation Profile (SNIP)</vt:lpstr>
      <vt:lpstr>Problem Statement</vt:lpstr>
      <vt:lpstr>National Imagery Technical Format (NITF)</vt:lpstr>
      <vt:lpstr>SNIP File Layout</vt:lpstr>
      <vt:lpstr>The Geospatial Data Abstraction Library (GDAL)</vt:lpstr>
      <vt:lpstr>GDAL changes to support SNIP</vt:lpstr>
      <vt:lpstr>GDAL Release Information</vt:lpstr>
      <vt:lpstr>Extended Character Set (ECS) support in GDAL</vt:lpstr>
      <vt:lpstr>Python interface</vt:lpstr>
      <vt:lpstr>Pure Jupyter converted to Python Module</vt:lpstr>
      <vt:lpstr>Load and display raster data</vt:lpstr>
      <vt:lpstr>Data loader validation - RIP 1.0B Loaded into ENVI</vt:lpstr>
      <vt:lpstr>Load and plot a spectral profile</vt:lpstr>
      <vt:lpstr>Extract File and Image metadata</vt:lpstr>
      <vt:lpstr>pysnip Documentation</vt:lpstr>
      <vt:lpstr>Future Work</vt:lpstr>
      <vt:lpstr>Takeaways: Open Source Software Support for the Spectral NITF Implementation Profile</vt:lpstr>
      <vt:lpstr>PSU/ARL Geospatial, Image &amp; Data Science Division 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2017-11-03T18:21:29Z</dcterms:created>
  <dcterms:modified xsi:type="dcterms:W3CDTF">2022-01-15T22:41:46Z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2589e3e4-948c-4a79-836d-3cc49e14db48</vt:lpwstr>
  </property>
  <property fmtid="{D5CDD505-2E9C-101B-9397-08002B2CF9AE}" pid="3" name="DataType">
    <vt:lpwstr>NULL</vt:lpwstr>
  </property>
  <property fmtid="{D5CDD505-2E9C-101B-9397-08002B2CF9AE}" pid="4" name="ContentTypeId">
    <vt:lpwstr>0x0101002BB0E5AEFD4F2A44B7422382A2C15759</vt:lpwstr>
  </property>
</Properties>
</file>