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67" r:id="rId5"/>
    <p:sldId id="296" r:id="rId6"/>
    <p:sldId id="5121" r:id="rId7"/>
    <p:sldId id="5095" r:id="rId8"/>
    <p:sldId id="404" r:id="rId9"/>
    <p:sldId id="5094" r:id="rId10"/>
    <p:sldId id="5339" r:id="rId11"/>
    <p:sldId id="5099" r:id="rId12"/>
    <p:sldId id="328" r:id="rId13"/>
    <p:sldId id="5278" r:id="rId14"/>
    <p:sldId id="295" r:id="rId15"/>
    <p:sldId id="864" r:id="rId16"/>
    <p:sldId id="873" r:id="rId17"/>
    <p:sldId id="867" r:id="rId18"/>
    <p:sldId id="261" r:id="rId19"/>
    <p:sldId id="5100" r:id="rId20"/>
    <p:sldId id="5112" r:id="rId21"/>
    <p:sldId id="5378" r:id="rId22"/>
    <p:sldId id="4864" r:id="rId23"/>
    <p:sldId id="4866" r:id="rId24"/>
    <p:sldId id="5385" r:id="rId25"/>
    <p:sldId id="5226" r:id="rId26"/>
    <p:sldId id="5349" r:id="rId27"/>
    <p:sldId id="5116" r:id="rId28"/>
    <p:sldId id="5388" r:id="rId29"/>
    <p:sldId id="5390" r:id="rId30"/>
    <p:sldId id="5118" r:id="rId31"/>
    <p:sldId id="5119" r:id="rId32"/>
    <p:sldId id="5389" r:id="rId33"/>
    <p:sldId id="312"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nsaas, Gregory L" initials="SGL" lastIdx="1" clrIdx="0">
    <p:extLst>
      <p:ext uri="{19B8F6BF-5375-455C-9EA6-DF929625EA0E}">
        <p15:presenceInfo xmlns:p15="http://schemas.microsoft.com/office/powerpoint/2012/main" userId="S::stensaas@usgs.gov::2b7dc3ea-4260-4a4b-94c1-56be223552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44E"/>
    <a:srgbClr val="ED1C24"/>
    <a:srgbClr val="02AE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262DC1-39FA-4F46-BCDF-5378E836DD42}" v="28" dt="2022-02-01T15:16:20.3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5" autoAdjust="0"/>
    <p:restoredTop sz="86465" autoAdjust="0"/>
  </p:normalViewPr>
  <p:slideViewPr>
    <p:cSldViewPr snapToGrid="0" snapToObjects="1">
      <p:cViewPr varScale="1">
        <p:scale>
          <a:sx n="83" d="100"/>
          <a:sy n="83" d="100"/>
        </p:scale>
        <p:origin x="86" y="240"/>
      </p:cViewPr>
      <p:guideLst/>
    </p:cSldViewPr>
  </p:slideViewPr>
  <p:outlineViewPr>
    <p:cViewPr>
      <p:scale>
        <a:sx n="33" d="100"/>
        <a:sy n="33" d="100"/>
      </p:scale>
      <p:origin x="0" y="-34646"/>
    </p:cViewPr>
  </p:outlineViewPr>
  <p:notesTextViewPr>
    <p:cViewPr>
      <p:scale>
        <a:sx n="100" d="100"/>
        <a:sy n="100" d="100"/>
      </p:scale>
      <p:origin x="0" y="0"/>
    </p:cViewPr>
  </p:notesTextViewPr>
  <p:sorterViewPr>
    <p:cViewPr>
      <p:scale>
        <a:sx n="136" d="100"/>
        <a:sy n="13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Manaal (Contractor)" userId="72180b57-9308-4862-8bd3-4de8505ca83f" providerId="ADAL" clId="{FC262DC1-39FA-4F46-BCDF-5378E836DD42}"/>
    <pc:docChg chg="modSld">
      <pc:chgData name="Ali, Manaal (Contractor)" userId="72180b57-9308-4862-8bd3-4de8505ca83f" providerId="ADAL" clId="{FC262DC1-39FA-4F46-BCDF-5378E836DD42}" dt="2022-02-01T15:16:20.382" v="119" actId="962"/>
      <pc:docMkLst>
        <pc:docMk/>
      </pc:docMkLst>
      <pc:sldChg chg="modSp">
        <pc:chgData name="Ali, Manaal (Contractor)" userId="72180b57-9308-4862-8bd3-4de8505ca83f" providerId="ADAL" clId="{FC262DC1-39FA-4F46-BCDF-5378E836DD42}" dt="2022-02-01T15:16:09.490" v="117" actId="962"/>
        <pc:sldMkLst>
          <pc:docMk/>
          <pc:sldMk cId="503796084" sldId="261"/>
        </pc:sldMkLst>
        <pc:picChg chg="mod">
          <ac:chgData name="Ali, Manaal (Contractor)" userId="72180b57-9308-4862-8bd3-4de8505ca83f" providerId="ADAL" clId="{FC262DC1-39FA-4F46-BCDF-5378E836DD42}" dt="2022-02-01T15:16:09.490" v="117" actId="962"/>
          <ac:picMkLst>
            <pc:docMk/>
            <pc:sldMk cId="503796084" sldId="261"/>
            <ac:picMk id="8" creationId="{4ECAEB94-DDDC-4EC4-831B-7C1EF240FDB2}"/>
          </ac:picMkLst>
        </pc:picChg>
        <pc:picChg chg="mod">
          <ac:chgData name="Ali, Manaal (Contractor)" userId="72180b57-9308-4862-8bd3-4de8505ca83f" providerId="ADAL" clId="{FC262DC1-39FA-4F46-BCDF-5378E836DD42}" dt="2022-02-01T15:16:04.604" v="116" actId="962"/>
          <ac:picMkLst>
            <pc:docMk/>
            <pc:sldMk cId="503796084" sldId="261"/>
            <ac:picMk id="10" creationId="{C7AFE002-1262-40A9-A28B-DB55CBBC7A92}"/>
          </ac:picMkLst>
        </pc:picChg>
      </pc:sldChg>
      <pc:sldChg chg="modSp mod">
        <pc:chgData name="Ali, Manaal (Contractor)" userId="72180b57-9308-4862-8bd3-4de8505ca83f" providerId="ADAL" clId="{FC262DC1-39FA-4F46-BCDF-5378E836DD42}" dt="2022-02-01T15:12:31.469" v="22" actId="962"/>
        <pc:sldMkLst>
          <pc:docMk/>
          <pc:sldMk cId="420636533" sldId="295"/>
        </pc:sldMkLst>
        <pc:graphicFrameChg chg="mod">
          <ac:chgData name="Ali, Manaal (Contractor)" userId="72180b57-9308-4862-8bd3-4de8505ca83f" providerId="ADAL" clId="{FC262DC1-39FA-4F46-BCDF-5378E836DD42}" dt="2022-02-01T15:12:15.054" v="15" actId="962"/>
          <ac:graphicFrameMkLst>
            <pc:docMk/>
            <pc:sldMk cId="420636533" sldId="295"/>
            <ac:graphicFrameMk id="6" creationId="{ADC339CA-1F27-4CAA-92B2-209CA7BBD354}"/>
          </ac:graphicFrameMkLst>
        </pc:graphicFrameChg>
        <pc:picChg chg="mod">
          <ac:chgData name="Ali, Manaal (Contractor)" userId="72180b57-9308-4862-8bd3-4de8505ca83f" providerId="ADAL" clId="{FC262DC1-39FA-4F46-BCDF-5378E836DD42}" dt="2022-02-01T15:12:12.438" v="14" actId="962"/>
          <ac:picMkLst>
            <pc:docMk/>
            <pc:sldMk cId="420636533" sldId="295"/>
            <ac:picMk id="5" creationId="{7902B315-F59B-4189-A54B-631BF312F0A4}"/>
          </ac:picMkLst>
        </pc:picChg>
        <pc:picChg chg="mod">
          <ac:chgData name="Ali, Manaal (Contractor)" userId="72180b57-9308-4862-8bd3-4de8505ca83f" providerId="ADAL" clId="{FC262DC1-39FA-4F46-BCDF-5378E836DD42}" dt="2022-02-01T15:12:09.824" v="13" actId="962"/>
          <ac:picMkLst>
            <pc:docMk/>
            <pc:sldMk cId="420636533" sldId="295"/>
            <ac:picMk id="10" creationId="{8DACFF99-579D-4A6E-A3B6-F7BFFFF9FAE3}"/>
          </ac:picMkLst>
        </pc:picChg>
        <pc:picChg chg="mod">
          <ac:chgData name="Ali, Manaal (Contractor)" userId="72180b57-9308-4862-8bd3-4de8505ca83f" providerId="ADAL" clId="{FC262DC1-39FA-4F46-BCDF-5378E836DD42}" dt="2022-02-01T15:12:31.469" v="22" actId="962"/>
          <ac:picMkLst>
            <pc:docMk/>
            <pc:sldMk cId="420636533" sldId="295"/>
            <ac:picMk id="11" creationId="{A3C866AC-C9F9-4694-B322-5355D2D1181A}"/>
          </ac:picMkLst>
        </pc:picChg>
        <pc:picChg chg="mod">
          <ac:chgData name="Ali, Manaal (Contractor)" userId="72180b57-9308-4862-8bd3-4de8505ca83f" providerId="ADAL" clId="{FC262DC1-39FA-4F46-BCDF-5378E836DD42}" dt="2022-02-01T15:12:17.784" v="16" actId="962"/>
          <ac:picMkLst>
            <pc:docMk/>
            <pc:sldMk cId="420636533" sldId="295"/>
            <ac:picMk id="12" creationId="{E823FD08-9156-418E-8974-6D0E10A3F9CA}"/>
          </ac:picMkLst>
        </pc:picChg>
      </pc:sldChg>
      <pc:sldChg chg="modSp mod">
        <pc:chgData name="Ali, Manaal (Contractor)" userId="72180b57-9308-4862-8bd3-4de8505ca83f" providerId="ADAL" clId="{FC262DC1-39FA-4F46-BCDF-5378E836DD42}" dt="2022-02-01T15:15:42.898" v="111" actId="20577"/>
        <pc:sldMkLst>
          <pc:docMk/>
          <pc:sldMk cId="3801601545" sldId="312"/>
        </pc:sldMkLst>
        <pc:spChg chg="mod">
          <ac:chgData name="Ali, Manaal (Contractor)" userId="72180b57-9308-4862-8bd3-4de8505ca83f" providerId="ADAL" clId="{FC262DC1-39FA-4F46-BCDF-5378E836DD42}" dt="2022-02-01T15:15:42.898" v="111" actId="20577"/>
          <ac:spMkLst>
            <pc:docMk/>
            <pc:sldMk cId="3801601545" sldId="312"/>
            <ac:spMk id="2" creationId="{EEB9C198-2855-4822-9402-4CBB1798A3BB}"/>
          </ac:spMkLst>
        </pc:spChg>
        <pc:picChg chg="mod">
          <ac:chgData name="Ali, Manaal (Contractor)" userId="72180b57-9308-4862-8bd3-4de8505ca83f" providerId="ADAL" clId="{FC262DC1-39FA-4F46-BCDF-5378E836DD42}" dt="2022-02-01T15:13:58.845" v="63" actId="962"/>
          <ac:picMkLst>
            <pc:docMk/>
            <pc:sldMk cId="3801601545" sldId="312"/>
            <ac:picMk id="4" creationId="{2C0EA9B0-FCCE-42AF-963B-134E11C40803}"/>
          </ac:picMkLst>
        </pc:picChg>
        <pc:picChg chg="mod">
          <ac:chgData name="Ali, Manaal (Contractor)" userId="72180b57-9308-4862-8bd3-4de8505ca83f" providerId="ADAL" clId="{FC262DC1-39FA-4F46-BCDF-5378E836DD42}" dt="2022-02-01T15:13:57.080" v="62" actId="962"/>
          <ac:picMkLst>
            <pc:docMk/>
            <pc:sldMk cId="3801601545" sldId="312"/>
            <ac:picMk id="5" creationId="{ECDC61D4-C8DE-4D7F-9427-AFACA9DFA115}"/>
          </ac:picMkLst>
        </pc:picChg>
        <pc:picChg chg="mod">
          <ac:chgData name="Ali, Manaal (Contractor)" userId="72180b57-9308-4862-8bd3-4de8505ca83f" providerId="ADAL" clId="{FC262DC1-39FA-4F46-BCDF-5378E836DD42}" dt="2022-02-01T15:13:52.958" v="60" actId="962"/>
          <ac:picMkLst>
            <pc:docMk/>
            <pc:sldMk cId="3801601545" sldId="312"/>
            <ac:picMk id="7" creationId="{DA6B5215-8FB5-456D-9354-7B08A7723159}"/>
          </ac:picMkLst>
        </pc:picChg>
        <pc:picChg chg="mod">
          <ac:chgData name="Ali, Manaal (Contractor)" userId="72180b57-9308-4862-8bd3-4de8505ca83f" providerId="ADAL" clId="{FC262DC1-39FA-4F46-BCDF-5378E836DD42}" dt="2022-02-01T15:13:54.813" v="61" actId="962"/>
          <ac:picMkLst>
            <pc:docMk/>
            <pc:sldMk cId="3801601545" sldId="312"/>
            <ac:picMk id="8" creationId="{B3D4CE5C-A75E-44CC-B495-327C9250BC6E}"/>
          </ac:picMkLst>
        </pc:picChg>
      </pc:sldChg>
      <pc:sldChg chg="modSp mod">
        <pc:chgData name="Ali, Manaal (Contractor)" userId="72180b57-9308-4862-8bd3-4de8505ca83f" providerId="ADAL" clId="{FC262DC1-39FA-4F46-BCDF-5378E836DD42}" dt="2022-02-01T15:11:51.384" v="7" actId="962"/>
        <pc:sldMkLst>
          <pc:docMk/>
          <pc:sldMk cId="4199919123" sldId="404"/>
        </pc:sldMkLst>
        <pc:picChg chg="mod">
          <ac:chgData name="Ali, Manaal (Contractor)" userId="72180b57-9308-4862-8bd3-4de8505ca83f" providerId="ADAL" clId="{FC262DC1-39FA-4F46-BCDF-5378E836DD42}" dt="2022-02-01T15:11:34.265" v="1" actId="962"/>
          <ac:picMkLst>
            <pc:docMk/>
            <pc:sldMk cId="4199919123" sldId="404"/>
            <ac:picMk id="2" creationId="{00000000-0000-0000-0000-000000000000}"/>
          </ac:picMkLst>
        </pc:picChg>
        <pc:picChg chg="mod">
          <ac:chgData name="Ali, Manaal (Contractor)" userId="72180b57-9308-4862-8bd3-4de8505ca83f" providerId="ADAL" clId="{FC262DC1-39FA-4F46-BCDF-5378E836DD42}" dt="2022-02-01T15:11:40.471" v="3" actId="962"/>
          <ac:picMkLst>
            <pc:docMk/>
            <pc:sldMk cId="4199919123" sldId="404"/>
            <ac:picMk id="4" creationId="{780D3F9A-EA1D-4815-8983-FDB46E0A089E}"/>
          </ac:picMkLst>
        </pc:picChg>
        <pc:picChg chg="mod">
          <ac:chgData name="Ali, Manaal (Contractor)" userId="72180b57-9308-4862-8bd3-4de8505ca83f" providerId="ADAL" clId="{FC262DC1-39FA-4F46-BCDF-5378E836DD42}" dt="2022-02-01T15:11:42.854" v="4" actId="962"/>
          <ac:picMkLst>
            <pc:docMk/>
            <pc:sldMk cId="4199919123" sldId="404"/>
            <ac:picMk id="5" creationId="{D0393E29-4BCD-4267-8941-61FE1A5693D4}"/>
          </ac:picMkLst>
        </pc:picChg>
        <pc:picChg chg="mod">
          <ac:chgData name="Ali, Manaal (Contractor)" userId="72180b57-9308-4862-8bd3-4de8505ca83f" providerId="ADAL" clId="{FC262DC1-39FA-4F46-BCDF-5378E836DD42}" dt="2022-02-01T15:11:38.160" v="2" actId="962"/>
          <ac:picMkLst>
            <pc:docMk/>
            <pc:sldMk cId="4199919123" sldId="404"/>
            <ac:picMk id="10" creationId="{0AC29D28-4508-49B1-A14D-1C17ADC5A1FD}"/>
          </ac:picMkLst>
        </pc:picChg>
        <pc:picChg chg="mod">
          <ac:chgData name="Ali, Manaal (Contractor)" userId="72180b57-9308-4862-8bd3-4de8505ca83f" providerId="ADAL" clId="{FC262DC1-39FA-4F46-BCDF-5378E836DD42}" dt="2022-02-01T15:11:51.384" v="7" actId="962"/>
          <ac:picMkLst>
            <pc:docMk/>
            <pc:sldMk cId="4199919123" sldId="404"/>
            <ac:picMk id="11" creationId="{DCF5C3FE-4EC2-42DF-B612-D64DB9A516AF}"/>
          </ac:picMkLst>
        </pc:picChg>
        <pc:picChg chg="mod">
          <ac:chgData name="Ali, Manaal (Contractor)" userId="72180b57-9308-4862-8bd3-4de8505ca83f" providerId="ADAL" clId="{FC262DC1-39FA-4F46-BCDF-5378E836DD42}" dt="2022-02-01T15:11:45.567" v="5" actId="962"/>
          <ac:picMkLst>
            <pc:docMk/>
            <pc:sldMk cId="4199919123" sldId="404"/>
            <ac:picMk id="13" creationId="{C9813543-EE76-484B-B87A-4D555B5FF1E7}"/>
          </ac:picMkLst>
        </pc:picChg>
        <pc:picChg chg="mod">
          <ac:chgData name="Ali, Manaal (Contractor)" userId="72180b57-9308-4862-8bd3-4de8505ca83f" providerId="ADAL" clId="{FC262DC1-39FA-4F46-BCDF-5378E836DD42}" dt="2022-02-01T15:11:49.543" v="6" actId="962"/>
          <ac:picMkLst>
            <pc:docMk/>
            <pc:sldMk cId="4199919123" sldId="404"/>
            <ac:picMk id="16" creationId="{2B93D3F0-EACD-404A-B60D-6EAE8A767ACB}"/>
          </ac:picMkLst>
        </pc:picChg>
      </pc:sldChg>
      <pc:sldChg chg="modSp mod">
        <pc:chgData name="Ali, Manaal (Contractor)" userId="72180b57-9308-4862-8bd3-4de8505ca83f" providerId="ADAL" clId="{FC262DC1-39FA-4F46-BCDF-5378E836DD42}" dt="2022-02-01T15:15:55.238" v="114" actId="962"/>
        <pc:sldMkLst>
          <pc:docMk/>
          <pc:sldMk cId="57681816" sldId="864"/>
        </pc:sldMkLst>
        <pc:picChg chg="mod">
          <ac:chgData name="Ali, Manaal (Contractor)" userId="72180b57-9308-4862-8bd3-4de8505ca83f" providerId="ADAL" clId="{FC262DC1-39FA-4F46-BCDF-5378E836DD42}" dt="2022-02-01T15:12:06.395" v="12" actId="962"/>
          <ac:picMkLst>
            <pc:docMk/>
            <pc:sldMk cId="57681816" sldId="864"/>
            <ac:picMk id="6" creationId="{08848992-3A5C-48C5-8F63-D9C88A6125DF}"/>
          </ac:picMkLst>
        </pc:picChg>
        <pc:picChg chg="mod">
          <ac:chgData name="Ali, Manaal (Contractor)" userId="72180b57-9308-4862-8bd3-4de8505ca83f" providerId="ADAL" clId="{FC262DC1-39FA-4F46-BCDF-5378E836DD42}" dt="2022-02-01T15:15:55.238" v="114" actId="962"/>
          <ac:picMkLst>
            <pc:docMk/>
            <pc:sldMk cId="57681816" sldId="864"/>
            <ac:picMk id="11" creationId="{BD840D8F-B86C-434E-B775-6BF0A8895C96}"/>
          </ac:picMkLst>
        </pc:picChg>
      </pc:sldChg>
      <pc:sldChg chg="modSp mod">
        <pc:chgData name="Ali, Manaal (Contractor)" userId="72180b57-9308-4862-8bd3-4de8505ca83f" providerId="ADAL" clId="{FC262DC1-39FA-4F46-BCDF-5378E836DD42}" dt="2022-02-01T15:12:33.891" v="23" actId="962"/>
        <pc:sldMkLst>
          <pc:docMk/>
          <pc:sldMk cId="2027171936" sldId="867"/>
        </pc:sldMkLst>
        <pc:picChg chg="mod">
          <ac:chgData name="Ali, Manaal (Contractor)" userId="72180b57-9308-4862-8bd3-4de8505ca83f" providerId="ADAL" clId="{FC262DC1-39FA-4F46-BCDF-5378E836DD42}" dt="2022-02-01T15:12:33.891" v="23" actId="962"/>
          <ac:picMkLst>
            <pc:docMk/>
            <pc:sldMk cId="2027171936" sldId="867"/>
            <ac:picMk id="6" creationId="{6385236C-9E10-417A-8821-5F5E0854400C}"/>
          </ac:picMkLst>
        </pc:picChg>
      </pc:sldChg>
      <pc:sldChg chg="modSp">
        <pc:chgData name="Ali, Manaal (Contractor)" userId="72180b57-9308-4862-8bd3-4de8505ca83f" providerId="ADAL" clId="{FC262DC1-39FA-4F46-BCDF-5378E836DD42}" dt="2022-02-01T15:16:00.086" v="115" actId="962"/>
        <pc:sldMkLst>
          <pc:docMk/>
          <pc:sldMk cId="2642558202" sldId="873"/>
        </pc:sldMkLst>
        <pc:picChg chg="mod">
          <ac:chgData name="Ali, Manaal (Contractor)" userId="72180b57-9308-4862-8bd3-4de8505ca83f" providerId="ADAL" clId="{FC262DC1-39FA-4F46-BCDF-5378E836DD42}" dt="2022-02-01T15:16:00.086" v="115" actId="962"/>
          <ac:picMkLst>
            <pc:docMk/>
            <pc:sldMk cId="2642558202" sldId="873"/>
            <ac:picMk id="10" creationId="{4AF180E6-D5AF-42C8-9725-BEF1F68EE8DB}"/>
          </ac:picMkLst>
        </pc:picChg>
      </pc:sldChg>
      <pc:sldChg chg="modSp mod">
        <pc:chgData name="Ali, Manaal (Contractor)" userId="72180b57-9308-4862-8bd3-4de8505ca83f" providerId="ADAL" clId="{FC262DC1-39FA-4F46-BCDF-5378E836DD42}" dt="2022-02-01T15:15:02.403" v="91" actId="33553"/>
        <pc:sldMkLst>
          <pc:docMk/>
          <pc:sldMk cId="86449653" sldId="4864"/>
        </pc:sldMkLst>
        <pc:spChg chg="mod">
          <ac:chgData name="Ali, Manaal (Contractor)" userId="72180b57-9308-4862-8bd3-4de8505ca83f" providerId="ADAL" clId="{FC262DC1-39FA-4F46-BCDF-5378E836DD42}" dt="2022-02-01T15:15:02.403" v="91" actId="33553"/>
          <ac:spMkLst>
            <pc:docMk/>
            <pc:sldMk cId="86449653" sldId="4864"/>
            <ac:spMk id="193" creationId="{7640842E-90D1-47F6-A57D-C68B8A86A2E4}"/>
          </ac:spMkLst>
        </pc:spChg>
        <pc:picChg chg="mod">
          <ac:chgData name="Ali, Manaal (Contractor)" userId="72180b57-9308-4862-8bd3-4de8505ca83f" providerId="ADAL" clId="{FC262DC1-39FA-4F46-BCDF-5378E836DD42}" dt="2022-02-01T15:12:51.316" v="32" actId="962"/>
          <ac:picMkLst>
            <pc:docMk/>
            <pc:sldMk cId="86449653" sldId="4864"/>
            <ac:picMk id="4" creationId="{8B6E1742-309B-4E4C-95B2-3AECEA57A6D1}"/>
          </ac:picMkLst>
        </pc:picChg>
        <pc:picChg chg="mod">
          <ac:chgData name="Ali, Manaal (Contractor)" userId="72180b57-9308-4862-8bd3-4de8505ca83f" providerId="ADAL" clId="{FC262DC1-39FA-4F46-BCDF-5378E836DD42}" dt="2022-02-01T15:12:52.965" v="33" actId="962"/>
          <ac:picMkLst>
            <pc:docMk/>
            <pc:sldMk cId="86449653" sldId="4864"/>
            <ac:picMk id="5" creationId="{704AF92C-8454-46EA-BC7C-B055A95F1EB1}"/>
          </ac:picMkLst>
        </pc:picChg>
        <pc:picChg chg="mod">
          <ac:chgData name="Ali, Manaal (Contractor)" userId="72180b57-9308-4862-8bd3-4de8505ca83f" providerId="ADAL" clId="{FC262DC1-39FA-4F46-BCDF-5378E836DD42}" dt="2022-02-01T15:12:47.491" v="30" actId="962"/>
          <ac:picMkLst>
            <pc:docMk/>
            <pc:sldMk cId="86449653" sldId="4864"/>
            <ac:picMk id="6" creationId="{AC849B9A-C0D3-4053-9C22-7791A91D454F}"/>
          </ac:picMkLst>
        </pc:picChg>
        <pc:picChg chg="mod">
          <ac:chgData name="Ali, Manaal (Contractor)" userId="72180b57-9308-4862-8bd3-4de8505ca83f" providerId="ADAL" clId="{FC262DC1-39FA-4F46-BCDF-5378E836DD42}" dt="2022-02-01T15:12:56.892" v="35" actId="962"/>
          <ac:picMkLst>
            <pc:docMk/>
            <pc:sldMk cId="86449653" sldId="4864"/>
            <ac:picMk id="7" creationId="{49E722AA-FA68-44E5-B64B-D9A08CCE015A}"/>
          </ac:picMkLst>
        </pc:picChg>
        <pc:picChg chg="mod">
          <ac:chgData name="Ali, Manaal (Contractor)" userId="72180b57-9308-4862-8bd3-4de8505ca83f" providerId="ADAL" clId="{FC262DC1-39FA-4F46-BCDF-5378E836DD42}" dt="2022-02-01T15:12:54.703" v="34" actId="962"/>
          <ac:picMkLst>
            <pc:docMk/>
            <pc:sldMk cId="86449653" sldId="4864"/>
            <ac:picMk id="8" creationId="{4D75688C-8934-4489-A539-17C4055A05EC}"/>
          </ac:picMkLst>
        </pc:picChg>
        <pc:picChg chg="mod">
          <ac:chgData name="Ali, Manaal (Contractor)" userId="72180b57-9308-4862-8bd3-4de8505ca83f" providerId="ADAL" clId="{FC262DC1-39FA-4F46-BCDF-5378E836DD42}" dt="2022-02-01T15:12:58.471" v="36" actId="962"/>
          <ac:picMkLst>
            <pc:docMk/>
            <pc:sldMk cId="86449653" sldId="4864"/>
            <ac:picMk id="10" creationId="{A0E843E9-623F-4A78-9C04-03A10DDAF6F7}"/>
          </ac:picMkLst>
        </pc:picChg>
        <pc:picChg chg="mod">
          <ac:chgData name="Ali, Manaal (Contractor)" userId="72180b57-9308-4862-8bd3-4de8505ca83f" providerId="ADAL" clId="{FC262DC1-39FA-4F46-BCDF-5378E836DD42}" dt="2022-02-01T15:13:00.501" v="37" actId="962"/>
          <ac:picMkLst>
            <pc:docMk/>
            <pc:sldMk cId="86449653" sldId="4864"/>
            <ac:picMk id="11" creationId="{3AB1B113-6157-4189-A95A-34FBD8091CBE}"/>
          </ac:picMkLst>
        </pc:picChg>
        <pc:picChg chg="mod">
          <ac:chgData name="Ali, Manaal (Contractor)" userId="72180b57-9308-4862-8bd3-4de8505ca83f" providerId="ADAL" clId="{FC262DC1-39FA-4F46-BCDF-5378E836DD42}" dt="2022-02-01T15:13:02.314" v="38" actId="962"/>
          <ac:picMkLst>
            <pc:docMk/>
            <pc:sldMk cId="86449653" sldId="4864"/>
            <ac:picMk id="12" creationId="{889644B1-B941-4824-970D-5445BCB1D93C}"/>
          </ac:picMkLst>
        </pc:picChg>
        <pc:picChg chg="mod">
          <ac:chgData name="Ali, Manaal (Contractor)" userId="72180b57-9308-4862-8bd3-4de8505ca83f" providerId="ADAL" clId="{FC262DC1-39FA-4F46-BCDF-5378E836DD42}" dt="2022-02-01T15:13:04.223" v="39" actId="962"/>
          <ac:picMkLst>
            <pc:docMk/>
            <pc:sldMk cId="86449653" sldId="4864"/>
            <ac:picMk id="13" creationId="{705ED9A8-AC44-44AB-B358-BF96DC619EC2}"/>
          </ac:picMkLst>
        </pc:picChg>
        <pc:picChg chg="mod">
          <ac:chgData name="Ali, Manaal (Contractor)" userId="72180b57-9308-4862-8bd3-4de8505ca83f" providerId="ADAL" clId="{FC262DC1-39FA-4F46-BCDF-5378E836DD42}" dt="2022-02-01T15:13:05.775" v="40" actId="962"/>
          <ac:picMkLst>
            <pc:docMk/>
            <pc:sldMk cId="86449653" sldId="4864"/>
            <ac:picMk id="14" creationId="{6523A5D3-950B-4CCD-AAA2-E5341B9AE926}"/>
          </ac:picMkLst>
        </pc:picChg>
        <pc:picChg chg="mod">
          <ac:chgData name="Ali, Manaal (Contractor)" userId="72180b57-9308-4862-8bd3-4de8505ca83f" providerId="ADAL" clId="{FC262DC1-39FA-4F46-BCDF-5378E836DD42}" dt="2022-02-01T15:13:12.413" v="42" actId="962"/>
          <ac:picMkLst>
            <pc:docMk/>
            <pc:sldMk cId="86449653" sldId="4864"/>
            <ac:picMk id="18" creationId="{3873EDEB-99E6-4D15-92D3-18CE0F212C5D}"/>
          </ac:picMkLst>
        </pc:picChg>
        <pc:picChg chg="mod">
          <ac:chgData name="Ali, Manaal (Contractor)" userId="72180b57-9308-4862-8bd3-4de8505ca83f" providerId="ADAL" clId="{FC262DC1-39FA-4F46-BCDF-5378E836DD42}" dt="2022-02-01T15:13:07.791" v="41" actId="962"/>
          <ac:picMkLst>
            <pc:docMk/>
            <pc:sldMk cId="86449653" sldId="4864"/>
            <ac:picMk id="19" creationId="{65A4E1AA-6D7B-4764-A089-AFCA4ED8DA9E}"/>
          </ac:picMkLst>
        </pc:picChg>
        <pc:picChg chg="mod">
          <ac:chgData name="Ali, Manaal (Contractor)" userId="72180b57-9308-4862-8bd3-4de8505ca83f" providerId="ADAL" clId="{FC262DC1-39FA-4F46-BCDF-5378E836DD42}" dt="2022-02-01T15:13:16.146" v="43" actId="962"/>
          <ac:picMkLst>
            <pc:docMk/>
            <pc:sldMk cId="86449653" sldId="4864"/>
            <ac:picMk id="20" creationId="{9D65E8C2-ABBE-44B9-97D1-EA210453A15C}"/>
          </ac:picMkLst>
        </pc:picChg>
        <pc:picChg chg="mod">
          <ac:chgData name="Ali, Manaal (Contractor)" userId="72180b57-9308-4862-8bd3-4de8505ca83f" providerId="ADAL" clId="{FC262DC1-39FA-4F46-BCDF-5378E836DD42}" dt="2022-02-01T15:13:18.566" v="44" actId="962"/>
          <ac:picMkLst>
            <pc:docMk/>
            <pc:sldMk cId="86449653" sldId="4864"/>
            <ac:picMk id="21" creationId="{95F7028F-1065-47C0-9785-CECA5F9AA4BD}"/>
          </ac:picMkLst>
        </pc:picChg>
        <pc:picChg chg="mod">
          <ac:chgData name="Ali, Manaal (Contractor)" userId="72180b57-9308-4862-8bd3-4de8505ca83f" providerId="ADAL" clId="{FC262DC1-39FA-4F46-BCDF-5378E836DD42}" dt="2022-02-01T15:13:20.343" v="45" actId="962"/>
          <ac:picMkLst>
            <pc:docMk/>
            <pc:sldMk cId="86449653" sldId="4864"/>
            <ac:picMk id="22" creationId="{5935E91B-5692-484D-894A-17426CCB5B8A}"/>
          </ac:picMkLst>
        </pc:picChg>
        <pc:picChg chg="mod">
          <ac:chgData name="Ali, Manaal (Contractor)" userId="72180b57-9308-4862-8bd3-4de8505ca83f" providerId="ADAL" clId="{FC262DC1-39FA-4F46-BCDF-5378E836DD42}" dt="2022-02-01T15:13:22.484" v="46" actId="962"/>
          <ac:picMkLst>
            <pc:docMk/>
            <pc:sldMk cId="86449653" sldId="4864"/>
            <ac:picMk id="23" creationId="{A86DCF13-C705-430D-9444-D74B04B32D1D}"/>
          </ac:picMkLst>
        </pc:picChg>
        <pc:picChg chg="mod">
          <ac:chgData name="Ali, Manaal (Contractor)" userId="72180b57-9308-4862-8bd3-4de8505ca83f" providerId="ADAL" clId="{FC262DC1-39FA-4F46-BCDF-5378E836DD42}" dt="2022-02-01T15:13:24.533" v="47" actId="962"/>
          <ac:picMkLst>
            <pc:docMk/>
            <pc:sldMk cId="86449653" sldId="4864"/>
            <ac:picMk id="24" creationId="{CD8C7193-B15A-48A1-9AC3-08AB5572B73B}"/>
          </ac:picMkLst>
        </pc:picChg>
        <pc:picChg chg="mod">
          <ac:chgData name="Ali, Manaal (Contractor)" userId="72180b57-9308-4862-8bd3-4de8505ca83f" providerId="ADAL" clId="{FC262DC1-39FA-4F46-BCDF-5378E836DD42}" dt="2022-02-01T15:13:26.316" v="48" actId="962"/>
          <ac:picMkLst>
            <pc:docMk/>
            <pc:sldMk cId="86449653" sldId="4864"/>
            <ac:picMk id="25" creationId="{C72141CB-A055-4C96-B1BC-2E417F200400}"/>
          </ac:picMkLst>
        </pc:picChg>
        <pc:picChg chg="mod">
          <ac:chgData name="Ali, Manaal (Contractor)" userId="72180b57-9308-4862-8bd3-4de8505ca83f" providerId="ADAL" clId="{FC262DC1-39FA-4F46-BCDF-5378E836DD42}" dt="2022-02-01T15:12:49.601" v="31" actId="962"/>
          <ac:picMkLst>
            <pc:docMk/>
            <pc:sldMk cId="86449653" sldId="4864"/>
            <ac:picMk id="28" creationId="{F801E1A3-E4C9-4999-A2ED-BA90E7CB8E5E}"/>
          </ac:picMkLst>
        </pc:picChg>
        <pc:picChg chg="mod">
          <ac:chgData name="Ali, Manaal (Contractor)" userId="72180b57-9308-4862-8bd3-4de8505ca83f" providerId="ADAL" clId="{FC262DC1-39FA-4F46-BCDF-5378E836DD42}" dt="2022-02-01T15:13:28.930" v="49" actId="962"/>
          <ac:picMkLst>
            <pc:docMk/>
            <pc:sldMk cId="86449653" sldId="4864"/>
            <ac:picMk id="30" creationId="{FA2801DE-C7A7-46EE-A93A-D019565365CA}"/>
          </ac:picMkLst>
        </pc:picChg>
        <pc:picChg chg="mod">
          <ac:chgData name="Ali, Manaal (Contractor)" userId="72180b57-9308-4862-8bd3-4de8505ca83f" providerId="ADAL" clId="{FC262DC1-39FA-4F46-BCDF-5378E836DD42}" dt="2022-02-01T15:13:30.555" v="50" actId="962"/>
          <ac:picMkLst>
            <pc:docMk/>
            <pc:sldMk cId="86449653" sldId="4864"/>
            <ac:picMk id="31" creationId="{5B387A2E-58B4-4BE7-987F-61608C3C9643}"/>
          </ac:picMkLst>
        </pc:picChg>
        <pc:picChg chg="mod">
          <ac:chgData name="Ali, Manaal (Contractor)" userId="72180b57-9308-4862-8bd3-4de8505ca83f" providerId="ADAL" clId="{FC262DC1-39FA-4F46-BCDF-5378E836DD42}" dt="2022-02-01T15:13:32.022" v="51" actId="962"/>
          <ac:picMkLst>
            <pc:docMk/>
            <pc:sldMk cId="86449653" sldId="4864"/>
            <ac:picMk id="32" creationId="{407769E9-70A9-46CF-BD93-F578F3398D8D}"/>
          </ac:picMkLst>
        </pc:picChg>
        <pc:picChg chg="mod">
          <ac:chgData name="Ali, Manaal (Contractor)" userId="72180b57-9308-4862-8bd3-4de8505ca83f" providerId="ADAL" clId="{FC262DC1-39FA-4F46-BCDF-5378E836DD42}" dt="2022-02-01T15:13:34.251" v="52" actId="962"/>
          <ac:picMkLst>
            <pc:docMk/>
            <pc:sldMk cId="86449653" sldId="4864"/>
            <ac:picMk id="33" creationId="{EE66FF35-6D34-44AD-B177-411E99981556}"/>
          </ac:picMkLst>
        </pc:picChg>
        <pc:picChg chg="mod">
          <ac:chgData name="Ali, Manaal (Contractor)" userId="72180b57-9308-4862-8bd3-4de8505ca83f" providerId="ADAL" clId="{FC262DC1-39FA-4F46-BCDF-5378E836DD42}" dt="2022-02-01T15:14:53.691" v="88" actId="962"/>
          <ac:picMkLst>
            <pc:docMk/>
            <pc:sldMk cId="86449653" sldId="4864"/>
            <ac:picMk id="95" creationId="{4545A65E-94B5-407F-9EDF-1BF92C211669}"/>
          </ac:picMkLst>
        </pc:picChg>
        <pc:picChg chg="mod">
          <ac:chgData name="Ali, Manaal (Contractor)" userId="72180b57-9308-4862-8bd3-4de8505ca83f" providerId="ADAL" clId="{FC262DC1-39FA-4F46-BCDF-5378E836DD42}" dt="2022-02-01T15:14:55.347" v="89" actId="962"/>
          <ac:picMkLst>
            <pc:docMk/>
            <pc:sldMk cId="86449653" sldId="4864"/>
            <ac:picMk id="96" creationId="{9B438A77-4EDC-4C1A-9353-E70A9A9B90D4}"/>
          </ac:picMkLst>
        </pc:picChg>
        <pc:cxnChg chg="mod">
          <ac:chgData name="Ali, Manaal (Contractor)" userId="72180b57-9308-4862-8bd3-4de8505ca83f" providerId="ADAL" clId="{FC262DC1-39FA-4F46-BCDF-5378E836DD42}" dt="2022-02-01T15:13:36.548" v="53" actId="962"/>
          <ac:cxnSpMkLst>
            <pc:docMk/>
            <pc:sldMk cId="86449653" sldId="4864"/>
            <ac:cxnSpMk id="35" creationId="{CED45C25-4E5A-406A-A621-A1D837EBC906}"/>
          </ac:cxnSpMkLst>
        </pc:cxnChg>
        <pc:cxnChg chg="mod">
          <ac:chgData name="Ali, Manaal (Contractor)" userId="72180b57-9308-4862-8bd3-4de8505ca83f" providerId="ADAL" clId="{FC262DC1-39FA-4F46-BCDF-5378E836DD42}" dt="2022-02-01T15:13:38.859" v="54" actId="962"/>
          <ac:cxnSpMkLst>
            <pc:docMk/>
            <pc:sldMk cId="86449653" sldId="4864"/>
            <ac:cxnSpMk id="36" creationId="{40B21E88-6ED7-4C52-BEF0-BA38BC896172}"/>
          </ac:cxnSpMkLst>
        </pc:cxnChg>
        <pc:cxnChg chg="mod">
          <ac:chgData name="Ali, Manaal (Contractor)" userId="72180b57-9308-4862-8bd3-4de8505ca83f" providerId="ADAL" clId="{FC262DC1-39FA-4F46-BCDF-5378E836DD42}" dt="2022-02-01T15:13:40.957" v="55" actId="962"/>
          <ac:cxnSpMkLst>
            <pc:docMk/>
            <pc:sldMk cId="86449653" sldId="4864"/>
            <ac:cxnSpMk id="39" creationId="{07632295-CEB9-42E7-B464-B9B84D7121E7}"/>
          </ac:cxnSpMkLst>
        </pc:cxnChg>
        <pc:cxnChg chg="mod">
          <ac:chgData name="Ali, Manaal (Contractor)" userId="72180b57-9308-4862-8bd3-4de8505ca83f" providerId="ADAL" clId="{FC262DC1-39FA-4F46-BCDF-5378E836DD42}" dt="2022-02-01T15:13:42.890" v="56" actId="962"/>
          <ac:cxnSpMkLst>
            <pc:docMk/>
            <pc:sldMk cId="86449653" sldId="4864"/>
            <ac:cxnSpMk id="42" creationId="{FAEED049-286A-48EB-9878-D641EFEB6A25}"/>
          </ac:cxnSpMkLst>
        </pc:cxnChg>
        <pc:cxnChg chg="mod">
          <ac:chgData name="Ali, Manaal (Contractor)" userId="72180b57-9308-4862-8bd3-4de8505ca83f" providerId="ADAL" clId="{FC262DC1-39FA-4F46-BCDF-5378E836DD42}" dt="2022-02-01T15:13:44.717" v="57" actId="962"/>
          <ac:cxnSpMkLst>
            <pc:docMk/>
            <pc:sldMk cId="86449653" sldId="4864"/>
            <ac:cxnSpMk id="47" creationId="{2A0DF82F-D696-4A02-942D-9D591D979EB3}"/>
          </ac:cxnSpMkLst>
        </pc:cxnChg>
        <pc:cxnChg chg="mod">
          <ac:chgData name="Ali, Manaal (Contractor)" userId="72180b57-9308-4862-8bd3-4de8505ca83f" providerId="ADAL" clId="{FC262DC1-39FA-4F46-BCDF-5378E836DD42}" dt="2022-02-01T15:13:46.402" v="58" actId="962"/>
          <ac:cxnSpMkLst>
            <pc:docMk/>
            <pc:sldMk cId="86449653" sldId="4864"/>
            <ac:cxnSpMk id="48" creationId="{FC70D8A3-057B-40A0-8EE3-37EC5AE8E80D}"/>
          </ac:cxnSpMkLst>
        </pc:cxnChg>
        <pc:cxnChg chg="mod">
          <ac:chgData name="Ali, Manaal (Contractor)" userId="72180b57-9308-4862-8bd3-4de8505ca83f" providerId="ADAL" clId="{FC262DC1-39FA-4F46-BCDF-5378E836DD42}" dt="2022-02-01T15:13:47.943" v="59" actId="962"/>
          <ac:cxnSpMkLst>
            <pc:docMk/>
            <pc:sldMk cId="86449653" sldId="4864"/>
            <ac:cxnSpMk id="52" creationId="{14F87B1A-AD13-43F2-9022-882535020955}"/>
          </ac:cxnSpMkLst>
        </pc:cxnChg>
        <pc:cxnChg chg="mod">
          <ac:chgData name="Ali, Manaal (Contractor)" userId="72180b57-9308-4862-8bd3-4de8505ca83f" providerId="ADAL" clId="{FC262DC1-39FA-4F46-BCDF-5378E836DD42}" dt="2022-02-01T15:14:16.394" v="69" actId="962"/>
          <ac:cxnSpMkLst>
            <pc:docMk/>
            <pc:sldMk cId="86449653" sldId="4864"/>
            <ac:cxnSpMk id="53" creationId="{C955D7F4-8B0B-4107-9D5C-E6A8A651421F}"/>
          </ac:cxnSpMkLst>
        </pc:cxnChg>
        <pc:cxnChg chg="mod">
          <ac:chgData name="Ali, Manaal (Contractor)" userId="72180b57-9308-4862-8bd3-4de8505ca83f" providerId="ADAL" clId="{FC262DC1-39FA-4F46-BCDF-5378E836DD42}" dt="2022-02-01T15:14:12.588" v="67" actId="962"/>
          <ac:cxnSpMkLst>
            <pc:docMk/>
            <pc:sldMk cId="86449653" sldId="4864"/>
            <ac:cxnSpMk id="65" creationId="{2A1E3086-A955-4830-A070-7ED0EE9FC60D}"/>
          </ac:cxnSpMkLst>
        </pc:cxnChg>
        <pc:cxnChg chg="mod">
          <ac:chgData name="Ali, Manaal (Contractor)" userId="72180b57-9308-4862-8bd3-4de8505ca83f" providerId="ADAL" clId="{FC262DC1-39FA-4F46-BCDF-5378E836DD42}" dt="2022-02-01T15:14:14.647" v="68" actId="962"/>
          <ac:cxnSpMkLst>
            <pc:docMk/>
            <pc:sldMk cId="86449653" sldId="4864"/>
            <ac:cxnSpMk id="68" creationId="{FD3446AE-4409-45C6-98C6-52C76C03890D}"/>
          </ac:cxnSpMkLst>
        </pc:cxnChg>
        <pc:cxnChg chg="mod">
          <ac:chgData name="Ali, Manaal (Contractor)" userId="72180b57-9308-4862-8bd3-4de8505ca83f" providerId="ADAL" clId="{FC262DC1-39FA-4F46-BCDF-5378E836DD42}" dt="2022-02-01T15:14:37.753" v="79" actId="962"/>
          <ac:cxnSpMkLst>
            <pc:docMk/>
            <pc:sldMk cId="86449653" sldId="4864"/>
            <ac:cxnSpMk id="71" creationId="{8D2C90BD-0B70-478C-B82F-7BB7C7412D39}"/>
          </ac:cxnSpMkLst>
        </pc:cxnChg>
        <pc:cxnChg chg="mod">
          <ac:chgData name="Ali, Manaal (Contractor)" userId="72180b57-9308-4862-8bd3-4de8505ca83f" providerId="ADAL" clId="{FC262DC1-39FA-4F46-BCDF-5378E836DD42}" dt="2022-02-01T15:14:18.437" v="70" actId="962"/>
          <ac:cxnSpMkLst>
            <pc:docMk/>
            <pc:sldMk cId="86449653" sldId="4864"/>
            <ac:cxnSpMk id="72" creationId="{E3E8E28E-110A-49F7-95A1-4F52E7AF9048}"/>
          </ac:cxnSpMkLst>
        </pc:cxnChg>
        <pc:cxnChg chg="mod">
          <ac:chgData name="Ali, Manaal (Contractor)" userId="72180b57-9308-4862-8bd3-4de8505ca83f" providerId="ADAL" clId="{FC262DC1-39FA-4F46-BCDF-5378E836DD42}" dt="2022-02-01T15:14:20.136" v="71" actId="962"/>
          <ac:cxnSpMkLst>
            <pc:docMk/>
            <pc:sldMk cId="86449653" sldId="4864"/>
            <ac:cxnSpMk id="73" creationId="{659C0FC0-08EF-4E74-977E-315EAE9B1C29}"/>
          </ac:cxnSpMkLst>
        </pc:cxnChg>
        <pc:cxnChg chg="mod">
          <ac:chgData name="Ali, Manaal (Contractor)" userId="72180b57-9308-4862-8bd3-4de8505ca83f" providerId="ADAL" clId="{FC262DC1-39FA-4F46-BCDF-5378E836DD42}" dt="2022-02-01T15:14:21.774" v="72" actId="962"/>
          <ac:cxnSpMkLst>
            <pc:docMk/>
            <pc:sldMk cId="86449653" sldId="4864"/>
            <ac:cxnSpMk id="74" creationId="{13BAF15C-EE73-4F22-B308-701481B2ACEF}"/>
          </ac:cxnSpMkLst>
        </pc:cxnChg>
        <pc:cxnChg chg="mod">
          <ac:chgData name="Ali, Manaal (Contractor)" userId="72180b57-9308-4862-8bd3-4de8505ca83f" providerId="ADAL" clId="{FC262DC1-39FA-4F46-BCDF-5378E836DD42}" dt="2022-02-01T15:14:28.134" v="75" actId="962"/>
          <ac:cxnSpMkLst>
            <pc:docMk/>
            <pc:sldMk cId="86449653" sldId="4864"/>
            <ac:cxnSpMk id="75" creationId="{2E4ABBBE-508F-4349-9544-7D6E6E39EFAD}"/>
          </ac:cxnSpMkLst>
        </pc:cxnChg>
        <pc:cxnChg chg="mod">
          <ac:chgData name="Ali, Manaal (Contractor)" userId="72180b57-9308-4862-8bd3-4de8505ca83f" providerId="ADAL" clId="{FC262DC1-39FA-4F46-BCDF-5378E836DD42}" dt="2022-02-01T15:14:24.377" v="73" actId="962"/>
          <ac:cxnSpMkLst>
            <pc:docMk/>
            <pc:sldMk cId="86449653" sldId="4864"/>
            <ac:cxnSpMk id="76" creationId="{34DAAE8A-F968-4B31-A0BE-0AB93263B4A6}"/>
          </ac:cxnSpMkLst>
        </pc:cxnChg>
        <pc:cxnChg chg="mod">
          <ac:chgData name="Ali, Manaal (Contractor)" userId="72180b57-9308-4862-8bd3-4de8505ca83f" providerId="ADAL" clId="{FC262DC1-39FA-4F46-BCDF-5378E836DD42}" dt="2022-02-01T15:14:26.330" v="74" actId="962"/>
          <ac:cxnSpMkLst>
            <pc:docMk/>
            <pc:sldMk cId="86449653" sldId="4864"/>
            <ac:cxnSpMk id="77" creationId="{CDE0BF58-F2DD-42A5-A5D7-44A1F5195971}"/>
          </ac:cxnSpMkLst>
        </pc:cxnChg>
        <pc:cxnChg chg="mod">
          <ac:chgData name="Ali, Manaal (Contractor)" userId="72180b57-9308-4862-8bd3-4de8505ca83f" providerId="ADAL" clId="{FC262DC1-39FA-4F46-BCDF-5378E836DD42}" dt="2022-02-01T15:14:30.784" v="76" actId="962"/>
          <ac:cxnSpMkLst>
            <pc:docMk/>
            <pc:sldMk cId="86449653" sldId="4864"/>
            <ac:cxnSpMk id="78" creationId="{455C2CAE-0D34-4590-A114-4962E04D1BC6}"/>
          </ac:cxnSpMkLst>
        </pc:cxnChg>
        <pc:cxnChg chg="mod">
          <ac:chgData name="Ali, Manaal (Contractor)" userId="72180b57-9308-4862-8bd3-4de8505ca83f" providerId="ADAL" clId="{FC262DC1-39FA-4F46-BCDF-5378E836DD42}" dt="2022-02-01T15:14:36.036" v="78" actId="962"/>
          <ac:cxnSpMkLst>
            <pc:docMk/>
            <pc:sldMk cId="86449653" sldId="4864"/>
            <ac:cxnSpMk id="79" creationId="{6C494304-5128-457F-AD91-1116480285F7}"/>
          </ac:cxnSpMkLst>
        </pc:cxnChg>
        <pc:cxnChg chg="mod">
          <ac:chgData name="Ali, Manaal (Contractor)" userId="72180b57-9308-4862-8bd3-4de8505ca83f" providerId="ADAL" clId="{FC262DC1-39FA-4F46-BCDF-5378E836DD42}" dt="2022-02-01T15:14:33.867" v="77" actId="962"/>
          <ac:cxnSpMkLst>
            <pc:docMk/>
            <pc:sldMk cId="86449653" sldId="4864"/>
            <ac:cxnSpMk id="80" creationId="{8B5BCFEB-547B-4A78-9748-10999CC1249D}"/>
          </ac:cxnSpMkLst>
        </pc:cxnChg>
        <pc:cxnChg chg="mod">
          <ac:chgData name="Ali, Manaal (Contractor)" userId="72180b57-9308-4862-8bd3-4de8505ca83f" providerId="ADAL" clId="{FC262DC1-39FA-4F46-BCDF-5378E836DD42}" dt="2022-02-01T15:14:39.322" v="80" actId="962"/>
          <ac:cxnSpMkLst>
            <pc:docMk/>
            <pc:sldMk cId="86449653" sldId="4864"/>
            <ac:cxnSpMk id="81" creationId="{691C5613-0401-488E-9BAF-573E83C062EF}"/>
          </ac:cxnSpMkLst>
        </pc:cxnChg>
        <pc:cxnChg chg="mod">
          <ac:chgData name="Ali, Manaal (Contractor)" userId="72180b57-9308-4862-8bd3-4de8505ca83f" providerId="ADAL" clId="{FC262DC1-39FA-4F46-BCDF-5378E836DD42}" dt="2022-02-01T15:14:48.268" v="85" actId="962"/>
          <ac:cxnSpMkLst>
            <pc:docMk/>
            <pc:sldMk cId="86449653" sldId="4864"/>
            <ac:cxnSpMk id="82" creationId="{C358B4E7-EF77-4696-A95E-1856DD302CF8}"/>
          </ac:cxnSpMkLst>
        </pc:cxnChg>
        <pc:cxnChg chg="mod">
          <ac:chgData name="Ali, Manaal (Contractor)" userId="72180b57-9308-4862-8bd3-4de8505ca83f" providerId="ADAL" clId="{FC262DC1-39FA-4F46-BCDF-5378E836DD42}" dt="2022-02-01T15:14:41.372" v="81" actId="962"/>
          <ac:cxnSpMkLst>
            <pc:docMk/>
            <pc:sldMk cId="86449653" sldId="4864"/>
            <ac:cxnSpMk id="83" creationId="{C06A2A4B-D36F-49B3-8185-27B5334B6B76}"/>
          </ac:cxnSpMkLst>
        </pc:cxnChg>
        <pc:cxnChg chg="mod">
          <ac:chgData name="Ali, Manaal (Contractor)" userId="72180b57-9308-4862-8bd3-4de8505ca83f" providerId="ADAL" clId="{FC262DC1-39FA-4F46-BCDF-5378E836DD42}" dt="2022-02-01T15:14:43.001" v="82" actId="962"/>
          <ac:cxnSpMkLst>
            <pc:docMk/>
            <pc:sldMk cId="86449653" sldId="4864"/>
            <ac:cxnSpMk id="84" creationId="{BED3C0BA-3F1B-4016-9DDB-16EC75DE4787}"/>
          </ac:cxnSpMkLst>
        </pc:cxnChg>
        <pc:cxnChg chg="mod">
          <ac:chgData name="Ali, Manaal (Contractor)" userId="72180b57-9308-4862-8bd3-4de8505ca83f" providerId="ADAL" clId="{FC262DC1-39FA-4F46-BCDF-5378E836DD42}" dt="2022-02-01T15:14:44.584" v="83" actId="962"/>
          <ac:cxnSpMkLst>
            <pc:docMk/>
            <pc:sldMk cId="86449653" sldId="4864"/>
            <ac:cxnSpMk id="85" creationId="{31395CCD-69B3-49DC-8424-D79F9AB10CFF}"/>
          </ac:cxnSpMkLst>
        </pc:cxnChg>
        <pc:cxnChg chg="mod">
          <ac:chgData name="Ali, Manaal (Contractor)" userId="72180b57-9308-4862-8bd3-4de8505ca83f" providerId="ADAL" clId="{FC262DC1-39FA-4F46-BCDF-5378E836DD42}" dt="2022-02-01T15:14:46.523" v="84" actId="962"/>
          <ac:cxnSpMkLst>
            <pc:docMk/>
            <pc:sldMk cId="86449653" sldId="4864"/>
            <ac:cxnSpMk id="86" creationId="{EFBB6508-D120-40CB-9496-B04442CE6E8E}"/>
          </ac:cxnSpMkLst>
        </pc:cxnChg>
        <pc:cxnChg chg="mod">
          <ac:chgData name="Ali, Manaal (Contractor)" userId="72180b57-9308-4862-8bd3-4de8505ca83f" providerId="ADAL" clId="{FC262DC1-39FA-4F46-BCDF-5378E836DD42}" dt="2022-02-01T15:14:49.851" v="86" actId="962"/>
          <ac:cxnSpMkLst>
            <pc:docMk/>
            <pc:sldMk cId="86449653" sldId="4864"/>
            <ac:cxnSpMk id="87" creationId="{DAC6F75E-1B5F-4131-A8EB-82A18D9E7686}"/>
          </ac:cxnSpMkLst>
        </pc:cxnChg>
        <pc:cxnChg chg="mod">
          <ac:chgData name="Ali, Manaal (Contractor)" userId="72180b57-9308-4862-8bd3-4de8505ca83f" providerId="ADAL" clId="{FC262DC1-39FA-4F46-BCDF-5378E836DD42}" dt="2022-02-01T15:14:51.537" v="87" actId="962"/>
          <ac:cxnSpMkLst>
            <pc:docMk/>
            <pc:sldMk cId="86449653" sldId="4864"/>
            <ac:cxnSpMk id="88" creationId="{FB6CE3A7-0C60-40A8-A35F-1D74C46A96E8}"/>
          </ac:cxnSpMkLst>
        </pc:cxnChg>
        <pc:cxnChg chg="mod">
          <ac:chgData name="Ali, Manaal (Contractor)" userId="72180b57-9308-4862-8bd3-4de8505ca83f" providerId="ADAL" clId="{FC262DC1-39FA-4F46-BCDF-5378E836DD42}" dt="2022-02-01T15:14:57.383" v="90" actId="962"/>
          <ac:cxnSpMkLst>
            <pc:docMk/>
            <pc:sldMk cId="86449653" sldId="4864"/>
            <ac:cxnSpMk id="189" creationId="{4D7AA195-E90E-4208-A1A9-CCC326F84F5D}"/>
          </ac:cxnSpMkLst>
        </pc:cxnChg>
        <pc:cxnChg chg="mod">
          <ac:chgData name="Ali, Manaal (Contractor)" userId="72180b57-9308-4862-8bd3-4de8505ca83f" providerId="ADAL" clId="{FC262DC1-39FA-4F46-BCDF-5378E836DD42}" dt="2022-02-01T15:14:08.278" v="66" actId="962"/>
          <ac:cxnSpMkLst>
            <pc:docMk/>
            <pc:sldMk cId="86449653" sldId="4864"/>
            <ac:cxnSpMk id="203" creationId="{61C656FF-67CE-408D-9994-C7B3A2754F73}"/>
          </ac:cxnSpMkLst>
        </pc:cxnChg>
      </pc:sldChg>
      <pc:sldChg chg="modSp mod">
        <pc:chgData name="Ali, Manaal (Contractor)" userId="72180b57-9308-4862-8bd3-4de8505ca83f" providerId="ADAL" clId="{FC262DC1-39FA-4F46-BCDF-5378E836DD42}" dt="2022-02-01T15:12:01.304" v="10" actId="962"/>
        <pc:sldMkLst>
          <pc:docMk/>
          <pc:sldMk cId="1047567144" sldId="5094"/>
        </pc:sldMkLst>
        <pc:grpChg chg="mod">
          <ac:chgData name="Ali, Manaal (Contractor)" userId="72180b57-9308-4862-8bd3-4de8505ca83f" providerId="ADAL" clId="{FC262DC1-39FA-4F46-BCDF-5378E836DD42}" dt="2022-02-01T15:12:01.304" v="10" actId="962"/>
          <ac:grpSpMkLst>
            <pc:docMk/>
            <pc:sldMk cId="1047567144" sldId="5094"/>
            <ac:grpSpMk id="4" creationId="{F62E5D6C-1F52-4E9C-A268-BE3A0033408B}"/>
          </ac:grpSpMkLst>
        </pc:grpChg>
      </pc:sldChg>
      <pc:sldChg chg="modSp">
        <pc:chgData name="Ali, Manaal (Contractor)" userId="72180b57-9308-4862-8bd3-4de8505ca83f" providerId="ADAL" clId="{FC262DC1-39FA-4F46-BCDF-5378E836DD42}" dt="2022-02-01T15:11:31.473" v="0" actId="962"/>
        <pc:sldMkLst>
          <pc:docMk/>
          <pc:sldMk cId="3636884438" sldId="5095"/>
        </pc:sldMkLst>
        <pc:picChg chg="mod">
          <ac:chgData name="Ali, Manaal (Contractor)" userId="72180b57-9308-4862-8bd3-4de8505ca83f" providerId="ADAL" clId="{FC262DC1-39FA-4F46-BCDF-5378E836DD42}" dt="2022-02-01T15:11:31.473" v="0" actId="962"/>
          <ac:picMkLst>
            <pc:docMk/>
            <pc:sldMk cId="3636884438" sldId="5095"/>
            <ac:picMk id="4" creationId="{40E4CBC5-022D-4960-959A-896D1EB9E24B}"/>
          </ac:picMkLst>
        </pc:picChg>
      </pc:sldChg>
      <pc:sldChg chg="modSp mod">
        <pc:chgData name="Ali, Manaal (Contractor)" userId="72180b57-9308-4862-8bd3-4de8505ca83f" providerId="ADAL" clId="{FC262DC1-39FA-4F46-BCDF-5378E836DD42}" dt="2022-02-01T15:12:27.331" v="21" actId="962"/>
        <pc:sldMkLst>
          <pc:docMk/>
          <pc:sldMk cId="3115434531" sldId="5099"/>
        </pc:sldMkLst>
        <pc:spChg chg="mod">
          <ac:chgData name="Ali, Manaal (Contractor)" userId="72180b57-9308-4862-8bd3-4de8505ca83f" providerId="ADAL" clId="{FC262DC1-39FA-4F46-BCDF-5378E836DD42}" dt="2022-02-01T15:11:57.339" v="8" actId="962"/>
          <ac:spMkLst>
            <pc:docMk/>
            <pc:sldMk cId="3115434531" sldId="5099"/>
            <ac:spMk id="2" creationId="{00000000-0000-0000-0000-000000000000}"/>
          </ac:spMkLst>
        </pc:spChg>
        <pc:spChg chg="mod">
          <ac:chgData name="Ali, Manaal (Contractor)" userId="72180b57-9308-4862-8bd3-4de8505ca83f" providerId="ADAL" clId="{FC262DC1-39FA-4F46-BCDF-5378E836DD42}" dt="2022-02-01T15:11:59.592" v="9" actId="962"/>
          <ac:spMkLst>
            <pc:docMk/>
            <pc:sldMk cId="3115434531" sldId="5099"/>
            <ac:spMk id="3" creationId="{00000000-0000-0000-0000-000000000000}"/>
          </ac:spMkLst>
        </pc:spChg>
        <pc:grpChg chg="mod">
          <ac:chgData name="Ali, Manaal (Contractor)" userId="72180b57-9308-4862-8bd3-4de8505ca83f" providerId="ADAL" clId="{FC262DC1-39FA-4F46-BCDF-5378E836DD42}" dt="2022-02-01T15:12:20.582" v="17" actId="962"/>
          <ac:grpSpMkLst>
            <pc:docMk/>
            <pc:sldMk cId="3115434531" sldId="5099"/>
            <ac:grpSpMk id="4" creationId="{00000000-0000-0000-0000-000000000000}"/>
          </ac:grpSpMkLst>
        </pc:grpChg>
        <pc:grpChg chg="mod">
          <ac:chgData name="Ali, Manaal (Contractor)" userId="72180b57-9308-4862-8bd3-4de8505ca83f" providerId="ADAL" clId="{FC262DC1-39FA-4F46-BCDF-5378E836DD42}" dt="2022-02-01T15:12:22.544" v="18" actId="962"/>
          <ac:grpSpMkLst>
            <pc:docMk/>
            <pc:sldMk cId="3115434531" sldId="5099"/>
            <ac:grpSpMk id="8" creationId="{00000000-0000-0000-0000-000000000000}"/>
          </ac:grpSpMkLst>
        </pc:grpChg>
        <pc:grpChg chg="mod">
          <ac:chgData name="Ali, Manaal (Contractor)" userId="72180b57-9308-4862-8bd3-4de8505ca83f" providerId="ADAL" clId="{FC262DC1-39FA-4F46-BCDF-5378E836DD42}" dt="2022-02-01T15:12:24.212" v="19" actId="962"/>
          <ac:grpSpMkLst>
            <pc:docMk/>
            <pc:sldMk cId="3115434531" sldId="5099"/>
            <ac:grpSpMk id="24" creationId="{00000000-0000-0000-0000-000000000000}"/>
          </ac:grpSpMkLst>
        </pc:grpChg>
        <pc:grpChg chg="mod">
          <ac:chgData name="Ali, Manaal (Contractor)" userId="72180b57-9308-4862-8bd3-4de8505ca83f" providerId="ADAL" clId="{FC262DC1-39FA-4F46-BCDF-5378E836DD42}" dt="2022-02-01T15:12:25.750" v="20" actId="962"/>
          <ac:grpSpMkLst>
            <pc:docMk/>
            <pc:sldMk cId="3115434531" sldId="5099"/>
            <ac:grpSpMk id="29" creationId="{00000000-0000-0000-0000-000000000000}"/>
          </ac:grpSpMkLst>
        </pc:grpChg>
        <pc:grpChg chg="mod">
          <ac:chgData name="Ali, Manaal (Contractor)" userId="72180b57-9308-4862-8bd3-4de8505ca83f" providerId="ADAL" clId="{FC262DC1-39FA-4F46-BCDF-5378E836DD42}" dt="2022-02-01T15:12:27.331" v="21" actId="962"/>
          <ac:grpSpMkLst>
            <pc:docMk/>
            <pc:sldMk cId="3115434531" sldId="5099"/>
            <ac:grpSpMk id="40" creationId="{00000000-0000-0000-0000-000000000000}"/>
          </ac:grpSpMkLst>
        </pc:grpChg>
      </pc:sldChg>
      <pc:sldChg chg="modSp mod">
        <pc:chgData name="Ali, Manaal (Contractor)" userId="72180b57-9308-4862-8bd3-4de8505ca83f" providerId="ADAL" clId="{FC262DC1-39FA-4F46-BCDF-5378E836DD42}" dt="2022-02-01T15:12:37.906" v="25" actId="962"/>
        <pc:sldMkLst>
          <pc:docMk/>
          <pc:sldMk cId="1226682810" sldId="5100"/>
        </pc:sldMkLst>
        <pc:grpChg chg="mod">
          <ac:chgData name="Ali, Manaal (Contractor)" userId="72180b57-9308-4862-8bd3-4de8505ca83f" providerId="ADAL" clId="{FC262DC1-39FA-4F46-BCDF-5378E836DD42}" dt="2022-02-01T15:12:37.906" v="25" actId="962"/>
          <ac:grpSpMkLst>
            <pc:docMk/>
            <pc:sldMk cId="1226682810" sldId="5100"/>
            <ac:grpSpMk id="26" creationId="{2A2AEB34-D7CE-45FB-971F-072C0471514D}"/>
          </ac:grpSpMkLst>
        </pc:grpChg>
        <pc:picChg chg="mod">
          <ac:chgData name="Ali, Manaal (Contractor)" userId="72180b57-9308-4862-8bd3-4de8505ca83f" providerId="ADAL" clId="{FC262DC1-39FA-4F46-BCDF-5378E836DD42}" dt="2022-02-01T15:12:04.330" v="11" actId="962"/>
          <ac:picMkLst>
            <pc:docMk/>
            <pc:sldMk cId="1226682810" sldId="5100"/>
            <ac:picMk id="8" creationId="{AA20436B-C334-468D-91C7-22AF87697D4B}"/>
          </ac:picMkLst>
        </pc:picChg>
        <pc:picChg chg="mod">
          <ac:chgData name="Ali, Manaal (Contractor)" userId="72180b57-9308-4862-8bd3-4de8505ca83f" providerId="ADAL" clId="{FC262DC1-39FA-4F46-BCDF-5378E836DD42}" dt="2022-02-01T15:12:35.751" v="24" actId="962"/>
          <ac:picMkLst>
            <pc:docMk/>
            <pc:sldMk cId="1226682810" sldId="5100"/>
            <ac:picMk id="11" creationId="{0A9AF86C-302C-4CF2-922B-CA2B0F1FDB48}"/>
          </ac:picMkLst>
        </pc:picChg>
      </pc:sldChg>
      <pc:sldChg chg="modSp mod">
        <pc:chgData name="Ali, Manaal (Contractor)" userId="72180b57-9308-4862-8bd3-4de8505ca83f" providerId="ADAL" clId="{FC262DC1-39FA-4F46-BCDF-5378E836DD42}" dt="2022-02-01T15:12:41.940" v="27" actId="962"/>
        <pc:sldMkLst>
          <pc:docMk/>
          <pc:sldMk cId="228162777" sldId="5112"/>
        </pc:sldMkLst>
        <pc:graphicFrameChg chg="mod">
          <ac:chgData name="Ali, Manaal (Contractor)" userId="72180b57-9308-4862-8bd3-4de8505ca83f" providerId="ADAL" clId="{FC262DC1-39FA-4F46-BCDF-5378E836DD42}" dt="2022-02-01T15:12:40.189" v="26" actId="962"/>
          <ac:graphicFrameMkLst>
            <pc:docMk/>
            <pc:sldMk cId="228162777" sldId="5112"/>
            <ac:graphicFrameMk id="4" creationId="{548C174D-8D50-41EB-AFEB-A8DE7F8CC2D8}"/>
          </ac:graphicFrameMkLst>
        </pc:graphicFrameChg>
        <pc:graphicFrameChg chg="mod">
          <ac:chgData name="Ali, Manaal (Contractor)" userId="72180b57-9308-4862-8bd3-4de8505ca83f" providerId="ADAL" clId="{FC262DC1-39FA-4F46-BCDF-5378E836DD42}" dt="2022-02-01T15:12:41.940" v="27" actId="962"/>
          <ac:graphicFrameMkLst>
            <pc:docMk/>
            <pc:sldMk cId="228162777" sldId="5112"/>
            <ac:graphicFrameMk id="5" creationId="{9D56F54F-C530-437E-AF46-B4F46EEEB4D1}"/>
          </ac:graphicFrameMkLst>
        </pc:graphicFrameChg>
      </pc:sldChg>
      <pc:sldChg chg="modSp mod">
        <pc:chgData name="Ali, Manaal (Contractor)" userId="72180b57-9308-4862-8bd3-4de8505ca83f" providerId="ADAL" clId="{FC262DC1-39FA-4F46-BCDF-5378E836DD42}" dt="2022-02-01T15:16:20.382" v="119" actId="962"/>
        <pc:sldMkLst>
          <pc:docMk/>
          <pc:sldMk cId="2917327569" sldId="5119"/>
        </pc:sldMkLst>
        <pc:picChg chg="mod">
          <ac:chgData name="Ali, Manaal (Contractor)" userId="72180b57-9308-4862-8bd3-4de8505ca83f" providerId="ADAL" clId="{FC262DC1-39FA-4F46-BCDF-5378E836DD42}" dt="2022-02-01T15:16:20.382" v="119" actId="962"/>
          <ac:picMkLst>
            <pc:docMk/>
            <pc:sldMk cId="2917327569" sldId="5119"/>
            <ac:picMk id="5" creationId="{1311BE39-CE06-433C-86E9-DEE1CEB2F28E}"/>
          </ac:picMkLst>
        </pc:picChg>
        <pc:cxnChg chg="mod">
          <ac:chgData name="Ali, Manaal (Contractor)" userId="72180b57-9308-4862-8bd3-4de8505ca83f" providerId="ADAL" clId="{FC262DC1-39FA-4F46-BCDF-5378E836DD42}" dt="2022-02-01T15:14:00.867" v="64" actId="962"/>
          <ac:cxnSpMkLst>
            <pc:docMk/>
            <pc:sldMk cId="2917327569" sldId="5119"/>
            <ac:cxnSpMk id="7" creationId="{A374A898-BE1B-4701-8011-D1C496E49570}"/>
          </ac:cxnSpMkLst>
        </pc:cxnChg>
      </pc:sldChg>
      <pc:sldChg chg="modSp mod">
        <pc:chgData name="Ali, Manaal (Contractor)" userId="72180b57-9308-4862-8bd3-4de8505ca83f" providerId="ADAL" clId="{FC262DC1-39FA-4F46-BCDF-5378E836DD42}" dt="2022-02-01T15:12:45.404" v="29" actId="962"/>
        <pc:sldMkLst>
          <pc:docMk/>
          <pc:sldMk cId="4213121235" sldId="5378"/>
        </pc:sldMkLst>
        <pc:grpChg chg="mod">
          <ac:chgData name="Ali, Manaal (Contractor)" userId="72180b57-9308-4862-8bd3-4de8505ca83f" providerId="ADAL" clId="{FC262DC1-39FA-4F46-BCDF-5378E836DD42}" dt="2022-02-01T15:12:43.551" v="28" actId="962"/>
          <ac:grpSpMkLst>
            <pc:docMk/>
            <pc:sldMk cId="4213121235" sldId="5378"/>
            <ac:grpSpMk id="11" creationId="{24216B76-8B48-41AC-ADE0-8C1A236FC3B4}"/>
          </ac:grpSpMkLst>
        </pc:grpChg>
        <pc:picChg chg="mod">
          <ac:chgData name="Ali, Manaal (Contractor)" userId="72180b57-9308-4862-8bd3-4de8505ca83f" providerId="ADAL" clId="{FC262DC1-39FA-4F46-BCDF-5378E836DD42}" dt="2022-02-01T15:12:45.404" v="29" actId="962"/>
          <ac:picMkLst>
            <pc:docMk/>
            <pc:sldMk cId="4213121235" sldId="5378"/>
            <ac:picMk id="10" creationId="{6AD00234-F94C-41B0-AD9A-F5BFB8DBC848}"/>
          </ac:picMkLst>
        </pc:picChg>
      </pc:sldChg>
      <pc:sldChg chg="addSp delSp modSp mod">
        <pc:chgData name="Ali, Manaal (Contractor)" userId="72180b57-9308-4862-8bd3-4de8505ca83f" providerId="ADAL" clId="{FC262DC1-39FA-4F46-BCDF-5378E836DD42}" dt="2022-02-01T15:16:15.078" v="118" actId="962"/>
        <pc:sldMkLst>
          <pc:docMk/>
          <pc:sldMk cId="2747521471" sldId="5385"/>
        </pc:sldMkLst>
        <pc:spChg chg="del mod">
          <ac:chgData name="Ali, Manaal (Contractor)" userId="72180b57-9308-4862-8bd3-4de8505ca83f" providerId="ADAL" clId="{FC262DC1-39FA-4F46-BCDF-5378E836DD42}" dt="2022-02-01T15:15:17.993" v="93" actId="478"/>
          <ac:spMkLst>
            <pc:docMk/>
            <pc:sldMk cId="2747521471" sldId="5385"/>
            <ac:spMk id="2" creationId="{7546A710-A896-4049-8D48-0C280C1DC234}"/>
          </ac:spMkLst>
        </pc:spChg>
        <pc:spChg chg="add mod">
          <ac:chgData name="Ali, Manaal (Contractor)" userId="72180b57-9308-4862-8bd3-4de8505ca83f" providerId="ADAL" clId="{FC262DC1-39FA-4F46-BCDF-5378E836DD42}" dt="2022-02-01T15:15:23.748" v="102" actId="5793"/>
          <ac:spMkLst>
            <pc:docMk/>
            <pc:sldMk cId="2747521471" sldId="5385"/>
            <ac:spMk id="4" creationId="{F1B31205-B6BC-45D5-B20C-A38C6A73603A}"/>
          </ac:spMkLst>
        </pc:spChg>
        <pc:picChg chg="mod">
          <ac:chgData name="Ali, Manaal (Contractor)" userId="72180b57-9308-4862-8bd3-4de8505ca83f" providerId="ADAL" clId="{FC262DC1-39FA-4F46-BCDF-5378E836DD42}" dt="2022-02-01T15:16:15.078" v="118" actId="962"/>
          <ac:picMkLst>
            <pc:docMk/>
            <pc:sldMk cId="2747521471" sldId="5385"/>
            <ac:picMk id="5" creationId="{27464BD8-6BB8-46A8-B4B1-993744716176}"/>
          </ac:picMkLst>
        </pc:picChg>
      </pc:sldChg>
      <pc:sldChg chg="modSp mod">
        <pc:chgData name="Ali, Manaal (Contractor)" userId="72180b57-9308-4862-8bd3-4de8505ca83f" providerId="ADAL" clId="{FC262DC1-39FA-4F46-BCDF-5378E836DD42}" dt="2022-02-01T15:14:02.652" v="65" actId="962"/>
        <pc:sldMkLst>
          <pc:docMk/>
          <pc:sldMk cId="1383198834" sldId="5388"/>
        </pc:sldMkLst>
        <pc:picChg chg="mod">
          <ac:chgData name="Ali, Manaal (Contractor)" userId="72180b57-9308-4862-8bd3-4de8505ca83f" providerId="ADAL" clId="{FC262DC1-39FA-4F46-BCDF-5378E836DD42}" dt="2022-02-01T15:14:02.652" v="65" actId="962"/>
          <ac:picMkLst>
            <pc:docMk/>
            <pc:sldMk cId="1383198834" sldId="5388"/>
            <ac:picMk id="5" creationId="{29C59AC5-32B3-41F3-A2E9-B31E37D3EA1E}"/>
          </ac:picMkLst>
        </pc:picChg>
      </pc:sldChg>
      <pc:sldChg chg="addSp delSp modSp mod">
        <pc:chgData name="Ali, Manaal (Contractor)" userId="72180b57-9308-4862-8bd3-4de8505ca83f" providerId="ADAL" clId="{FC262DC1-39FA-4F46-BCDF-5378E836DD42}" dt="2022-02-01T15:15:35.352" v="110" actId="20577"/>
        <pc:sldMkLst>
          <pc:docMk/>
          <pc:sldMk cId="2687067187" sldId="5389"/>
        </pc:sldMkLst>
        <pc:spChg chg="del">
          <ac:chgData name="Ali, Manaal (Contractor)" userId="72180b57-9308-4862-8bd3-4de8505ca83f" providerId="ADAL" clId="{FC262DC1-39FA-4F46-BCDF-5378E836DD42}" dt="2022-02-01T15:15:30.974" v="103" actId="478"/>
          <ac:spMkLst>
            <pc:docMk/>
            <pc:sldMk cId="2687067187" sldId="5389"/>
            <ac:spMk id="2" creationId="{5D025CB0-8959-4500-BBE0-A1C565A67657}"/>
          </ac:spMkLst>
        </pc:spChg>
        <pc:spChg chg="add mod">
          <ac:chgData name="Ali, Manaal (Contractor)" userId="72180b57-9308-4862-8bd3-4de8505ca83f" providerId="ADAL" clId="{FC262DC1-39FA-4F46-BCDF-5378E836DD42}" dt="2022-02-01T15:15:35.352" v="110" actId="20577"/>
          <ac:spMkLst>
            <pc:docMk/>
            <pc:sldMk cId="2687067187" sldId="5389"/>
            <ac:spMk id="4" creationId="{88E514DC-9523-45A4-BBFD-51B026F8CC9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BE0313-9AE7-40BC-9FF4-614B1C5A2E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91C3CC4-2000-4920-87D1-E900AF2D5D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9CD9FF-BDCD-4DBB-90E9-24A3F6B9D7D1}" type="datetimeFigureOut">
              <a:rPr lang="en-US" smtClean="0"/>
              <a:t>2/1/2022</a:t>
            </a:fld>
            <a:endParaRPr lang="en-US" dirty="0"/>
          </a:p>
        </p:txBody>
      </p:sp>
      <p:sp>
        <p:nvSpPr>
          <p:cNvPr id="4" name="Footer Placeholder 3">
            <a:extLst>
              <a:ext uri="{FF2B5EF4-FFF2-40B4-BE49-F238E27FC236}">
                <a16:creationId xmlns:a16="http://schemas.microsoft.com/office/drawing/2014/main" id="{78CFB0D0-0A72-4216-8B4B-3B2270843B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378A006-F038-4BA6-AA60-460695579A7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C99390-9AD6-43BE-8514-B6D0C0BD9C7B}" type="slidenum">
              <a:rPr lang="en-US" smtClean="0"/>
              <a:t>‹#›</a:t>
            </a:fld>
            <a:endParaRPr lang="en-US" dirty="0"/>
          </a:p>
        </p:txBody>
      </p:sp>
    </p:spTree>
    <p:extLst>
      <p:ext uri="{BB962C8B-B14F-4D97-AF65-F5344CB8AC3E}">
        <p14:creationId xmlns:p14="http://schemas.microsoft.com/office/powerpoint/2010/main" val="389316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22AA14-AA87-6543-B4AE-12D49A5A6C1C}" type="datetimeFigureOut">
              <a:rPr lang="en-US" smtClean="0"/>
              <a:pPr/>
              <a:t>2/1/2022</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5CB47A-5BAF-5847-8462-8E087781F250}" type="slidenum">
              <a:rPr lang="en-US" smtClean="0"/>
              <a:pPr/>
              <a:t>‹#›</a:t>
            </a:fld>
            <a:endParaRPr lang="en-US" dirty="0"/>
          </a:p>
        </p:txBody>
      </p:sp>
    </p:spTree>
    <p:extLst>
      <p:ext uri="{BB962C8B-B14F-4D97-AF65-F5344CB8AC3E}">
        <p14:creationId xmlns:p14="http://schemas.microsoft.com/office/powerpoint/2010/main" val="40856074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10</a:t>
            </a:fld>
            <a:endParaRPr lang="en-US" dirty="0"/>
          </a:p>
        </p:txBody>
      </p:sp>
    </p:spTree>
    <p:extLst>
      <p:ext uri="{BB962C8B-B14F-4D97-AF65-F5344CB8AC3E}">
        <p14:creationId xmlns:p14="http://schemas.microsoft.com/office/powerpoint/2010/main" val="850291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William E. Stoney, "Bill" --“Top Ten NASA People You Should Know” </a:t>
            </a:r>
          </a:p>
          <a:p>
            <a:r>
              <a:rPr lang="en-US" sz="1200" dirty="0"/>
              <a:t>Starting in 1949, before NASA was even named NASA, Bill worked on pilotless aircraft (a bit ahead of his time) , then led the development of the SCOUT rocket which, for 33 years from 1961 thru 1994, lofted satellites into orbit. Then Bill became Chief of Advanced Space Vehicle Concepts at NASA HQ, then headed the Advanced Spacecraft Technology Division at the Manned Spaceflight Center in Houston from 1963-1968. In 1968 Bill became Director of Engineering for the Apollo Program Office and in 1969 was awarded the NASA Exceptional Service Medal for his work on Apollo. </a:t>
            </a:r>
            <a:br>
              <a:rPr lang="en-US" sz="1200" dirty="0"/>
            </a:br>
            <a:r>
              <a:rPr lang="en-US" sz="1200" dirty="0"/>
              <a:t>Then in 1973 Bill was named director of NASA's Earth Observations Programs, including the Landsat series of satellites, for which the USGS EROS was established. </a:t>
            </a:r>
            <a:br>
              <a:rPr lang="en-US" sz="1200" dirty="0"/>
            </a:br>
            <a:r>
              <a:rPr lang="en-US" sz="1200" dirty="0"/>
              <a:t>We didn’t know any of that, having only known Bill after his retirement from NASA when he was still a remote sensing enthusiast. Bill maintained a list of all of the new remote sensing satellites being launched, the "Bill Stoney List”. After Bill stopped publishing his list a few years back, we were inspired to pick up the mantle he started, and we recently published the JACIE Land Remote Sensing Satellite Compendium. </a:t>
            </a:r>
            <a:br>
              <a:rPr lang="en-US" sz="1200" dirty="0"/>
            </a:br>
            <a:r>
              <a:rPr lang="en-US" sz="1200" dirty="0"/>
              <a:t>Bill is now 94 years old and still quite a character. Today Greg Stensaas, Mike Choate, and Jon Christopherson got to call on Bill Stoney and give him his own copy of the JACIE Compendium while telling him how he had inspired its creation and how he continues to inspire us. </a:t>
            </a:r>
            <a:br>
              <a:rPr lang="en-US" sz="1200" dirty="0"/>
            </a:br>
            <a:r>
              <a:rPr lang="en-US" sz="1200" dirty="0"/>
              <a:t>It was a good day.</a:t>
            </a:r>
          </a:p>
          <a:p>
            <a:endParaRPr lang="en-US" dirty="0"/>
          </a:p>
        </p:txBody>
      </p:sp>
      <p:sp>
        <p:nvSpPr>
          <p:cNvPr id="4" name="Slide Number Placeholder 3"/>
          <p:cNvSpPr>
            <a:spLocks noGrp="1"/>
          </p:cNvSpPr>
          <p:nvPr>
            <p:ph type="sldNum" sz="quarter" idx="5"/>
          </p:nvPr>
        </p:nvSpPr>
        <p:spPr/>
        <p:txBody>
          <a:bodyPr/>
          <a:lstStyle/>
          <a:p>
            <a:pPr>
              <a:defRPr/>
            </a:pPr>
            <a:fld id="{E45C2879-0F83-4145-B3EA-DF461D3AB557}" type="slidenum">
              <a:rPr lang="en-US" altLang="en-US" smtClean="0"/>
              <a:pPr>
                <a:defRPr/>
              </a:pPr>
              <a:t>11</a:t>
            </a:fld>
            <a:endParaRPr lang="en-US" altLang="en-US" dirty="0"/>
          </a:p>
        </p:txBody>
      </p:sp>
    </p:spTree>
    <p:extLst>
      <p:ext uri="{BB962C8B-B14F-4D97-AF65-F5344CB8AC3E}">
        <p14:creationId xmlns:p14="http://schemas.microsoft.com/office/powerpoint/2010/main" val="3907112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7EC438-3F5F-4BF4-8F5B-35952582748F}" type="slidenum">
              <a:rPr lang="en-US" altLang="en-US" smtClean="0"/>
              <a:pPr/>
              <a:t>14</a:t>
            </a:fld>
            <a:endParaRPr lang="en-US" altLang="en-US" dirty="0"/>
          </a:p>
        </p:txBody>
      </p:sp>
    </p:spTree>
    <p:extLst>
      <p:ext uri="{BB962C8B-B14F-4D97-AF65-F5344CB8AC3E}">
        <p14:creationId xmlns:p14="http://schemas.microsoft.com/office/powerpoint/2010/main" val="98158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SDSMT – 2008 – 5 nm microprobes</a:t>
            </a:r>
          </a:p>
          <a:p>
            <a:pPr lvl="2"/>
            <a:r>
              <a:rPr lang="en-US" dirty="0"/>
              <a:t>UAS and miniaturization sensors</a:t>
            </a: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22</a:t>
            </a:fld>
            <a:endParaRPr lang="en-US" dirty="0"/>
          </a:p>
        </p:txBody>
      </p:sp>
    </p:spTree>
    <p:extLst>
      <p:ext uri="{BB962C8B-B14F-4D97-AF65-F5344CB8AC3E}">
        <p14:creationId xmlns:p14="http://schemas.microsoft.com/office/powerpoint/2010/main" val="612469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JACIE 2020 Topics include: </a:t>
            </a:r>
            <a:endParaRPr lang="en-US" b="0" dirty="0"/>
          </a:p>
          <a:p>
            <a:pPr lvl="1"/>
            <a:r>
              <a:rPr lang="en-US" sz="1500" dirty="0"/>
              <a:t>Calibration methods, techniques, and tools </a:t>
            </a:r>
          </a:p>
          <a:p>
            <a:pPr lvl="1"/>
            <a:r>
              <a:rPr lang="en-US" sz="1500" dirty="0"/>
              <a:t>Calibration Test Sites, Reference Datasets, and other resources  </a:t>
            </a:r>
          </a:p>
          <a:p>
            <a:pPr lvl="1"/>
            <a:r>
              <a:rPr lang="en-US" sz="1500" dirty="0"/>
              <a:t>Calibration of operating and future missions </a:t>
            </a:r>
          </a:p>
          <a:p>
            <a:pPr lvl="1"/>
            <a:r>
              <a:rPr lang="en-US" sz="1500" dirty="0"/>
              <a:t>Radiometric, Geometric, and Spatial Characterization </a:t>
            </a:r>
          </a:p>
          <a:p>
            <a:pPr lvl="1"/>
            <a:r>
              <a:rPr lang="en-US" sz="1500" dirty="0"/>
              <a:t>Cross Calibration, Fields campaigns, and other validation methods </a:t>
            </a:r>
          </a:p>
          <a:p>
            <a:pPr lvl="1"/>
            <a:r>
              <a:rPr lang="en-US" sz="1500" dirty="0"/>
              <a:t>Product Validation methods and results </a:t>
            </a:r>
          </a:p>
          <a:p>
            <a:pPr lvl="1"/>
            <a:r>
              <a:rPr lang="en-US" sz="1500" dirty="0"/>
              <a:t>Artificial Intelligence and other ideas for future Calibration/Validation </a:t>
            </a:r>
          </a:p>
          <a:p>
            <a:pPr lvl="1"/>
            <a:r>
              <a:rPr lang="en-US" sz="1500" dirty="0"/>
              <a:t>Interoperability, Harmonization, and Analysis Ready Data (ARD): Working with multi-source data</a:t>
            </a:r>
          </a:p>
          <a:p>
            <a:endParaRPr lang="en-US" dirty="0"/>
          </a:p>
        </p:txBody>
      </p:sp>
      <p:sp>
        <p:nvSpPr>
          <p:cNvPr id="4" name="Slide Number Placeholder 3"/>
          <p:cNvSpPr>
            <a:spLocks noGrp="1"/>
          </p:cNvSpPr>
          <p:nvPr>
            <p:ph type="sldNum" sz="quarter" idx="5"/>
          </p:nvPr>
        </p:nvSpPr>
        <p:spPr/>
        <p:txBody>
          <a:bodyPr/>
          <a:lstStyle/>
          <a:p>
            <a:fld id="{7D5CB47A-5BAF-5847-8462-8E087781F250}" type="slidenum">
              <a:rPr lang="en-US" smtClean="0"/>
              <a:pPr/>
              <a:t>25</a:t>
            </a:fld>
            <a:endParaRPr lang="en-US" dirty="0"/>
          </a:p>
        </p:txBody>
      </p:sp>
    </p:spTree>
    <p:extLst>
      <p:ext uri="{BB962C8B-B14F-4D97-AF65-F5344CB8AC3E}">
        <p14:creationId xmlns:p14="http://schemas.microsoft.com/office/powerpoint/2010/main" val="1128292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noChangeArrowheads="1"/>
          </p:cNvSpPr>
          <p:nvPr>
            <p:ph type="subTitle" idx="1" hasCustomPrompt="1"/>
          </p:nvPr>
        </p:nvSpPr>
        <p:spPr>
          <a:xfrm>
            <a:off x="228599" y="2928850"/>
            <a:ext cx="8686801" cy="461665"/>
          </a:xfrm>
          <a:prstGeom prst="rect">
            <a:avLst/>
          </a:prstGeom>
        </p:spPr>
        <p:txBody>
          <a:bodyPr lIns="91440" tIns="45720" rIns="91440" bIns="45720">
            <a:spAutoFit/>
          </a:bodyPr>
          <a:lstStyle>
            <a:lvl1pPr marL="0" indent="0" algn="l">
              <a:spcBef>
                <a:spcPts val="0"/>
              </a:spcBef>
              <a:buFont typeface="Wingdings" pitchFamily="2" charset="2"/>
              <a:buNone/>
              <a:defRPr sz="2400" b="1" i="0">
                <a:latin typeface="Arial" charset="0"/>
                <a:ea typeface="Arial" charset="0"/>
                <a:cs typeface="Arial" charset="0"/>
              </a:defRPr>
            </a:lvl1pPr>
          </a:lstStyle>
          <a:p>
            <a:r>
              <a:rPr lang="en-US" dirty="0"/>
              <a:t>Name</a:t>
            </a:r>
          </a:p>
        </p:txBody>
      </p:sp>
      <p:sp>
        <p:nvSpPr>
          <p:cNvPr id="4" name="Title 3"/>
          <p:cNvSpPr>
            <a:spLocks noGrp="1" noChangeArrowheads="1"/>
          </p:cNvSpPr>
          <p:nvPr>
            <p:ph type="ctrTitle" hasCustomPrompt="1"/>
          </p:nvPr>
        </p:nvSpPr>
        <p:spPr>
          <a:xfrm>
            <a:off x="228599" y="1054100"/>
            <a:ext cx="8686801" cy="707886"/>
          </a:xfrm>
          <a:prstGeom prst="rect">
            <a:avLst/>
          </a:prstGeom>
        </p:spPr>
        <p:txBody>
          <a:bodyPr wrap="square" lIns="91440" tIns="45720" rIns="91440" bIns="45720" anchor="t" anchorCtr="0">
            <a:spAutoFit/>
          </a:bodyPr>
          <a:lstStyle>
            <a:lvl1pPr algn="l">
              <a:defRPr sz="4000" b="1" i="0">
                <a:latin typeface="Arial" charset="0"/>
                <a:ea typeface="Arial" charset="0"/>
                <a:cs typeface="Arial" charset="0"/>
              </a:defRPr>
            </a:lvl1pPr>
          </a:lstStyle>
          <a:p>
            <a:r>
              <a:rPr lang="en-US" dirty="0"/>
              <a:t>Click to Add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19" y="4562520"/>
            <a:ext cx="1562099" cy="571143"/>
          </a:xfrm>
          <a:prstGeom prst="rect">
            <a:avLst/>
          </a:prstGeom>
        </p:spPr>
      </p:pic>
      <p:sp>
        <p:nvSpPr>
          <p:cNvPr id="10" name="Text Placeholder 9">
            <a:extLst>
              <a:ext uri="{FF2B5EF4-FFF2-40B4-BE49-F238E27FC236}">
                <a16:creationId xmlns:a16="http://schemas.microsoft.com/office/drawing/2014/main" id="{EB6828A1-3ADE-44B8-A47B-EDFF814ED00D}"/>
              </a:ext>
            </a:extLst>
          </p:cNvPr>
          <p:cNvSpPr>
            <a:spLocks noGrp="1"/>
          </p:cNvSpPr>
          <p:nvPr>
            <p:ph type="body" sz="quarter" idx="10" hasCustomPrompt="1"/>
          </p:nvPr>
        </p:nvSpPr>
        <p:spPr>
          <a:xfrm>
            <a:off x="228599" y="2109150"/>
            <a:ext cx="8686800" cy="461665"/>
          </a:xfrm>
          <a:prstGeom prst="rect">
            <a:avLst/>
          </a:prstGeom>
        </p:spPr>
        <p:txBody>
          <a:bodyPr>
            <a:spAutoFit/>
          </a:bodyPr>
          <a:lstStyle>
            <a:lvl1pPr marL="0" indent="0" algn="r">
              <a:spcBef>
                <a:spcPts val="0"/>
              </a:spcBef>
              <a:buNone/>
              <a:defRPr sz="2400" b="1">
                <a:latin typeface="Arial" panose="020B0604020202020204" pitchFamily="34" charset="0"/>
                <a:cs typeface="Arial" panose="020B0604020202020204" pitchFamily="34" charset="0"/>
              </a:defRPr>
            </a:lvl1pPr>
          </a:lstStyle>
          <a:p>
            <a:pPr lvl="0"/>
            <a:r>
              <a:rPr lang="en-US" dirty="0"/>
              <a:t>Date</a:t>
            </a:r>
          </a:p>
        </p:txBody>
      </p:sp>
      <p:pic>
        <p:nvPicPr>
          <p:cNvPr id="7" name="Picture 6">
            <a:extLst>
              <a:ext uri="{FF2B5EF4-FFF2-40B4-BE49-F238E27FC236}">
                <a16:creationId xmlns:a16="http://schemas.microsoft.com/office/drawing/2014/main" id="{A7A16B59-5032-45A1-A8D8-F9BF789F5810}"/>
              </a:ext>
            </a:extLst>
          </p:cNvPr>
          <p:cNvPicPr>
            <a:picLocks noChangeAspect="1"/>
          </p:cNvPicPr>
          <p:nvPr userDrawn="1"/>
        </p:nvPicPr>
        <p:blipFill>
          <a:blip r:embed="rId3"/>
          <a:stretch>
            <a:fillRect/>
          </a:stretch>
        </p:blipFill>
        <p:spPr>
          <a:xfrm>
            <a:off x="-1" y="-2483"/>
            <a:ext cx="9144000" cy="914400"/>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D1CC0CF4-91D2-456E-8414-EED27DCEE600}"/>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2905124" y="4273780"/>
            <a:ext cx="6010275" cy="770890"/>
          </a:xfrm>
          <a:prstGeom prst="rect">
            <a:avLst/>
          </a:prstGeom>
        </p:spPr>
      </p:pic>
    </p:spTree>
  </p:cSld>
  <p:clrMapOvr>
    <a:masterClrMapping/>
  </p:clrMapOvr>
  <p:extLst>
    <p:ext uri="{DCECCB84-F9BA-43D5-87BE-67443E8EF086}">
      <p15:sldGuideLst xmlns:p15="http://schemas.microsoft.com/office/powerpoint/2012/main">
        <p15:guide id="1" pos="144" userDrawn="1">
          <p15:clr>
            <a:srgbClr val="FBAE40"/>
          </p15:clr>
        </p15:guide>
        <p15:guide id="2" pos="5616" userDrawn="1">
          <p15:clr>
            <a:srgbClr val="FBAE40"/>
          </p15:clr>
        </p15:guide>
        <p15:guide id="3" pos="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FEFE4D-CC46-4C28-A2CB-AFAAC9E52D97}"/>
              </a:ext>
            </a:extLst>
          </p:cNvPr>
          <p:cNvPicPr>
            <a:picLocks noChangeAspect="1"/>
          </p:cNvPicPr>
          <p:nvPr userDrawn="1"/>
        </p:nvPicPr>
        <p:blipFill>
          <a:blip r:embed="rId2"/>
          <a:stretch>
            <a:fillRect/>
          </a:stretch>
        </p:blipFill>
        <p:spPr>
          <a:xfrm>
            <a:off x="0" y="4454652"/>
            <a:ext cx="9144000" cy="688848"/>
          </a:xfrm>
          <a:prstGeom prst="rect">
            <a:avLst/>
          </a:prstGeom>
        </p:spPr>
      </p:pic>
      <p:sp>
        <p:nvSpPr>
          <p:cNvPr id="2" name="Title 1"/>
          <p:cNvSpPr>
            <a:spLocks noGrp="1"/>
          </p:cNvSpPr>
          <p:nvPr>
            <p:ph type="title" hasCustomPrompt="1"/>
          </p:nvPr>
        </p:nvSpPr>
        <p:spPr>
          <a:xfrm>
            <a:off x="228600" y="156651"/>
            <a:ext cx="8686800" cy="639762"/>
          </a:xfrm>
          <a:prstGeom prst="rect">
            <a:avLst/>
          </a:prstGeom>
        </p:spPr>
        <p:txBody>
          <a:bodyPr lIns="0" tIns="0" rIns="0" bIns="0"/>
          <a:lstStyle>
            <a:lvl1pPr algn="l">
              <a:defRPr sz="2800" b="1" i="0" baseline="0">
                <a:latin typeface="Arial" charset="0"/>
                <a:ea typeface="Arial" charset="0"/>
                <a:cs typeface="Arial" charset="0"/>
              </a:defRPr>
            </a:lvl1pPr>
          </a:lstStyle>
          <a:p>
            <a:r>
              <a:rPr lang="en-US" dirty="0"/>
              <a:t>Slide Title</a:t>
            </a:r>
          </a:p>
        </p:txBody>
      </p:sp>
      <p:cxnSp>
        <p:nvCxnSpPr>
          <p:cNvPr id="6" name="Straight Connector 5"/>
          <p:cNvCxnSpPr/>
          <p:nvPr userDrawn="1"/>
        </p:nvCxnSpPr>
        <p:spPr>
          <a:xfrm>
            <a:off x="228600" y="796413"/>
            <a:ext cx="8686800"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Subtitle 16"/>
          <p:cNvSpPr>
            <a:spLocks noGrp="1" noChangeArrowheads="1"/>
          </p:cNvSpPr>
          <p:nvPr>
            <p:ph type="subTitle" idx="1" hasCustomPrompt="1"/>
          </p:nvPr>
        </p:nvSpPr>
        <p:spPr>
          <a:xfrm>
            <a:off x="228599" y="973394"/>
            <a:ext cx="8686801" cy="2659190"/>
          </a:xfrm>
          <a:prstGeom prst="rect">
            <a:avLst/>
          </a:prstGeom>
        </p:spPr>
        <p:txBody>
          <a:bodyPr lIns="0" tIns="0" rIns="0" bIns="0">
            <a:spAutoFit/>
          </a:bodyPr>
          <a:lstStyle>
            <a:lvl1pPr marL="457200" indent="-457200">
              <a:buFont typeface="Arial" charset="0"/>
              <a:buChar char="•"/>
              <a:defRPr sz="2400" b="1" i="0" baseline="0">
                <a:latin typeface="Arial" charset="0"/>
                <a:ea typeface="Arial" charset="0"/>
                <a:cs typeface="Arial" charset="0"/>
              </a:defRPr>
            </a:lvl1pPr>
            <a:lvl2pPr>
              <a:defRPr sz="2000">
                <a:latin typeface="Arial" panose="020B0604020202020204" pitchFamily="34" charset="0"/>
                <a:cs typeface="Arial" panose="020B0604020202020204" pitchFamily="34" charset="0"/>
              </a:defRPr>
            </a:lvl2pPr>
            <a:lvl3pPr marL="1257300" indent="-342900">
              <a:buFont typeface="Arial" charset="0"/>
              <a:buChar cha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vl6pPr marL="2286000" indent="0">
              <a:buNone/>
              <a:defRPr sz="1400">
                <a:latin typeface="Arial" panose="020B0604020202020204" pitchFamily="34" charset="0"/>
                <a:cs typeface="Arial" panose="020B0604020202020204" pitchFamily="34" charset="0"/>
              </a:defRPr>
            </a:lvl6pPr>
            <a:lvl7pPr>
              <a:defRPr sz="1400">
                <a:latin typeface="Arial" panose="020B0604020202020204" pitchFamily="34" charset="0"/>
                <a:cs typeface="Arial" panose="020B0604020202020204" pitchFamily="34" charset="0"/>
              </a:defRPr>
            </a:lvl7pPr>
            <a:lvl8pPr>
              <a:defRPr sz="1400">
                <a:latin typeface="Arial" panose="020B0604020202020204" pitchFamily="34" charset="0"/>
                <a:cs typeface="Arial" panose="020B0604020202020204" pitchFamily="34" charset="0"/>
              </a:defRPr>
            </a:lvl8pPr>
            <a:lvl9pPr>
              <a:defRPr sz="1400">
                <a:latin typeface="Arial" panose="020B0604020202020204" pitchFamily="34" charset="0"/>
                <a:cs typeface="Arial" panose="020B0604020202020204" pitchFamily="34" charset="0"/>
              </a:defRPr>
            </a:lvl9pPr>
          </a:lstStyle>
          <a:p>
            <a:r>
              <a:rPr lang="en-US" dirty="0"/>
              <a:t>Bullet 1</a:t>
            </a:r>
          </a:p>
          <a:p>
            <a:pPr lvl="1"/>
            <a:r>
              <a:rPr lang="en-US" dirty="0"/>
              <a:t>Sub-bullet 1</a:t>
            </a:r>
          </a:p>
          <a:p>
            <a:pPr lvl="2"/>
            <a:r>
              <a:rPr lang="en-US" dirty="0"/>
              <a:t>Sub-bullet 2</a:t>
            </a:r>
          </a:p>
          <a:p>
            <a:pPr lvl="3"/>
            <a:r>
              <a:rPr lang="en-US" dirty="0"/>
              <a:t>Sub-bullet 3</a:t>
            </a:r>
          </a:p>
          <a:p>
            <a:pPr lvl="4"/>
            <a:r>
              <a:rPr lang="en-US" dirty="0"/>
              <a:t>Sub-bullet 4</a:t>
            </a:r>
          </a:p>
          <a:p>
            <a:pPr lvl="5"/>
            <a:r>
              <a:rPr lang="en-US" dirty="0"/>
              <a:t>Sub-bullet 5</a:t>
            </a:r>
          </a:p>
          <a:p>
            <a:pPr lvl="6"/>
            <a:r>
              <a:rPr lang="en-US" dirty="0"/>
              <a:t>Sub-bullet 6</a:t>
            </a:r>
          </a:p>
          <a:p>
            <a:pPr lvl="7"/>
            <a:r>
              <a:rPr lang="en-US" dirty="0"/>
              <a:t>Sub-bullet 7</a:t>
            </a:r>
          </a:p>
          <a:p>
            <a:pPr lvl="8"/>
            <a:r>
              <a:rPr lang="en-US" dirty="0"/>
              <a:t>Sub-bullet 8</a:t>
            </a:r>
          </a:p>
        </p:txBody>
      </p:sp>
      <p:sp>
        <p:nvSpPr>
          <p:cNvPr id="18" name="TextBox 17"/>
          <p:cNvSpPr txBox="1"/>
          <p:nvPr userDrawn="1"/>
        </p:nvSpPr>
        <p:spPr>
          <a:xfrm>
            <a:off x="4260973" y="4724102"/>
            <a:ext cx="540775" cy="153888"/>
          </a:xfrm>
          <a:prstGeom prst="rect">
            <a:avLst/>
          </a:prstGeom>
        </p:spPr>
        <p:txBody>
          <a:bodyPr wrap="square" lIns="0" tIns="0" rIns="0" bIns="0" rtlCol="0">
            <a:spAutoFit/>
          </a:bodyPr>
          <a:lstStyle/>
          <a:p>
            <a:pPr marL="0" indent="0" algn="ctr">
              <a:buFont typeface="Arial" charset="0"/>
              <a:buNone/>
            </a:pPr>
            <a:fld id="{B52AD97E-B368-4B44-8F72-BB483235256D}" type="slidenum">
              <a:rPr lang="en-US" sz="1000" b="0" i="0" smtClean="0">
                <a:latin typeface="Arial" charset="0"/>
                <a:ea typeface="Arial" charset="0"/>
                <a:cs typeface="Arial" charset="0"/>
              </a:rPr>
              <a:pPr marL="0" indent="0" algn="ctr">
                <a:buFont typeface="Arial" charset="0"/>
                <a:buNone/>
              </a:pPr>
              <a:t>‹#›</a:t>
            </a:fld>
            <a:endParaRPr lang="en-US" sz="1000" b="0" i="0" dirty="0">
              <a:latin typeface="Arial" charset="0"/>
              <a:ea typeface="Arial" charset="0"/>
              <a:cs typeface="Arial"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4679316"/>
            <a:ext cx="843886" cy="239519"/>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50E071B3-0AFD-4938-A9B9-4C462B5DE803}"/>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4801748" y="179554"/>
            <a:ext cx="4146185" cy="509460"/>
          </a:xfrm>
          <a:prstGeom prst="rect">
            <a:avLst/>
          </a:prstGeom>
        </p:spPr>
      </p:pic>
    </p:spTree>
    <p:extLst>
      <p:ext uri="{BB962C8B-B14F-4D97-AF65-F5344CB8AC3E}">
        <p14:creationId xmlns:p14="http://schemas.microsoft.com/office/powerpoint/2010/main" val="1557578418"/>
      </p:ext>
    </p:extLst>
  </p:cSld>
  <p:clrMapOvr>
    <a:masterClrMapping/>
  </p:clrMapOvr>
  <p:extLst>
    <p:ext uri="{DCECCB84-F9BA-43D5-87BE-67443E8EF086}">
      <p15:sldGuideLst xmlns:p15="http://schemas.microsoft.com/office/powerpoint/2012/main">
        <p15:guide id="1" pos="144" userDrawn="1">
          <p15:clr>
            <a:srgbClr val="FBAE40"/>
          </p15:clr>
        </p15:guide>
        <p15:guide id="2" pos="56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ontent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56622"/>
            <a:ext cx="9144000" cy="688848"/>
          </a:xfrm>
          <a:prstGeom prst="rect">
            <a:avLst/>
          </a:prstGeom>
        </p:spPr>
      </p:pic>
      <p:sp>
        <p:nvSpPr>
          <p:cNvPr id="18" name="TextBox 17"/>
          <p:cNvSpPr txBox="1"/>
          <p:nvPr userDrawn="1"/>
        </p:nvSpPr>
        <p:spPr>
          <a:xfrm>
            <a:off x="4260973" y="4724102"/>
            <a:ext cx="540775" cy="153888"/>
          </a:xfrm>
          <a:prstGeom prst="rect">
            <a:avLst/>
          </a:prstGeom>
        </p:spPr>
        <p:txBody>
          <a:bodyPr wrap="square" lIns="0" tIns="0" rIns="0" bIns="0" rtlCol="0">
            <a:spAutoFit/>
          </a:bodyPr>
          <a:lstStyle/>
          <a:p>
            <a:pPr marL="0" indent="0" algn="ctr">
              <a:buFont typeface="Arial" charset="0"/>
              <a:buNone/>
            </a:pPr>
            <a:fld id="{B52AD97E-B368-4B44-8F72-BB483235256D}" type="slidenum">
              <a:rPr lang="en-US" sz="1000" b="0" i="0" smtClean="0">
                <a:latin typeface="Arial" charset="0"/>
                <a:ea typeface="Arial" charset="0"/>
                <a:cs typeface="Arial" charset="0"/>
              </a:rPr>
              <a:pPr marL="0" indent="0" algn="ctr">
                <a:buFont typeface="Arial" charset="0"/>
                <a:buNone/>
              </a:pPr>
              <a:t>‹#›</a:t>
            </a:fld>
            <a:endParaRPr lang="en-US" sz="1000" b="0" i="0" dirty="0">
              <a:latin typeface="Arial" charset="0"/>
              <a:ea typeface="Arial" charset="0"/>
              <a:cs typeface="Arial"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599" y="4638471"/>
            <a:ext cx="843886" cy="239519"/>
          </a:xfrm>
          <a:prstGeom prst="rect">
            <a:avLst/>
          </a:prstGeom>
        </p:spPr>
      </p:pic>
    </p:spTree>
    <p:extLst>
      <p:ext uri="{BB962C8B-B14F-4D97-AF65-F5344CB8AC3E}">
        <p14:creationId xmlns:p14="http://schemas.microsoft.com/office/powerpoint/2010/main" val="116350079"/>
      </p:ext>
    </p:extLst>
  </p:cSld>
  <p:clrMapOvr>
    <a:masterClrMapping/>
  </p:clrMapOvr>
  <p:extLst>
    <p:ext uri="{DCECCB84-F9BA-43D5-87BE-67443E8EF086}">
      <p15:sldGuideLst xmlns:p15="http://schemas.microsoft.com/office/powerpoint/2012/main">
        <p15:guide id="1" pos="144">
          <p15:clr>
            <a:srgbClr val="FBAE40"/>
          </p15:clr>
        </p15:guide>
        <p15:guide id="2" pos="56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p>
        </p:txBody>
      </p:sp>
      <p:sp>
        <p:nvSpPr>
          <p:cNvPr id="12" name="Slide Number Placeholder 11"/>
          <p:cNvSpPr>
            <a:spLocks noGrp="1"/>
          </p:cNvSpPr>
          <p:nvPr>
            <p:ph type="sldNum" sz="quarter" idx="10"/>
          </p:nvPr>
        </p:nvSpPr>
        <p:spPr/>
        <p:txBody>
          <a:bodyPr/>
          <a:lstStyle>
            <a:lvl1pPr>
              <a:defRPr sz="788"/>
            </a:lvl1pPr>
          </a:lstStyle>
          <a:p>
            <a:fld id="{20DCB0BB-DA56-4870-8FFD-9F6C129DE2B2}" type="slidenum">
              <a:rPr lang="en-US" smtClean="0"/>
              <a:pPr/>
              <a:t>‹#›</a:t>
            </a:fld>
            <a:endParaRPr lang="en-US" dirty="0"/>
          </a:p>
        </p:txBody>
      </p:sp>
      <p:sp>
        <p:nvSpPr>
          <p:cNvPr id="16" name="Content Placeholder 2"/>
          <p:cNvSpPr>
            <a:spLocks noGrp="1"/>
          </p:cNvSpPr>
          <p:nvPr>
            <p:ph sz="half" idx="1"/>
          </p:nvPr>
        </p:nvSpPr>
        <p:spPr>
          <a:xfrm>
            <a:off x="175540" y="939548"/>
            <a:ext cx="8621989" cy="3361744"/>
          </a:xfrm>
        </p:spPr>
        <p:txBody>
          <a:bodyPr>
            <a:normAutofit/>
          </a:bodyPr>
          <a:lstStyle>
            <a:lvl1pPr>
              <a:defRPr sz="1575" b="1"/>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69260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6" r:id="rId2"/>
    <p:sldLayoutId id="2147483659" r:id="rId3"/>
    <p:sldLayoutId id="2147483661" r:id="rId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ensaas@usgs.gov" TargetMode="External"/><Relationship Id="rId7" Type="http://schemas.openxmlformats.org/officeDocument/2006/relationships/hyperlink" Target="https://www.usgs.gov/core-science-systems/eros/calval/jacie" TargetMode="External"/><Relationship Id="rId2" Type="http://schemas.openxmlformats.org/officeDocument/2006/relationships/hyperlink" Target="mailto:chanderson@usgs.gov" TargetMode="External"/><Relationship Id="rId1" Type="http://schemas.openxmlformats.org/officeDocument/2006/relationships/slideLayout" Target="../slideLayouts/slideLayout1.xml"/><Relationship Id="rId6" Type="http://schemas.openxmlformats.org/officeDocument/2006/relationships/hyperlink" Target="https://www.usgs.gov/core-science-systems/nli/rca-eo" TargetMode="External"/><Relationship Id="rId5" Type="http://schemas.openxmlformats.org/officeDocument/2006/relationships/hyperlink" Target="https://www.usgs.gov/land-resources/eros/calval" TargetMode="External"/><Relationship Id="rId4" Type="http://schemas.openxmlformats.org/officeDocument/2006/relationships/hyperlink" Target="mailto:tensaas@usgs.gov"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calval.cr.usgs.gov/apps/test_sites_catalog" TargetMode="External"/><Relationship Id="rId3" Type="http://schemas.openxmlformats.org/officeDocument/2006/relationships/hyperlink" Target="https://www.usgs.gov/core-science-systems/nli/landsat/landsat-collection-2" TargetMode="External"/><Relationship Id="rId7" Type="http://schemas.openxmlformats.org/officeDocument/2006/relationships/hyperlink" Target="https://www.usgs.gov/centers/eros/science/land-product-characterization-system-lpc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usgs.gov/media/files/guide-digital-imagery-spatial-resolution" TargetMode="External"/><Relationship Id="rId5" Type="http://schemas.openxmlformats.org/officeDocument/2006/relationships/hyperlink" Target="https://landsat.usgs.gov/spectral-characteristics-viewer" TargetMode="External"/><Relationship Id="rId4" Type="http://schemas.openxmlformats.org/officeDocument/2006/relationships/hyperlink" Target="https://www.usgs.gov/core-science-systems/nli/rca-eo" TargetMode="External"/><Relationship Id="rId9" Type="http://schemas.openxmlformats.org/officeDocument/2006/relationships/hyperlink" Target="https://astrogeology.usgs.gov/moon-ca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1.jpg"/><Relationship Id="rId7"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nasa.gov/langley/100/ten-people-you-wish-you-met" TargetMode="External"/><Relationship Id="rId9" Type="http://schemas.openxmlformats.org/officeDocument/2006/relationships/hyperlink" Target="https://pubs.er.usgs.gov/publication/cir1455"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ubs.er.usgs.gov/publication/cir1468" TargetMode="External"/><Relationship Id="rId2" Type="http://schemas.openxmlformats.org/officeDocument/2006/relationships/hyperlink" Target="https://calval.cr.usgs.gov/apps/compendium"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pubs.er.usgs.gov/publication/cir145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calval.cr.usgs.gov/apps/compendiu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ubs.er.usgs.gov/publication/ofr20211030" TargetMode="External"/><Relationship Id="rId2" Type="http://schemas.openxmlformats.org/officeDocument/2006/relationships/hyperlink" Target="https://www.usgs.gov/calval/past-jacie-workshops"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usgs.gov/land-resources/nli/rca-eo"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2.bin"/><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39.png"/><Relationship Id="rId7" Type="http://schemas.microsoft.com/office/2007/relationships/hdphoto" Target="../media/hdphoto2.wdp"/><Relationship Id="rId12"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1.png"/><Relationship Id="rId11" Type="http://schemas.microsoft.com/office/2007/relationships/hdphoto" Target="../media/hdphoto4.wdp"/><Relationship Id="rId5" Type="http://schemas.openxmlformats.org/officeDocument/2006/relationships/image" Target="../media/image40.png"/><Relationship Id="rId10" Type="http://schemas.openxmlformats.org/officeDocument/2006/relationships/image" Target="../media/image43.png"/><Relationship Id="rId4" Type="http://schemas.microsoft.com/office/2007/relationships/hdphoto" Target="../media/hdphoto1.wdp"/><Relationship Id="rId9" Type="http://schemas.microsoft.com/office/2007/relationships/hdphoto" Target="../media/hdphoto3.wdp"/><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hyperlink" Target="https://my.usgs.gov/confluence/" TargetMode="External"/><Relationship Id="rId2" Type="http://schemas.openxmlformats.org/officeDocument/2006/relationships/hyperlink" Target="https://www.usgs.gov/core-science-systems/eros/calval/jaci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frontiersi.com.au/auscalval-report/" TargetMode="External"/><Relationship Id="rId2" Type="http://schemas.openxmlformats.org/officeDocument/2006/relationships/hyperlink" Target="https://unsw.adfa.edu.au/sites/default/files/documents/GA_ASA_SCR_Public_2.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ard.zone/"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arth.esa.int/web/sppa/activiti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earth.esa.int/web/sppa/activities/edap" TargetMode="External"/><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usgs.gov/calval/past-jacie-workshops"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emf"/><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hyperlink" Target="https://www.usgs.gov/calval/eccoe-workshops"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hyperlink" Target="https://www.mdpi.com/2072-4292/10/9/1340" TargetMode="External"/><Relationship Id="rId2" Type="http://schemas.openxmlformats.org/officeDocument/2006/relationships/hyperlink" Target="https://www.usgs.gov/core-science-systems/eros/calval/eccoe-workshop-summary-reports" TargetMode="External"/><Relationship Id="rId1" Type="http://schemas.openxmlformats.org/officeDocument/2006/relationships/slideLayout" Target="../slideLayouts/slideLayout2.xml"/><Relationship Id="rId5" Type="http://schemas.openxmlformats.org/officeDocument/2006/relationships/hyperlink" Target="https://www.mdpi.com/2072-4292/12/17/2786" TargetMode="External"/><Relationship Id="rId4" Type="http://schemas.openxmlformats.org/officeDocument/2006/relationships/hyperlink" Target="https://www.mdpi.com/2072-4292/12/15/246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hyperlink" Target="https://www.usgs.gov/calval"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3AC653B-2DCE-450A-9AFE-2C50BCD02FEE}"/>
              </a:ext>
            </a:extLst>
          </p:cNvPr>
          <p:cNvSpPr>
            <a:spLocks noGrp="1"/>
          </p:cNvSpPr>
          <p:nvPr>
            <p:ph type="subTitle" idx="1"/>
          </p:nvPr>
        </p:nvSpPr>
        <p:spPr>
          <a:xfrm>
            <a:off x="228598" y="2920113"/>
            <a:ext cx="8686801" cy="1585049"/>
          </a:xfrm>
        </p:spPr>
        <p:txBody>
          <a:bodyPr/>
          <a:lstStyle/>
          <a:p>
            <a:r>
              <a:rPr lang="en-US" sz="1400" b="0" dirty="0"/>
              <a:t>Greg Stensaas, U. S. Geological Survey, Earth Resources Observation and Science (EROS) Center, Sioux Falls, SD 57198</a:t>
            </a:r>
          </a:p>
          <a:p>
            <a:endParaRPr lang="en-US" sz="1400" dirty="0"/>
          </a:p>
          <a:p>
            <a:pPr>
              <a:spcBef>
                <a:spcPct val="10000"/>
              </a:spcBef>
            </a:pPr>
            <a:r>
              <a:rPr lang="en-US" sz="1000" u="sng" dirty="0">
                <a:solidFill>
                  <a:schemeClr val="hlink"/>
                </a:solidFill>
                <a:hlinkClick r:id="rId2"/>
              </a:rPr>
              <a:t>chanderson@usgs.gov</a:t>
            </a:r>
            <a:r>
              <a:rPr lang="en-US" sz="1000" dirty="0">
                <a:solidFill>
                  <a:schemeClr val="hlink"/>
                </a:solidFill>
              </a:rPr>
              <a:t> / </a:t>
            </a:r>
            <a:r>
              <a:rPr lang="en-US" sz="1000" u="sng" dirty="0">
                <a:solidFill>
                  <a:schemeClr val="hlink"/>
                </a:solidFill>
                <a:hlinkClick r:id="rId3"/>
              </a:rPr>
              <a:t>s</a:t>
            </a:r>
            <a:r>
              <a:rPr lang="en-US" sz="1000" u="sng" dirty="0">
                <a:solidFill>
                  <a:schemeClr val="hlink"/>
                </a:solidFill>
                <a:hlinkClick r:id="rId4"/>
              </a:rPr>
              <a:t>tensaas@usgs.gov</a:t>
            </a:r>
            <a:endParaRPr lang="en-US" sz="1000" u="sng" dirty="0">
              <a:solidFill>
                <a:schemeClr val="hlink"/>
              </a:solidFill>
            </a:endParaRPr>
          </a:p>
          <a:p>
            <a:pPr>
              <a:spcBef>
                <a:spcPct val="10000"/>
              </a:spcBef>
            </a:pPr>
            <a:r>
              <a:rPr lang="en-US" sz="1000" u="sng" dirty="0">
                <a:solidFill>
                  <a:schemeClr val="hlink"/>
                </a:solidFill>
                <a:hlinkClick r:id="rId5"/>
              </a:rPr>
              <a:t>https://www.usgs.gov/land-resources/eros/calval</a:t>
            </a:r>
            <a:r>
              <a:rPr lang="en-US" sz="1000" u="sng" dirty="0">
                <a:solidFill>
                  <a:schemeClr val="hlink"/>
                </a:solidFill>
              </a:rPr>
              <a:t>;</a:t>
            </a:r>
          </a:p>
          <a:p>
            <a:pPr>
              <a:spcBef>
                <a:spcPct val="10000"/>
              </a:spcBef>
            </a:pPr>
            <a:r>
              <a:rPr lang="en-US" sz="1000" u="sng" dirty="0">
                <a:solidFill>
                  <a:schemeClr val="hlink"/>
                </a:solidFill>
                <a:hlinkClick r:id="rId6"/>
              </a:rPr>
              <a:t>https://www.usgs.gov/core-science-systems/nli/rca-eo</a:t>
            </a:r>
            <a:endParaRPr lang="en-US" sz="1000" u="sng" dirty="0">
              <a:solidFill>
                <a:schemeClr val="hlink"/>
              </a:solidFill>
            </a:endParaRPr>
          </a:p>
          <a:p>
            <a:pPr>
              <a:spcBef>
                <a:spcPct val="10000"/>
              </a:spcBef>
            </a:pPr>
            <a:r>
              <a:rPr lang="en-US" sz="1000" dirty="0">
                <a:hlinkClick r:id="rId7"/>
              </a:rPr>
              <a:t>https://www.usgs.gov/core-science-systems/eros/calval/jacie</a:t>
            </a:r>
            <a:endParaRPr lang="en-US" sz="1000" dirty="0"/>
          </a:p>
          <a:p>
            <a:pPr>
              <a:spcBef>
                <a:spcPct val="10000"/>
              </a:spcBef>
            </a:pPr>
            <a:endParaRPr lang="en-US" sz="1000" dirty="0"/>
          </a:p>
        </p:txBody>
      </p:sp>
      <p:sp>
        <p:nvSpPr>
          <p:cNvPr id="3" name="Title 2">
            <a:extLst>
              <a:ext uri="{FF2B5EF4-FFF2-40B4-BE49-F238E27FC236}">
                <a16:creationId xmlns:a16="http://schemas.microsoft.com/office/drawing/2014/main" id="{73E30BCD-4E39-4446-A7D8-9263A19381B1}"/>
              </a:ext>
            </a:extLst>
          </p:cNvPr>
          <p:cNvSpPr>
            <a:spLocks noGrp="1"/>
          </p:cNvSpPr>
          <p:nvPr>
            <p:ph type="ctrTitle"/>
          </p:nvPr>
        </p:nvSpPr>
        <p:spPr>
          <a:xfrm>
            <a:off x="228599" y="938547"/>
            <a:ext cx="8686801" cy="646331"/>
          </a:xfrm>
        </p:spPr>
        <p:txBody>
          <a:bodyPr/>
          <a:lstStyle/>
          <a:p>
            <a:r>
              <a:rPr lang="en-US" sz="3600" dirty="0"/>
              <a:t>JACIE 2022 and the future</a:t>
            </a:r>
          </a:p>
        </p:txBody>
      </p:sp>
      <p:sp>
        <p:nvSpPr>
          <p:cNvPr id="4" name="Text Placeholder 3">
            <a:extLst>
              <a:ext uri="{FF2B5EF4-FFF2-40B4-BE49-F238E27FC236}">
                <a16:creationId xmlns:a16="http://schemas.microsoft.com/office/drawing/2014/main" id="{45BCE9BF-613A-4062-B483-8E3DE925A46B}"/>
              </a:ext>
            </a:extLst>
          </p:cNvPr>
          <p:cNvSpPr>
            <a:spLocks noGrp="1"/>
          </p:cNvSpPr>
          <p:nvPr>
            <p:ph type="body" sz="quarter" idx="10"/>
          </p:nvPr>
        </p:nvSpPr>
        <p:spPr>
          <a:xfrm>
            <a:off x="228600" y="2130783"/>
            <a:ext cx="8686800" cy="707886"/>
          </a:xfrm>
        </p:spPr>
        <p:txBody>
          <a:bodyPr/>
          <a:lstStyle/>
          <a:p>
            <a:r>
              <a:rPr lang="en-US" sz="2000" dirty="0"/>
              <a:t>Jan 13, 2022 </a:t>
            </a:r>
          </a:p>
          <a:p>
            <a:r>
              <a:rPr lang="en-US" sz="2000" dirty="0"/>
              <a:t>Virtual Meeting</a:t>
            </a:r>
          </a:p>
        </p:txBody>
      </p:sp>
    </p:spTree>
    <p:extLst>
      <p:ext uri="{BB962C8B-B14F-4D97-AF65-F5344CB8AC3E}">
        <p14:creationId xmlns:p14="http://schemas.microsoft.com/office/powerpoint/2010/main" val="2251249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8A182-8925-488B-B497-EFF38AAC8654}"/>
              </a:ext>
            </a:extLst>
          </p:cNvPr>
          <p:cNvSpPr>
            <a:spLocks noGrp="1"/>
          </p:cNvSpPr>
          <p:nvPr>
            <p:ph type="title"/>
          </p:nvPr>
        </p:nvSpPr>
        <p:spPr>
          <a:xfrm>
            <a:off x="228600" y="110881"/>
            <a:ext cx="4564380" cy="639762"/>
          </a:xfrm>
        </p:spPr>
        <p:txBody>
          <a:bodyPr>
            <a:normAutofit fontScale="90000"/>
          </a:bodyPr>
          <a:lstStyle/>
          <a:p>
            <a:pPr>
              <a:spcAft>
                <a:spcPts val="600"/>
              </a:spcAft>
            </a:pPr>
            <a:r>
              <a:rPr lang="en-US" sz="2400" i="1" dirty="0"/>
              <a:t>Combined Cal/Val/JACIE efforts and tools are important</a:t>
            </a:r>
          </a:p>
        </p:txBody>
      </p:sp>
      <p:sp>
        <p:nvSpPr>
          <p:cNvPr id="3" name="Subtitle 2">
            <a:extLst>
              <a:ext uri="{FF2B5EF4-FFF2-40B4-BE49-F238E27FC236}">
                <a16:creationId xmlns:a16="http://schemas.microsoft.com/office/drawing/2014/main" id="{5AEA6A17-B933-4F0F-A951-4AE1C22531DC}"/>
              </a:ext>
            </a:extLst>
          </p:cNvPr>
          <p:cNvSpPr>
            <a:spLocks noGrp="1"/>
          </p:cNvSpPr>
          <p:nvPr>
            <p:ph type="subTitle" idx="1"/>
          </p:nvPr>
        </p:nvSpPr>
        <p:spPr>
          <a:xfrm>
            <a:off x="228599" y="917063"/>
            <a:ext cx="8358810" cy="3693037"/>
          </a:xfrm>
        </p:spPr>
        <p:txBody>
          <a:bodyPr>
            <a:normAutofit lnSpcReduction="10000"/>
          </a:bodyPr>
          <a:lstStyle/>
          <a:p>
            <a:pPr>
              <a:lnSpc>
                <a:spcPct val="110000"/>
              </a:lnSpc>
              <a:spcBef>
                <a:spcPts val="0"/>
              </a:spcBef>
            </a:pPr>
            <a:r>
              <a:rPr lang="en-US" sz="1400" dirty="0"/>
              <a:t>Landsat Collection 2</a:t>
            </a:r>
          </a:p>
          <a:p>
            <a:pPr lvl="1">
              <a:lnSpc>
                <a:spcPct val="110000"/>
              </a:lnSpc>
              <a:spcBef>
                <a:spcPts val="0"/>
              </a:spcBef>
            </a:pPr>
            <a:r>
              <a:rPr lang="en-US" sz="1000" dirty="0">
                <a:hlinkClick r:id="rId3"/>
              </a:rPr>
              <a:t>https://www.usgs.gov/core-science-systems/nli/landsat/landsat-collection-2</a:t>
            </a:r>
            <a:endParaRPr lang="en-US" sz="1400" dirty="0"/>
          </a:p>
          <a:p>
            <a:pPr>
              <a:lnSpc>
                <a:spcPct val="110000"/>
              </a:lnSpc>
              <a:spcBef>
                <a:spcPts val="0"/>
              </a:spcBef>
            </a:pPr>
            <a:r>
              <a:rPr lang="en-US" sz="1400" dirty="0"/>
              <a:t>USGS-ASPRS Calibration Guidelines </a:t>
            </a:r>
            <a:endParaRPr lang="en-US" sz="1200" dirty="0">
              <a:solidFill>
                <a:srgbClr val="FF0000"/>
              </a:solidFill>
            </a:endParaRPr>
          </a:p>
          <a:p>
            <a:pPr>
              <a:lnSpc>
                <a:spcPct val="110000"/>
              </a:lnSpc>
              <a:spcBef>
                <a:spcPts val="0"/>
              </a:spcBef>
            </a:pPr>
            <a:r>
              <a:rPr lang="en-US" sz="1400" dirty="0"/>
              <a:t>RCA-EO analysis tools </a:t>
            </a:r>
          </a:p>
          <a:p>
            <a:pPr lvl="1">
              <a:lnSpc>
                <a:spcPct val="110000"/>
              </a:lnSpc>
              <a:spcBef>
                <a:spcPts val="0"/>
              </a:spcBef>
            </a:pPr>
            <a:r>
              <a:rPr lang="en-US" sz="1000" dirty="0">
                <a:hlinkClick r:id="rId4"/>
              </a:rPr>
              <a:t>https://www.usgs.gov/core-science-systems/nli/rca-eo</a:t>
            </a:r>
            <a:endParaRPr lang="en-US" sz="1000" dirty="0"/>
          </a:p>
          <a:p>
            <a:pPr>
              <a:lnSpc>
                <a:spcPct val="110000"/>
              </a:lnSpc>
              <a:spcBef>
                <a:spcPts val="0"/>
              </a:spcBef>
            </a:pPr>
            <a:r>
              <a:rPr lang="en-US" sz="1400" b="1" dirty="0"/>
              <a:t>Spectral Response Library / Spectral Response Comparison</a:t>
            </a:r>
          </a:p>
          <a:p>
            <a:pPr lvl="1">
              <a:lnSpc>
                <a:spcPct val="110000"/>
              </a:lnSpc>
              <a:spcBef>
                <a:spcPts val="0"/>
              </a:spcBef>
            </a:pPr>
            <a:r>
              <a:rPr lang="en-US" sz="1000" b="1" dirty="0">
                <a:hlinkClick r:id="rId5"/>
              </a:rPr>
              <a:t>https://landsat.usgs.gov/spectral-characteristics-viewer</a:t>
            </a:r>
            <a:endParaRPr lang="en-US" sz="1000" b="1" dirty="0"/>
          </a:p>
          <a:p>
            <a:pPr>
              <a:lnSpc>
                <a:spcPct val="110000"/>
              </a:lnSpc>
              <a:spcBef>
                <a:spcPts val="0"/>
              </a:spcBef>
            </a:pPr>
            <a:r>
              <a:rPr lang="en-US" sz="1400" b="1" dirty="0"/>
              <a:t>Digital Imagery Guideline</a:t>
            </a:r>
          </a:p>
          <a:p>
            <a:pPr lvl="1">
              <a:lnSpc>
                <a:spcPct val="110000"/>
              </a:lnSpc>
              <a:spcBef>
                <a:spcPts val="0"/>
              </a:spcBef>
            </a:pPr>
            <a:r>
              <a:rPr lang="en-US" sz="1000" b="1" dirty="0">
                <a:hlinkClick r:id="rId6"/>
              </a:rPr>
              <a:t>https://www.usgs.gov/media/files/guide-digital-imagery-spatial-resolution</a:t>
            </a:r>
            <a:endParaRPr lang="en-US" sz="1000" b="1" dirty="0"/>
          </a:p>
          <a:p>
            <a:pPr>
              <a:lnSpc>
                <a:spcPct val="110000"/>
              </a:lnSpc>
              <a:spcBef>
                <a:spcPts val="0"/>
              </a:spcBef>
            </a:pPr>
            <a:r>
              <a:rPr lang="en-US" sz="1400" b="1" dirty="0"/>
              <a:t>Land Product Characterization (LPCS)</a:t>
            </a:r>
          </a:p>
          <a:p>
            <a:pPr lvl="1">
              <a:lnSpc>
                <a:spcPct val="110000"/>
              </a:lnSpc>
              <a:spcBef>
                <a:spcPts val="0"/>
              </a:spcBef>
            </a:pPr>
            <a:r>
              <a:rPr lang="en-US" sz="1000" b="1" dirty="0">
                <a:hlinkClick r:id="rId7"/>
              </a:rPr>
              <a:t>https://www.usgs.gov/centers/eros/science/land-product-characterization-system-lpcs</a:t>
            </a:r>
            <a:endParaRPr lang="en-US" sz="1000" b="1" dirty="0"/>
          </a:p>
          <a:p>
            <a:pPr>
              <a:lnSpc>
                <a:spcPct val="110000"/>
              </a:lnSpc>
              <a:spcBef>
                <a:spcPts val="0"/>
              </a:spcBef>
            </a:pPr>
            <a:r>
              <a:rPr lang="en-US" sz="1400" b="1" dirty="0"/>
              <a:t>Updated Test Site Catalog</a:t>
            </a:r>
          </a:p>
          <a:p>
            <a:pPr lvl="1">
              <a:lnSpc>
                <a:spcPct val="110000"/>
              </a:lnSpc>
              <a:spcBef>
                <a:spcPts val="0"/>
              </a:spcBef>
            </a:pPr>
            <a:r>
              <a:rPr lang="en-US" sz="1000" b="1" dirty="0">
                <a:hlinkClick r:id="rId8"/>
              </a:rPr>
              <a:t>https://calval.cr.usgs.gov/apps/test_sites_catalog</a:t>
            </a:r>
            <a:endParaRPr lang="en-US" sz="1000" b="1" dirty="0"/>
          </a:p>
          <a:p>
            <a:pPr>
              <a:lnSpc>
                <a:spcPct val="110000"/>
              </a:lnSpc>
              <a:spcBef>
                <a:spcPts val="0"/>
              </a:spcBef>
            </a:pPr>
            <a:r>
              <a:rPr lang="en-US" sz="1400" b="1" dirty="0"/>
              <a:t>Lunar/ROLO</a:t>
            </a:r>
          </a:p>
          <a:p>
            <a:pPr lvl="1">
              <a:lnSpc>
                <a:spcPct val="110000"/>
              </a:lnSpc>
              <a:spcBef>
                <a:spcPts val="0"/>
              </a:spcBef>
            </a:pPr>
            <a:r>
              <a:rPr lang="en-US" sz="1000" b="1" dirty="0">
                <a:hlinkClick r:id="rId9"/>
              </a:rPr>
              <a:t>https://astrogeology.usgs.gov/moon-cal/</a:t>
            </a:r>
            <a:endParaRPr lang="en-US" sz="1000" b="1" dirty="0"/>
          </a:p>
          <a:p>
            <a:pPr>
              <a:lnSpc>
                <a:spcPct val="110000"/>
              </a:lnSpc>
              <a:spcBef>
                <a:spcPts val="0"/>
              </a:spcBef>
            </a:pPr>
            <a:r>
              <a:rPr lang="en-US" sz="1400" b="1" dirty="0"/>
              <a:t>Many other tools: Geospatial, Image to Image (I2I), and Band to Band (B2B) assessment tools; System Characterization tools, EROS Visualization (ELVIS) tool, Lidar Data Quality Measure (DQM) tool, …,</a:t>
            </a:r>
          </a:p>
          <a:p>
            <a:endParaRPr lang="en-US" sz="1400" dirty="0"/>
          </a:p>
          <a:p>
            <a:endParaRPr lang="en-US" sz="1300" dirty="0"/>
          </a:p>
        </p:txBody>
      </p:sp>
    </p:spTree>
    <p:extLst>
      <p:ext uri="{BB962C8B-B14F-4D97-AF65-F5344CB8AC3E}">
        <p14:creationId xmlns:p14="http://schemas.microsoft.com/office/powerpoint/2010/main" val="1159821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C5FC4-DB09-43F2-9674-9467252BDE05}"/>
              </a:ext>
            </a:extLst>
          </p:cNvPr>
          <p:cNvSpPr>
            <a:spLocks noGrp="1"/>
          </p:cNvSpPr>
          <p:nvPr>
            <p:ph type="title"/>
          </p:nvPr>
        </p:nvSpPr>
        <p:spPr>
          <a:xfrm>
            <a:off x="228600" y="119562"/>
            <a:ext cx="4512733" cy="639762"/>
          </a:xfrm>
        </p:spPr>
        <p:txBody>
          <a:bodyPr>
            <a:normAutofit fontScale="90000"/>
          </a:bodyPr>
          <a:lstStyle/>
          <a:p>
            <a:r>
              <a:rPr lang="en-US" sz="2400" dirty="0"/>
              <a:t>How to keep track of so many systems</a:t>
            </a:r>
            <a:endParaRPr lang="en-US" dirty="0"/>
          </a:p>
        </p:txBody>
      </p:sp>
      <p:pic>
        <p:nvPicPr>
          <p:cNvPr id="5" name="Content Placeholder 4">
            <a:extLst>
              <a:ext uri="{FF2B5EF4-FFF2-40B4-BE49-F238E27FC236}">
                <a16:creationId xmlns:a16="http://schemas.microsoft.com/office/drawing/2014/main" id="{7902B315-F59B-4189-A54B-631BF312F0A4}"/>
              </a:ext>
              <a:ext uri="{C183D7F6-B498-43B3-948B-1728B52AA6E4}">
                <adec:decorative xmlns:adec="http://schemas.microsoft.com/office/drawing/2017/decorative" val="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6584950" y="2668588"/>
            <a:ext cx="2559050" cy="2228850"/>
          </a:xfrm>
        </p:spPr>
      </p:pic>
      <p:sp>
        <p:nvSpPr>
          <p:cNvPr id="3" name="Rectangle 2">
            <a:extLst>
              <a:ext uri="{FF2B5EF4-FFF2-40B4-BE49-F238E27FC236}">
                <a16:creationId xmlns:a16="http://schemas.microsoft.com/office/drawing/2014/main" id="{01DFFC29-E3D9-4E36-BA93-22251101E873}"/>
              </a:ext>
            </a:extLst>
          </p:cNvPr>
          <p:cNvSpPr/>
          <p:nvPr/>
        </p:nvSpPr>
        <p:spPr>
          <a:xfrm>
            <a:off x="137385" y="849284"/>
            <a:ext cx="6565815" cy="1708160"/>
          </a:xfrm>
          <a:prstGeom prst="rect">
            <a:avLst/>
          </a:prstGeom>
        </p:spPr>
        <p:txBody>
          <a:bodyPr wrap="square">
            <a:spAutoFit/>
          </a:bodyPr>
          <a:lstStyle/>
          <a:p>
            <a:r>
              <a:rPr lang="en-US" sz="1050" b="1" dirty="0"/>
              <a:t>William E. Stoney, "Bill“:  </a:t>
            </a:r>
            <a:r>
              <a:rPr lang="en-US" sz="1050" dirty="0">
                <a:hlinkClick r:id="rId4"/>
              </a:rPr>
              <a:t>https://www.nasa.gov/langley/100/ten-people-you-wish-you-met</a:t>
            </a:r>
            <a:endParaRPr lang="en-US" sz="1050" dirty="0"/>
          </a:p>
          <a:p>
            <a:pPr marL="128588" indent="-128588">
              <a:buFont typeface="Arial" panose="020B0604020202020204" pitchFamily="34" charset="0"/>
              <a:buChar char="•"/>
            </a:pPr>
            <a:r>
              <a:rPr lang="en-US" sz="1050" dirty="0"/>
              <a:t>1949: Started prior to NASA being called NASA,  development of autonomous pilotless aircraft; </a:t>
            </a:r>
          </a:p>
          <a:p>
            <a:pPr marL="128588" indent="-128588">
              <a:buFont typeface="Arial" panose="020B0604020202020204" pitchFamily="34" charset="0"/>
              <a:buChar char="•"/>
            </a:pPr>
            <a:r>
              <a:rPr lang="en-US" sz="1050" dirty="0"/>
              <a:t>1961-1994: Led development of SCOUT rocket program; </a:t>
            </a:r>
          </a:p>
          <a:p>
            <a:pPr marL="128588" indent="-128588">
              <a:buFont typeface="Arial" panose="020B0604020202020204" pitchFamily="34" charset="0"/>
              <a:buChar char="•"/>
            </a:pPr>
            <a:r>
              <a:rPr lang="en-US" sz="1050" dirty="0"/>
              <a:t>Chief of Advanced Space Vehicle Concepts at NASA HQ</a:t>
            </a:r>
          </a:p>
          <a:p>
            <a:pPr marL="128588" indent="-128588">
              <a:buFont typeface="Arial" panose="020B0604020202020204" pitchFamily="34" charset="0"/>
              <a:buChar char="•"/>
            </a:pPr>
            <a:r>
              <a:rPr lang="en-US" sz="1050" dirty="0"/>
              <a:t>1963-1968:headed the Advanced Spacecraft Technology Division at the Manned Spaceflight Center, Houston</a:t>
            </a:r>
          </a:p>
          <a:p>
            <a:pPr marL="128588" indent="-128588">
              <a:buFont typeface="Arial" panose="020B0604020202020204" pitchFamily="34" charset="0"/>
              <a:buChar char="•"/>
            </a:pPr>
            <a:r>
              <a:rPr lang="en-US" sz="1050" dirty="0"/>
              <a:t>1968: Director of Engineering for the Apollo Program Office; </a:t>
            </a:r>
          </a:p>
          <a:p>
            <a:pPr marL="128588" indent="-128588">
              <a:buFont typeface="Arial" panose="020B0604020202020204" pitchFamily="34" charset="0"/>
              <a:buChar char="•"/>
            </a:pPr>
            <a:r>
              <a:rPr lang="en-US" sz="1050" dirty="0"/>
              <a:t>1969: Awarded the NASA Exceptional Service Medal for his work on Apollo. </a:t>
            </a:r>
          </a:p>
          <a:p>
            <a:pPr marL="128588" indent="-128588">
              <a:buFont typeface="Arial" panose="020B0604020202020204" pitchFamily="34" charset="0"/>
              <a:buChar char="•"/>
            </a:pPr>
            <a:r>
              <a:rPr lang="en-US" sz="1050" dirty="0"/>
              <a:t>1973: Director of NASA's Earth Observations Programs, including the Landsat series of satellites</a:t>
            </a:r>
          </a:p>
          <a:p>
            <a:pPr marL="128588" indent="-128588">
              <a:buFont typeface="Arial" panose="020B0604020202020204" pitchFamily="34" charset="0"/>
              <a:buChar char="•"/>
            </a:pPr>
            <a:r>
              <a:rPr lang="en-US" sz="1050" dirty="0"/>
              <a:t>After NASA, Bill maintained a list of all of the new remote sensing satellites, and he published it for ASPRS.  </a:t>
            </a:r>
          </a:p>
          <a:p>
            <a:pPr marL="128588" indent="-128588">
              <a:buFont typeface="Arial" panose="020B0604020202020204" pitchFamily="34" charset="0"/>
              <a:buChar char="•"/>
            </a:pPr>
            <a:r>
              <a:rPr lang="en-US" sz="1050" dirty="0"/>
              <a:t>We were inspired to pick up the mantle he started, and we recently published the JACIE Compendium</a:t>
            </a:r>
            <a:r>
              <a:rPr lang="en-US" sz="900" dirty="0"/>
              <a:t>. </a:t>
            </a:r>
          </a:p>
        </p:txBody>
      </p:sp>
      <p:pic>
        <p:nvPicPr>
          <p:cNvPr id="10" name="Picture 9">
            <a:extLst>
              <a:ext uri="{FF2B5EF4-FFF2-40B4-BE49-F238E27FC236}">
                <a16:creationId xmlns:a16="http://schemas.microsoft.com/office/drawing/2014/main" id="{8DACFF99-579D-4A6E-A3B6-F7BFFFF9FAE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81176" y="50075"/>
            <a:ext cx="1864009" cy="2741403"/>
          </a:xfrm>
          <a:prstGeom prst="rect">
            <a:avLst/>
          </a:prstGeom>
        </p:spPr>
      </p:pic>
      <p:pic>
        <p:nvPicPr>
          <p:cNvPr id="11" name="Picture 10">
            <a:extLst>
              <a:ext uri="{FF2B5EF4-FFF2-40B4-BE49-F238E27FC236}">
                <a16:creationId xmlns:a16="http://schemas.microsoft.com/office/drawing/2014/main" id="{A3C866AC-C9F9-4694-B322-5355D2D1181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2465" y="2542597"/>
            <a:ext cx="1954509" cy="2531090"/>
          </a:xfrm>
          <a:prstGeom prst="rect">
            <a:avLst/>
          </a:prstGeom>
        </p:spPr>
      </p:pic>
      <p:graphicFrame>
        <p:nvGraphicFramePr>
          <p:cNvPr id="6" name="Object 5">
            <a:extLst>
              <a:ext uri="{FF2B5EF4-FFF2-40B4-BE49-F238E27FC236}">
                <a16:creationId xmlns:a16="http://schemas.microsoft.com/office/drawing/2014/main" id="{ADC339CA-1F27-4CAA-92B2-209CA7BBD354}"/>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1063161983"/>
              </p:ext>
            </p:extLst>
          </p:nvPr>
        </p:nvGraphicFramePr>
        <p:xfrm>
          <a:off x="168814" y="2549867"/>
          <a:ext cx="1396814" cy="1807111"/>
        </p:xfrm>
        <a:graphic>
          <a:graphicData uri="http://schemas.openxmlformats.org/presentationml/2006/ole">
            <mc:AlternateContent xmlns:mc="http://schemas.openxmlformats.org/markup-compatibility/2006">
              <mc:Choice xmlns:v="urn:schemas-microsoft-com:vml" Requires="v">
                <p:oleObj name="Acrobat Document" r:id="rId7" imgW="4663440" imgH="6034757" progId="Acrobat.Document.2015">
                  <p:embed/>
                </p:oleObj>
              </mc:Choice>
              <mc:Fallback>
                <p:oleObj name="Acrobat Document" r:id="rId7" imgW="4663440" imgH="6034757" progId="Acrobat.Document.2015">
                  <p:embed/>
                  <p:pic>
                    <p:nvPicPr>
                      <p:cNvPr id="6" name="Object 5">
                        <a:extLst>
                          <a:ext uri="{FF2B5EF4-FFF2-40B4-BE49-F238E27FC236}">
                            <a16:creationId xmlns:a16="http://schemas.microsoft.com/office/drawing/2014/main" id="{ADC339CA-1F27-4CAA-92B2-209CA7BBD354}"/>
                          </a:ext>
                          <a:ext uri="{C183D7F6-B498-43B3-948B-1728B52AA6E4}">
                            <adec:decorative xmlns:adec="http://schemas.microsoft.com/office/drawing/2017/decorative" val="1"/>
                          </a:ext>
                        </a:extLst>
                      </p:cNvPr>
                      <p:cNvPicPr/>
                      <p:nvPr/>
                    </p:nvPicPr>
                    <p:blipFill>
                      <a:blip r:embed="rId8"/>
                      <a:stretch>
                        <a:fillRect/>
                      </a:stretch>
                    </p:blipFill>
                    <p:spPr>
                      <a:xfrm>
                        <a:off x="168814" y="2549867"/>
                        <a:ext cx="1396814" cy="1807111"/>
                      </a:xfrm>
                      <a:prstGeom prst="rect">
                        <a:avLst/>
                      </a:prstGeom>
                      <a:solidFill>
                        <a:schemeClr val="tx1"/>
                      </a:solidFill>
                      <a:ln w="6350">
                        <a:solidFill>
                          <a:schemeClr val="tx1"/>
                        </a:solidFill>
                      </a:ln>
                    </p:spPr>
                  </p:pic>
                </p:oleObj>
              </mc:Fallback>
            </mc:AlternateContent>
          </a:graphicData>
        </a:graphic>
      </p:graphicFrame>
      <p:sp>
        <p:nvSpPr>
          <p:cNvPr id="8" name="Rectangle 7">
            <a:extLst>
              <a:ext uri="{FF2B5EF4-FFF2-40B4-BE49-F238E27FC236}">
                <a16:creationId xmlns:a16="http://schemas.microsoft.com/office/drawing/2014/main" id="{400AB3DF-7D25-4844-A149-FFDD2869531B}"/>
              </a:ext>
            </a:extLst>
          </p:cNvPr>
          <p:cNvSpPr/>
          <p:nvPr/>
        </p:nvSpPr>
        <p:spPr>
          <a:xfrm>
            <a:off x="6257401" y="2914368"/>
            <a:ext cx="2872363" cy="1815882"/>
          </a:xfrm>
          <a:prstGeom prst="rect">
            <a:avLst/>
          </a:prstGeom>
        </p:spPr>
        <p:txBody>
          <a:bodyPr wrap="square">
            <a:spAutoFit/>
          </a:bodyPr>
          <a:lstStyle/>
          <a:p>
            <a:r>
              <a:rPr lang="en-US" sz="1600" b="1" dirty="0"/>
              <a:t>2019 and 2020 Joint Agency Commercial Imagery Evaluation (JACIE) Land Remote Sensing Satellite Compendiums: </a:t>
            </a:r>
            <a:r>
              <a:rPr lang="en-US" sz="1600" dirty="0">
                <a:hlinkClick r:id="rId9"/>
              </a:rPr>
              <a:t>https://pubs.er.usgs.gov/publication/cir1455</a:t>
            </a:r>
            <a:endParaRPr lang="en-US" sz="1600" dirty="0"/>
          </a:p>
          <a:p>
            <a:r>
              <a:rPr lang="en-US" sz="1600" b="1" dirty="0"/>
              <a:t> </a:t>
            </a:r>
          </a:p>
        </p:txBody>
      </p:sp>
      <p:pic>
        <p:nvPicPr>
          <p:cNvPr id="12" name="Content Placeholder 4">
            <a:extLst>
              <a:ext uri="{FF2B5EF4-FFF2-40B4-BE49-F238E27FC236}">
                <a16:creationId xmlns:a16="http://schemas.microsoft.com/office/drawing/2014/main" id="{E823FD08-9156-418E-8974-6D0E10A3F9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478" y="2542597"/>
            <a:ext cx="2366560" cy="2061561"/>
          </a:xfrm>
          <a:prstGeom prst="rect">
            <a:avLst/>
          </a:prstGeom>
        </p:spPr>
      </p:pic>
    </p:spTree>
    <p:extLst>
      <p:ext uri="{BB962C8B-B14F-4D97-AF65-F5344CB8AC3E}">
        <p14:creationId xmlns:p14="http://schemas.microsoft.com/office/powerpoint/2010/main" val="42063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7F20-6952-41A4-BDF1-2158FA9D6BC5}"/>
              </a:ext>
            </a:extLst>
          </p:cNvPr>
          <p:cNvSpPr>
            <a:spLocks noGrp="1"/>
          </p:cNvSpPr>
          <p:nvPr>
            <p:ph type="title"/>
          </p:nvPr>
        </p:nvSpPr>
        <p:spPr>
          <a:xfrm>
            <a:off x="228600" y="124462"/>
            <a:ext cx="4476262" cy="639762"/>
          </a:xfrm>
          <a:solidFill>
            <a:schemeClr val="bg1"/>
          </a:solidFill>
        </p:spPr>
        <p:txBody>
          <a:bodyPr/>
          <a:lstStyle/>
          <a:p>
            <a:r>
              <a:rPr lang="en-US" sz="2400" dirty="0"/>
              <a:t>JACIE Satellite Compendium</a:t>
            </a:r>
          </a:p>
        </p:txBody>
      </p:sp>
      <p:sp>
        <p:nvSpPr>
          <p:cNvPr id="9" name="Content Placeholder 8">
            <a:extLst>
              <a:ext uri="{FF2B5EF4-FFF2-40B4-BE49-F238E27FC236}">
                <a16:creationId xmlns:a16="http://schemas.microsoft.com/office/drawing/2014/main" id="{8D57DE85-EE5E-4F22-984C-09245C91AFB3}"/>
              </a:ext>
            </a:extLst>
          </p:cNvPr>
          <p:cNvSpPr>
            <a:spLocks noGrp="1"/>
          </p:cNvSpPr>
          <p:nvPr>
            <p:ph type="subTitle" idx="1"/>
          </p:nvPr>
        </p:nvSpPr>
        <p:spPr/>
        <p:txBody>
          <a:bodyPr>
            <a:normAutofit fontScale="77500" lnSpcReduction="20000"/>
          </a:bodyPr>
          <a:lstStyle/>
          <a:p>
            <a:r>
              <a:rPr lang="en-US" dirty="0"/>
              <a:t>2019 - First published</a:t>
            </a:r>
          </a:p>
          <a:p>
            <a:r>
              <a:rPr lang="en-US" dirty="0"/>
              <a:t>2020 - 2</a:t>
            </a:r>
            <a:r>
              <a:rPr lang="en-US" baseline="30000" dirty="0"/>
              <a:t>nd</a:t>
            </a:r>
            <a:r>
              <a:rPr lang="en-US" dirty="0"/>
              <a:t> Edition</a:t>
            </a:r>
          </a:p>
          <a:p>
            <a:r>
              <a:rPr lang="en-US" dirty="0"/>
              <a:t>2021 - Online Compendium</a:t>
            </a:r>
          </a:p>
          <a:p>
            <a:pPr lvl="1"/>
            <a:r>
              <a:rPr lang="en-US" b="0" i="0" dirty="0">
                <a:effectLst/>
                <a:latin typeface="Segoe UI" panose="020B0502040204020203" pitchFamily="34" charset="0"/>
                <a:hlinkClick r:id="rId2" tooltip="https://calval.cr.usgs.gov/apps/compendium"/>
              </a:rPr>
              <a:t>https://calval.cr.usgs.gov/apps/compendium</a:t>
            </a:r>
            <a:endParaRPr lang="en-US" dirty="0"/>
          </a:p>
          <a:p>
            <a:pPr lvl="1"/>
            <a:r>
              <a:rPr lang="en-US" dirty="0"/>
              <a:t>Future print editions likely, but TBD</a:t>
            </a:r>
          </a:p>
          <a:p>
            <a:r>
              <a:rPr lang="en-US" dirty="0"/>
              <a:t>Published with JACIE Partners</a:t>
            </a:r>
          </a:p>
          <a:p>
            <a:r>
              <a:rPr lang="en-US" dirty="0"/>
              <a:t>2020 Compendium</a:t>
            </a:r>
          </a:p>
          <a:p>
            <a:pPr lvl="1"/>
            <a:r>
              <a:rPr lang="en-US" dirty="0">
                <a:hlinkClick r:id="rId3"/>
              </a:rPr>
              <a:t>https://pubs.er.usgs.gov/publication/cir1468</a:t>
            </a:r>
            <a:endParaRPr lang="en-US" dirty="0"/>
          </a:p>
          <a:p>
            <a:pPr lvl="1"/>
            <a:r>
              <a:rPr lang="en-US" dirty="0"/>
              <a:t>2019 Version:  </a:t>
            </a:r>
          </a:p>
          <a:p>
            <a:pPr lvl="2"/>
            <a:r>
              <a:rPr lang="en-US" dirty="0">
                <a:hlinkClick r:id="rId4"/>
              </a:rPr>
              <a:t>https://pubs.er.usgs.gov/publication/cir1455</a:t>
            </a:r>
            <a:endParaRPr lang="en-US" dirty="0"/>
          </a:p>
          <a:p>
            <a:pPr lvl="1"/>
            <a:endParaRPr lang="en-US" dirty="0"/>
          </a:p>
          <a:p>
            <a:endParaRPr lang="en-US" dirty="0"/>
          </a:p>
        </p:txBody>
      </p:sp>
      <p:pic>
        <p:nvPicPr>
          <p:cNvPr id="11" name="Picture 10">
            <a:extLst>
              <a:ext uri="{FF2B5EF4-FFF2-40B4-BE49-F238E27FC236}">
                <a16:creationId xmlns:a16="http://schemas.microsoft.com/office/drawing/2014/main" id="{BD840D8F-B86C-434E-B775-6BF0A8895C9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5136" y="842264"/>
            <a:ext cx="1905000" cy="2466975"/>
          </a:xfrm>
          <a:prstGeom prst="rect">
            <a:avLst/>
          </a:prstGeom>
        </p:spPr>
      </p:pic>
      <p:pic>
        <p:nvPicPr>
          <p:cNvPr id="6" name="Picture 5">
            <a:extLst>
              <a:ext uri="{FF2B5EF4-FFF2-40B4-BE49-F238E27FC236}">
                <a16:creationId xmlns:a16="http://schemas.microsoft.com/office/drawing/2014/main" id="{08848992-3A5C-48C5-8F63-D9C88A6125D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679726" y="1280160"/>
            <a:ext cx="2464273" cy="3201356"/>
          </a:xfrm>
          <a:prstGeom prst="rect">
            <a:avLst/>
          </a:prstGeom>
        </p:spPr>
      </p:pic>
    </p:spTree>
    <p:extLst>
      <p:ext uri="{BB962C8B-B14F-4D97-AF65-F5344CB8AC3E}">
        <p14:creationId xmlns:p14="http://schemas.microsoft.com/office/powerpoint/2010/main" val="5768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9EEFF-D7FB-481C-90AE-1533A9EF2199}"/>
              </a:ext>
            </a:extLst>
          </p:cNvPr>
          <p:cNvSpPr>
            <a:spLocks noGrp="1"/>
          </p:cNvSpPr>
          <p:nvPr>
            <p:ph type="title"/>
          </p:nvPr>
        </p:nvSpPr>
        <p:spPr>
          <a:xfrm>
            <a:off x="228600" y="61824"/>
            <a:ext cx="8686800" cy="639762"/>
          </a:xfrm>
          <a:prstGeom prst="rect">
            <a:avLst/>
          </a:prstGeom>
        </p:spPr>
        <p:txBody>
          <a:bodyPr/>
          <a:lstStyle/>
          <a:p>
            <a:r>
              <a:rPr lang="en-US" dirty="0"/>
              <a:t>Online Compendium   </a:t>
            </a:r>
            <a:r>
              <a:rPr lang="en-US" sz="2000" b="0" i="0" dirty="0">
                <a:effectLst/>
                <a:latin typeface="Segoe UI" panose="020B0502040204020203" pitchFamily="34" charset="0"/>
                <a:hlinkClick r:id="rId2" tooltip="https://calval.cr.usgs.gov/apps/compendium"/>
              </a:rPr>
              <a:t>https://calval.cr.usgs.gov/apps/compendium</a:t>
            </a:r>
            <a:br>
              <a:rPr lang="en-US" sz="2000" dirty="0"/>
            </a:br>
            <a:endParaRPr lang="en-US" sz="2000" dirty="0"/>
          </a:p>
        </p:txBody>
      </p:sp>
      <p:sp>
        <p:nvSpPr>
          <p:cNvPr id="6" name="Subtitle 5">
            <a:extLst>
              <a:ext uri="{FF2B5EF4-FFF2-40B4-BE49-F238E27FC236}">
                <a16:creationId xmlns:a16="http://schemas.microsoft.com/office/drawing/2014/main" id="{0D775074-B61B-48A7-B061-614DC9F42BC3}"/>
              </a:ext>
            </a:extLst>
          </p:cNvPr>
          <p:cNvSpPr>
            <a:spLocks noGrp="1"/>
          </p:cNvSpPr>
          <p:nvPr>
            <p:ph type="subTitle" idx="1"/>
          </p:nvPr>
        </p:nvSpPr>
        <p:spPr/>
        <p:txBody>
          <a:bodyPr/>
          <a:lstStyle/>
          <a:p>
            <a:endParaRPr lang="en-US" dirty="0"/>
          </a:p>
        </p:txBody>
      </p:sp>
      <p:pic>
        <p:nvPicPr>
          <p:cNvPr id="10" name="Picture 9">
            <a:extLst>
              <a:ext uri="{FF2B5EF4-FFF2-40B4-BE49-F238E27FC236}">
                <a16:creationId xmlns:a16="http://schemas.microsoft.com/office/drawing/2014/main" id="{4AF180E6-D5AF-42C8-9725-BEF1F68EE8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3394"/>
            <a:ext cx="9144000" cy="4168811"/>
          </a:xfrm>
          <a:prstGeom prst="rect">
            <a:avLst/>
          </a:prstGeom>
          <a:ln>
            <a:solidFill>
              <a:schemeClr val="tx1"/>
            </a:solidFill>
          </a:ln>
        </p:spPr>
      </p:pic>
      <p:sp>
        <p:nvSpPr>
          <p:cNvPr id="5" name="TextBox 4">
            <a:extLst>
              <a:ext uri="{FF2B5EF4-FFF2-40B4-BE49-F238E27FC236}">
                <a16:creationId xmlns:a16="http://schemas.microsoft.com/office/drawing/2014/main" id="{3827CD47-6638-4158-9604-7B71C1F73CE7}"/>
              </a:ext>
            </a:extLst>
          </p:cNvPr>
          <p:cNvSpPr txBox="1"/>
          <p:nvPr/>
        </p:nvSpPr>
        <p:spPr>
          <a:xfrm>
            <a:off x="151247" y="4601406"/>
            <a:ext cx="4685898" cy="369332"/>
          </a:xfrm>
          <a:prstGeom prst="rect">
            <a:avLst/>
          </a:prstGeom>
          <a:solidFill>
            <a:schemeClr val="bg1"/>
          </a:solidFill>
        </p:spPr>
        <p:txBody>
          <a:bodyPr wrap="none" rtlCol="0">
            <a:spAutoFit/>
          </a:bodyPr>
          <a:lstStyle/>
          <a:p>
            <a:r>
              <a:rPr lang="en-US" dirty="0"/>
              <a:t>Information directly from EORES Database </a:t>
            </a:r>
          </a:p>
        </p:txBody>
      </p:sp>
    </p:spTree>
    <p:extLst>
      <p:ext uri="{BB962C8B-B14F-4D97-AF65-F5344CB8AC3E}">
        <p14:creationId xmlns:p14="http://schemas.microsoft.com/office/powerpoint/2010/main" val="2642558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0C34-2A6F-4F94-B5E8-C4A2412FE13A}"/>
              </a:ext>
            </a:extLst>
          </p:cNvPr>
          <p:cNvSpPr>
            <a:spLocks noGrp="1"/>
          </p:cNvSpPr>
          <p:nvPr>
            <p:ph type="title"/>
          </p:nvPr>
        </p:nvSpPr>
        <p:spPr>
          <a:xfrm>
            <a:off x="228600" y="-69996"/>
            <a:ext cx="4593492" cy="639762"/>
          </a:xfrm>
          <a:prstGeom prst="rect">
            <a:avLst/>
          </a:prstGeom>
        </p:spPr>
        <p:txBody>
          <a:bodyPr/>
          <a:lstStyle/>
          <a:p>
            <a:r>
              <a:rPr lang="en-US" dirty="0"/>
              <a:t>V2.0 compendium enhanced </a:t>
            </a:r>
          </a:p>
        </p:txBody>
      </p:sp>
      <p:sp>
        <p:nvSpPr>
          <p:cNvPr id="4" name="Content Placeholder 3">
            <a:extLst>
              <a:ext uri="{FF2B5EF4-FFF2-40B4-BE49-F238E27FC236}">
                <a16:creationId xmlns:a16="http://schemas.microsoft.com/office/drawing/2014/main" id="{86AED0B5-B61F-4B2A-9127-9573BCEDBFF7}"/>
              </a:ext>
            </a:extLst>
          </p:cNvPr>
          <p:cNvSpPr>
            <a:spLocks noGrp="1"/>
          </p:cNvSpPr>
          <p:nvPr>
            <p:ph type="subTitle" idx="1"/>
          </p:nvPr>
        </p:nvSpPr>
        <p:spPr>
          <a:prstGeom prst="rect">
            <a:avLst/>
          </a:prstGeom>
        </p:spPr>
        <p:txBody>
          <a:bodyPr>
            <a:normAutofit fontScale="92500" lnSpcReduction="20000"/>
          </a:bodyPr>
          <a:lstStyle/>
          <a:p>
            <a:r>
              <a:rPr lang="en-US" dirty="0"/>
              <a:t>Same satellite/sensor content</a:t>
            </a:r>
          </a:p>
          <a:p>
            <a:r>
              <a:rPr lang="en-US" dirty="0"/>
              <a:t>Expanded filtering and usability</a:t>
            </a:r>
          </a:p>
          <a:p>
            <a:r>
              <a:rPr lang="en-US" dirty="0"/>
              <a:t>Will filtering by:</a:t>
            </a:r>
          </a:p>
          <a:p>
            <a:pPr lvl="1"/>
            <a:r>
              <a:rPr lang="en-US" dirty="0"/>
              <a:t>Spectra band type (Red-Edge, NIR, SWIR1, TIR, etc.)</a:t>
            </a:r>
          </a:p>
          <a:p>
            <a:pPr lvl="1"/>
            <a:r>
              <a:rPr lang="en-US" dirty="0"/>
              <a:t>Spectral Range</a:t>
            </a:r>
          </a:p>
          <a:p>
            <a:pPr lvl="1"/>
            <a:r>
              <a:rPr lang="en-US" dirty="0"/>
              <a:t>Country</a:t>
            </a:r>
          </a:p>
          <a:p>
            <a:pPr lvl="1"/>
            <a:r>
              <a:rPr lang="en-US" dirty="0"/>
              <a:t>Sensor Type (Radiometer, thermal, hyperspectral...)</a:t>
            </a:r>
          </a:p>
          <a:p>
            <a:r>
              <a:rPr lang="en-US" dirty="0"/>
              <a:t>Always open to more suggestions &amp; ideas!</a:t>
            </a:r>
          </a:p>
        </p:txBody>
      </p:sp>
      <p:pic>
        <p:nvPicPr>
          <p:cNvPr id="6" name="Picture 5">
            <a:extLst>
              <a:ext uri="{FF2B5EF4-FFF2-40B4-BE49-F238E27FC236}">
                <a16:creationId xmlns:a16="http://schemas.microsoft.com/office/drawing/2014/main" id="{6385236C-9E10-417A-8821-5F5E085440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13047" y="48668"/>
            <a:ext cx="2821537" cy="5143500"/>
          </a:xfrm>
          <a:prstGeom prst="rect">
            <a:avLst/>
          </a:prstGeom>
        </p:spPr>
      </p:pic>
    </p:spTree>
    <p:extLst>
      <p:ext uri="{BB962C8B-B14F-4D97-AF65-F5344CB8AC3E}">
        <p14:creationId xmlns:p14="http://schemas.microsoft.com/office/powerpoint/2010/main" val="2027171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0B4BF-ECD4-4172-B858-A6FD8EC9783A}"/>
              </a:ext>
            </a:extLst>
          </p:cNvPr>
          <p:cNvSpPr>
            <a:spLocks noGrp="1"/>
          </p:cNvSpPr>
          <p:nvPr>
            <p:ph type="title"/>
          </p:nvPr>
        </p:nvSpPr>
        <p:spPr>
          <a:prstGeom prst="rect">
            <a:avLst/>
          </a:prstGeom>
        </p:spPr>
        <p:txBody>
          <a:bodyPr/>
          <a:lstStyle/>
          <a:p>
            <a:r>
              <a:rPr lang="en-US" dirty="0"/>
              <a:t>System Characterization</a:t>
            </a:r>
          </a:p>
        </p:txBody>
      </p:sp>
      <p:sp>
        <p:nvSpPr>
          <p:cNvPr id="4" name="Content Placeholder 3">
            <a:extLst>
              <a:ext uri="{FF2B5EF4-FFF2-40B4-BE49-F238E27FC236}">
                <a16:creationId xmlns:a16="http://schemas.microsoft.com/office/drawing/2014/main" id="{2ADEFC82-5A11-411C-8C35-86EA74FC1E8B}"/>
              </a:ext>
            </a:extLst>
          </p:cNvPr>
          <p:cNvSpPr>
            <a:spLocks noGrp="1"/>
          </p:cNvSpPr>
          <p:nvPr>
            <p:ph type="subTitle" idx="1"/>
          </p:nvPr>
        </p:nvSpPr>
        <p:spPr>
          <a:xfrm>
            <a:off x="228599" y="973394"/>
            <a:ext cx="6378665" cy="2659190"/>
          </a:xfrm>
          <a:prstGeom prst="rect">
            <a:avLst/>
          </a:prstGeom>
        </p:spPr>
        <p:txBody>
          <a:bodyPr>
            <a:normAutofit fontScale="62500" lnSpcReduction="20000"/>
          </a:bodyPr>
          <a:lstStyle/>
          <a:p>
            <a:r>
              <a:rPr lang="en-US" dirty="0"/>
              <a:t>Underway for 20+ years now</a:t>
            </a:r>
          </a:p>
          <a:p>
            <a:pPr lvl="1"/>
            <a:r>
              <a:rPr lang="en-US" dirty="0"/>
              <a:t>Began with JACIE efforts and IKONOS</a:t>
            </a:r>
          </a:p>
          <a:p>
            <a:pPr lvl="1"/>
            <a:r>
              <a:rPr lang="en-US" dirty="0"/>
              <a:t>Measures Geometric, Radiometric, and Spatial performance</a:t>
            </a:r>
          </a:p>
          <a:p>
            <a:pPr lvl="1"/>
            <a:r>
              <a:rPr lang="en-US" dirty="0"/>
              <a:t>Results delivered at annual JACIE Workshops </a:t>
            </a:r>
          </a:p>
          <a:p>
            <a:pPr lvl="2"/>
            <a:r>
              <a:rPr lang="en-US" dirty="0"/>
              <a:t>PPTs online: </a:t>
            </a:r>
            <a:r>
              <a:rPr lang="en-US" dirty="0">
                <a:hlinkClick r:id="rId2"/>
              </a:rPr>
              <a:t>https://www.usgs.gov/calval/past-jacie-workshops</a:t>
            </a:r>
            <a:endParaRPr lang="en-US" dirty="0"/>
          </a:p>
          <a:p>
            <a:r>
              <a:rPr lang="en-US" dirty="0"/>
              <a:t>Improved System Characterization Reports in 2020</a:t>
            </a:r>
          </a:p>
          <a:p>
            <a:pPr lvl="1"/>
            <a:r>
              <a:rPr lang="en-US" dirty="0"/>
              <a:t>Now official USGS publications in Open File Report</a:t>
            </a:r>
          </a:p>
          <a:p>
            <a:pPr lvl="1"/>
            <a:r>
              <a:rPr lang="en-US" dirty="0">
                <a:hlinkClick r:id="rId3"/>
              </a:rPr>
              <a:t>https://pubs.er.usgs.gov/publication/ofr20211030</a:t>
            </a:r>
            <a:endParaRPr lang="en-US" dirty="0"/>
          </a:p>
          <a:p>
            <a:pPr lvl="1"/>
            <a:endParaRPr lang="en-US" dirty="0"/>
          </a:p>
          <a:p>
            <a:pPr lvl="1"/>
            <a:r>
              <a:rPr lang="en-US" sz="2600" b="1" dirty="0">
                <a:solidFill>
                  <a:srgbClr val="FF0000"/>
                </a:solidFill>
              </a:rPr>
              <a:t>Looking at linking JACIE performance information into EORES</a:t>
            </a:r>
          </a:p>
          <a:p>
            <a:pPr lvl="1"/>
            <a:r>
              <a:rPr lang="en-US" sz="2600" b="1" dirty="0">
                <a:solidFill>
                  <a:srgbClr val="FF0000"/>
                </a:solidFill>
              </a:rPr>
              <a:t>How do we determine what systems to assess first?</a:t>
            </a:r>
          </a:p>
          <a:p>
            <a:pPr lvl="1"/>
            <a:endParaRPr lang="en-US" b="1" dirty="0">
              <a:solidFill>
                <a:srgbClr val="FF0000"/>
              </a:solidFill>
            </a:endParaRPr>
          </a:p>
        </p:txBody>
      </p:sp>
      <p:pic>
        <p:nvPicPr>
          <p:cNvPr id="10" name="Picture 9">
            <a:extLst>
              <a:ext uri="{FF2B5EF4-FFF2-40B4-BE49-F238E27FC236}">
                <a16:creationId xmlns:a16="http://schemas.microsoft.com/office/drawing/2014/main" id="{C7AFE002-1262-40A9-A28B-DB55CBBC7A9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264" y="295860"/>
            <a:ext cx="2536736" cy="3121403"/>
          </a:xfrm>
          <a:prstGeom prst="rect">
            <a:avLst/>
          </a:prstGeom>
        </p:spPr>
      </p:pic>
      <p:pic>
        <p:nvPicPr>
          <p:cNvPr id="8" name="Picture 7">
            <a:extLst>
              <a:ext uri="{FF2B5EF4-FFF2-40B4-BE49-F238E27FC236}">
                <a16:creationId xmlns:a16="http://schemas.microsoft.com/office/drawing/2014/main" id="{4ECAEB94-DDDC-4EC4-831B-7C1EF240FDB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2449" y="1781068"/>
            <a:ext cx="2536735" cy="3272389"/>
          </a:xfrm>
          <a:prstGeom prst="rect">
            <a:avLst/>
          </a:prstGeom>
        </p:spPr>
      </p:pic>
    </p:spTree>
    <p:extLst>
      <p:ext uri="{BB962C8B-B14F-4D97-AF65-F5344CB8AC3E}">
        <p14:creationId xmlns:p14="http://schemas.microsoft.com/office/powerpoint/2010/main" val="50379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C491-175B-48A9-B450-92B778CA9DCC}"/>
              </a:ext>
            </a:extLst>
          </p:cNvPr>
          <p:cNvSpPr>
            <a:spLocks noGrp="1"/>
          </p:cNvSpPr>
          <p:nvPr>
            <p:ph type="title"/>
          </p:nvPr>
        </p:nvSpPr>
        <p:spPr>
          <a:xfrm>
            <a:off x="227402" y="152591"/>
            <a:ext cx="4678679" cy="639762"/>
          </a:xfrm>
        </p:spPr>
        <p:txBody>
          <a:bodyPr>
            <a:noAutofit/>
          </a:bodyPr>
          <a:lstStyle/>
          <a:p>
            <a:pPr>
              <a:spcBef>
                <a:spcPts val="0"/>
              </a:spcBef>
            </a:pPr>
            <a:r>
              <a:rPr lang="en-US" sz="1800" dirty="0"/>
              <a:t>Requirements Capabilities and Analysis for Earth Observation (RCA-EO) </a:t>
            </a:r>
          </a:p>
        </p:txBody>
      </p:sp>
      <p:sp>
        <p:nvSpPr>
          <p:cNvPr id="3" name="Content Placeholder 2">
            <a:extLst>
              <a:ext uri="{FF2B5EF4-FFF2-40B4-BE49-F238E27FC236}">
                <a16:creationId xmlns:a16="http://schemas.microsoft.com/office/drawing/2014/main" id="{429DAB9C-EEAD-437E-B1A0-1BC8FF14F095}"/>
              </a:ext>
            </a:extLst>
          </p:cNvPr>
          <p:cNvSpPr>
            <a:spLocks noGrp="1"/>
          </p:cNvSpPr>
          <p:nvPr>
            <p:ph type="subTitle" idx="1"/>
          </p:nvPr>
        </p:nvSpPr>
        <p:spPr>
          <a:xfrm>
            <a:off x="228601" y="868985"/>
            <a:ext cx="5778411" cy="1597780"/>
          </a:xfrm>
        </p:spPr>
        <p:txBody>
          <a:bodyPr>
            <a:normAutofit fontScale="70000" lnSpcReduction="20000"/>
          </a:bodyPr>
          <a:lstStyle/>
          <a:p>
            <a:r>
              <a:rPr lang="en-US" dirty="0"/>
              <a:t>Earth Observation Requirements Evaluation System (EORES) and Analysis </a:t>
            </a:r>
          </a:p>
          <a:p>
            <a:r>
              <a:rPr lang="en-US" dirty="0"/>
              <a:t>Comprehensive list of Federal Civil EO product value, user requirements, capabilities, &amp; associated analysis tools</a:t>
            </a:r>
          </a:p>
          <a:p>
            <a:r>
              <a:rPr lang="en-US" dirty="0">
                <a:hlinkClick r:id="rId2"/>
              </a:rPr>
              <a:t>https://www.usgs.gov/land-resources/nli/rca-eo</a:t>
            </a:r>
            <a:endParaRPr lang="en-US" dirty="0"/>
          </a:p>
          <a:p>
            <a:endParaRPr lang="en-US" dirty="0"/>
          </a:p>
          <a:p>
            <a:pPr marL="171450" lvl="1" indent="0">
              <a:buNone/>
            </a:pPr>
            <a:endParaRPr lang="en-US" dirty="0"/>
          </a:p>
        </p:txBody>
      </p:sp>
      <p:pic>
        <p:nvPicPr>
          <p:cNvPr id="8" name="Picture 7">
            <a:extLst>
              <a:ext uri="{FF2B5EF4-FFF2-40B4-BE49-F238E27FC236}">
                <a16:creationId xmlns:a16="http://schemas.microsoft.com/office/drawing/2014/main" id="{AA20436B-C334-468D-91C7-22AF87697D4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72" t="39236" r="2811"/>
          <a:stretch/>
        </p:blipFill>
        <p:spPr>
          <a:xfrm>
            <a:off x="0" y="2212040"/>
            <a:ext cx="7699261" cy="2475454"/>
          </a:xfrm>
          <a:prstGeom prst="rect">
            <a:avLst/>
          </a:prstGeom>
        </p:spPr>
      </p:pic>
      <p:sp>
        <p:nvSpPr>
          <p:cNvPr id="9" name="TextBox 8">
            <a:extLst>
              <a:ext uri="{FF2B5EF4-FFF2-40B4-BE49-F238E27FC236}">
                <a16:creationId xmlns:a16="http://schemas.microsoft.com/office/drawing/2014/main" id="{0B38077D-C82F-40F7-BF89-53CFE0890EA2}"/>
              </a:ext>
            </a:extLst>
          </p:cNvPr>
          <p:cNvSpPr txBox="1"/>
          <p:nvPr/>
        </p:nvSpPr>
        <p:spPr>
          <a:xfrm>
            <a:off x="3119268" y="2541460"/>
            <a:ext cx="1543050" cy="276999"/>
          </a:xfrm>
          <a:prstGeom prst="rect">
            <a:avLst/>
          </a:prstGeom>
          <a:noFill/>
        </p:spPr>
        <p:txBody>
          <a:bodyPr wrap="square" rtlCol="0">
            <a:spAutoFit/>
          </a:bodyPr>
          <a:lstStyle/>
          <a:p>
            <a:r>
              <a:rPr lang="en-US" sz="1200" b="1" dirty="0"/>
              <a:t>RCA-EO Process</a:t>
            </a:r>
          </a:p>
        </p:txBody>
      </p:sp>
      <p:pic>
        <p:nvPicPr>
          <p:cNvPr id="11" name="Picture 10">
            <a:extLst>
              <a:ext uri="{FF2B5EF4-FFF2-40B4-BE49-F238E27FC236}">
                <a16:creationId xmlns:a16="http://schemas.microsoft.com/office/drawing/2014/main" id="{0A9AF86C-302C-4CF2-922B-CA2B0F1FDB4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47" y="11832"/>
            <a:ext cx="1455802" cy="1469264"/>
          </a:xfrm>
          <a:prstGeom prst="rect">
            <a:avLst/>
          </a:prstGeom>
        </p:spPr>
      </p:pic>
      <p:sp>
        <p:nvSpPr>
          <p:cNvPr id="19" name="TextBox 18">
            <a:extLst>
              <a:ext uri="{FF2B5EF4-FFF2-40B4-BE49-F238E27FC236}">
                <a16:creationId xmlns:a16="http://schemas.microsoft.com/office/drawing/2014/main" id="{D9F5E3C1-515B-4C73-9080-3EB5BC8C4E09}"/>
              </a:ext>
            </a:extLst>
          </p:cNvPr>
          <p:cNvSpPr txBox="1"/>
          <p:nvPr/>
        </p:nvSpPr>
        <p:spPr>
          <a:xfrm>
            <a:off x="2830850" y="4646880"/>
            <a:ext cx="4443934" cy="323165"/>
          </a:xfrm>
          <a:prstGeom prst="rect">
            <a:avLst/>
          </a:prstGeom>
          <a:noFill/>
          <a:ln>
            <a:noFill/>
          </a:ln>
        </p:spPr>
        <p:txBody>
          <a:bodyPr wrap="square" rtlCol="0">
            <a:spAutoFit/>
          </a:bodyPr>
          <a:lstStyle/>
          <a:p>
            <a:r>
              <a:rPr lang="en-US" sz="750" b="1" dirty="0"/>
              <a:t>* Office of Science and Technology Policy Earth Observation Assessment</a:t>
            </a:r>
          </a:p>
          <a:p>
            <a:r>
              <a:rPr lang="en-US" sz="750" b="1" dirty="0"/>
              <a:t>** Sustainable Land Imaging Architecture Study Team</a:t>
            </a:r>
          </a:p>
        </p:txBody>
      </p:sp>
      <p:sp>
        <p:nvSpPr>
          <p:cNvPr id="22" name="TextBox 21">
            <a:extLst>
              <a:ext uri="{FF2B5EF4-FFF2-40B4-BE49-F238E27FC236}">
                <a16:creationId xmlns:a16="http://schemas.microsoft.com/office/drawing/2014/main" id="{F80FAB16-877F-4BD1-B8DE-31C3F46E6F60}"/>
              </a:ext>
            </a:extLst>
          </p:cNvPr>
          <p:cNvSpPr txBox="1"/>
          <p:nvPr/>
        </p:nvSpPr>
        <p:spPr>
          <a:xfrm>
            <a:off x="3991681" y="2857615"/>
            <a:ext cx="215930" cy="170175"/>
          </a:xfrm>
          <a:prstGeom prst="rect">
            <a:avLst/>
          </a:prstGeom>
          <a:noFill/>
        </p:spPr>
        <p:txBody>
          <a:bodyPr wrap="square" rtlCol="0">
            <a:spAutoFit/>
          </a:bodyPr>
          <a:lstStyle/>
          <a:p>
            <a:r>
              <a:rPr lang="en-US" sz="506" dirty="0"/>
              <a:t>*</a:t>
            </a:r>
          </a:p>
        </p:txBody>
      </p:sp>
      <p:sp>
        <p:nvSpPr>
          <p:cNvPr id="23" name="TextBox 22">
            <a:extLst>
              <a:ext uri="{FF2B5EF4-FFF2-40B4-BE49-F238E27FC236}">
                <a16:creationId xmlns:a16="http://schemas.microsoft.com/office/drawing/2014/main" id="{E8A843EF-0CFE-49C9-9FC4-4CCE114E4590}"/>
              </a:ext>
            </a:extLst>
          </p:cNvPr>
          <p:cNvSpPr txBox="1"/>
          <p:nvPr/>
        </p:nvSpPr>
        <p:spPr>
          <a:xfrm>
            <a:off x="5680477" y="2990274"/>
            <a:ext cx="215930" cy="248017"/>
          </a:xfrm>
          <a:prstGeom prst="rect">
            <a:avLst/>
          </a:prstGeom>
          <a:noFill/>
        </p:spPr>
        <p:txBody>
          <a:bodyPr wrap="square" rtlCol="0">
            <a:spAutoFit/>
          </a:bodyPr>
          <a:lstStyle/>
          <a:p>
            <a:r>
              <a:rPr lang="en-US" sz="506" dirty="0"/>
              <a:t>**</a:t>
            </a:r>
          </a:p>
        </p:txBody>
      </p:sp>
      <p:grpSp>
        <p:nvGrpSpPr>
          <p:cNvPr id="26" name="Group 25">
            <a:extLst>
              <a:ext uri="{FF2B5EF4-FFF2-40B4-BE49-F238E27FC236}">
                <a16:creationId xmlns:a16="http://schemas.microsoft.com/office/drawing/2014/main" id="{2A2AEB34-D7CE-45FB-971F-072C0471514D}"/>
              </a:ext>
              <a:ext uri="{C183D7F6-B498-43B3-948B-1728B52AA6E4}">
                <adec:decorative xmlns:adec="http://schemas.microsoft.com/office/drawing/2017/decorative" val="1"/>
              </a:ext>
            </a:extLst>
          </p:cNvPr>
          <p:cNvGrpSpPr/>
          <p:nvPr/>
        </p:nvGrpSpPr>
        <p:grpSpPr>
          <a:xfrm>
            <a:off x="7000983" y="1450814"/>
            <a:ext cx="2064847" cy="1746256"/>
            <a:chOff x="4621045" y="205854"/>
            <a:chExt cx="3805524" cy="3032437"/>
          </a:xfrm>
        </p:grpSpPr>
        <p:sp>
          <p:nvSpPr>
            <p:cNvPr id="27" name="TextBox 26">
              <a:extLst>
                <a:ext uri="{FF2B5EF4-FFF2-40B4-BE49-F238E27FC236}">
                  <a16:creationId xmlns:a16="http://schemas.microsoft.com/office/drawing/2014/main" id="{576DDE65-CCA8-426D-8F49-C8F2AD844045}"/>
                </a:ext>
              </a:extLst>
            </p:cNvPr>
            <p:cNvSpPr txBox="1"/>
            <p:nvPr/>
          </p:nvSpPr>
          <p:spPr>
            <a:xfrm>
              <a:off x="5680477" y="2990274"/>
              <a:ext cx="215930" cy="248017"/>
            </a:xfrm>
            <a:prstGeom prst="rect">
              <a:avLst/>
            </a:prstGeom>
            <a:noFill/>
          </p:spPr>
          <p:txBody>
            <a:bodyPr wrap="square" rtlCol="0">
              <a:spAutoFit/>
            </a:bodyPr>
            <a:lstStyle/>
            <a:p>
              <a:r>
                <a:rPr lang="en-US" sz="506" dirty="0"/>
                <a:t>**</a:t>
              </a:r>
            </a:p>
          </p:txBody>
        </p:sp>
        <p:sp>
          <p:nvSpPr>
            <p:cNvPr id="28" name="Oval 27">
              <a:extLst>
                <a:ext uri="{FF2B5EF4-FFF2-40B4-BE49-F238E27FC236}">
                  <a16:creationId xmlns:a16="http://schemas.microsoft.com/office/drawing/2014/main" id="{893724F8-94A6-4404-8D03-7CE0422A0D47}"/>
                </a:ext>
              </a:extLst>
            </p:cNvPr>
            <p:cNvSpPr/>
            <p:nvPr/>
          </p:nvSpPr>
          <p:spPr>
            <a:xfrm>
              <a:off x="4621045" y="205854"/>
              <a:ext cx="3805524" cy="2972334"/>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9" name="Group 28">
              <a:extLst>
                <a:ext uri="{FF2B5EF4-FFF2-40B4-BE49-F238E27FC236}">
                  <a16:creationId xmlns:a16="http://schemas.microsoft.com/office/drawing/2014/main" id="{4303B9FE-0A6E-4C40-A514-84DEE6063F84}"/>
                </a:ext>
              </a:extLst>
            </p:cNvPr>
            <p:cNvGrpSpPr/>
            <p:nvPr/>
          </p:nvGrpSpPr>
          <p:grpSpPr>
            <a:xfrm>
              <a:off x="4701501" y="547362"/>
              <a:ext cx="3648394" cy="2665657"/>
              <a:chOff x="4065326" y="1423668"/>
              <a:chExt cx="5270521" cy="4197298"/>
            </a:xfrm>
          </p:grpSpPr>
          <p:sp>
            <p:nvSpPr>
              <p:cNvPr id="34" name="Shape 314">
                <a:extLst>
                  <a:ext uri="{FF2B5EF4-FFF2-40B4-BE49-F238E27FC236}">
                    <a16:creationId xmlns:a16="http://schemas.microsoft.com/office/drawing/2014/main" id="{233DF775-9772-4308-80C0-06AB7096C37C}"/>
                  </a:ext>
                </a:extLst>
              </p:cNvPr>
              <p:cNvSpPr>
                <a:spLocks/>
              </p:cNvSpPr>
              <p:nvPr/>
            </p:nvSpPr>
            <p:spPr>
              <a:xfrm>
                <a:off x="6355752" y="1472667"/>
                <a:ext cx="2980095" cy="2838294"/>
              </a:xfrm>
              <a:prstGeom prst="ellipse">
                <a:avLst/>
              </a:prstGeom>
              <a:solidFill>
                <a:srgbClr val="FFFF00">
                  <a:alpha val="59000"/>
                </a:srgbClr>
              </a:solidFill>
              <a:ln w="19050" cap="flat" cmpd="sng">
                <a:noFill/>
                <a:prstDash val="solid"/>
                <a:round/>
                <a:headEnd type="none" w="med" len="med"/>
                <a:tailEnd type="none" w="med" len="med"/>
              </a:ln>
            </p:spPr>
            <p:txBody>
              <a:bodyPr lIns="68569" tIns="34275" rIns="68569" bIns="34275" anchor="ctr" anchorCtr="0">
                <a:noAutofit/>
              </a:bodyPr>
              <a:lstStyle/>
              <a:p>
                <a:pPr marL="257175" indent="-209550" algn="ctr">
                  <a:lnSpc>
                    <a:spcPct val="150000"/>
                  </a:lnSpc>
                  <a:buClr>
                    <a:srgbClr val="000000"/>
                  </a:buClr>
                  <a:defRPr>
                    <a:uFillTx/>
                  </a:defRPr>
                </a:pPr>
                <a:endParaRPr sz="1500" b="1" dirty="0">
                  <a:solidFill>
                    <a:srgbClr val="0000CC"/>
                  </a:solidFill>
                  <a:latin typeface="Calibri"/>
                  <a:ea typeface="Calibri"/>
                  <a:cs typeface="Calibri"/>
                  <a:sym typeface="Calibri"/>
                </a:endParaRPr>
              </a:p>
            </p:txBody>
          </p:sp>
          <p:sp>
            <p:nvSpPr>
              <p:cNvPr id="35" name="Shape 315">
                <a:extLst>
                  <a:ext uri="{FF2B5EF4-FFF2-40B4-BE49-F238E27FC236}">
                    <a16:creationId xmlns:a16="http://schemas.microsoft.com/office/drawing/2014/main" id="{DDD3779D-4BCD-48F3-9399-BB47E74B427E}"/>
                  </a:ext>
                </a:extLst>
              </p:cNvPr>
              <p:cNvSpPr>
                <a:spLocks/>
              </p:cNvSpPr>
              <p:nvPr/>
            </p:nvSpPr>
            <p:spPr>
              <a:xfrm>
                <a:off x="4065326" y="1423668"/>
                <a:ext cx="2980097" cy="2838294"/>
              </a:xfrm>
              <a:prstGeom prst="ellipse">
                <a:avLst/>
              </a:prstGeom>
              <a:solidFill>
                <a:srgbClr val="FF0000">
                  <a:alpha val="49000"/>
                </a:srgbClr>
              </a:solidFill>
              <a:ln w="19050" cap="flat" cmpd="sng">
                <a:noFill/>
                <a:prstDash val="solid"/>
                <a:round/>
                <a:headEnd type="none" w="med" len="med"/>
                <a:tailEnd type="none" w="med" len="med"/>
              </a:ln>
            </p:spPr>
            <p:txBody>
              <a:bodyPr lIns="68569" tIns="34275" rIns="68569" bIns="34275" anchor="ctr" anchorCtr="0">
                <a:noAutofit/>
              </a:bodyPr>
              <a:lstStyle/>
              <a:p>
                <a:pPr marL="257175" indent="-209550" algn="ctr">
                  <a:lnSpc>
                    <a:spcPct val="150000"/>
                  </a:lnSpc>
                  <a:buClr>
                    <a:srgbClr val="000000"/>
                  </a:buClr>
                  <a:defRPr>
                    <a:uFillTx/>
                  </a:defRPr>
                </a:pPr>
                <a:endParaRPr sz="1500" b="1" dirty="0">
                  <a:solidFill>
                    <a:srgbClr val="0000CC"/>
                  </a:solidFill>
                  <a:latin typeface="Calibri"/>
                  <a:ea typeface="Calibri"/>
                  <a:cs typeface="Calibri"/>
                  <a:sym typeface="Calibri"/>
                </a:endParaRPr>
              </a:p>
            </p:txBody>
          </p:sp>
          <p:sp>
            <p:nvSpPr>
              <p:cNvPr id="36" name="Shape 316">
                <a:extLst>
                  <a:ext uri="{FF2B5EF4-FFF2-40B4-BE49-F238E27FC236}">
                    <a16:creationId xmlns:a16="http://schemas.microsoft.com/office/drawing/2014/main" id="{59BD9459-FBE0-4DCF-A7E7-98A84AED48EC}"/>
                  </a:ext>
                </a:extLst>
              </p:cNvPr>
              <p:cNvSpPr>
                <a:spLocks/>
              </p:cNvSpPr>
              <p:nvPr/>
            </p:nvSpPr>
            <p:spPr>
              <a:xfrm>
                <a:off x="5208143" y="2782671"/>
                <a:ext cx="2980098" cy="2838295"/>
              </a:xfrm>
              <a:prstGeom prst="ellipse">
                <a:avLst/>
              </a:prstGeom>
              <a:solidFill>
                <a:srgbClr val="3333FF">
                  <a:alpha val="65000"/>
                </a:srgbClr>
              </a:solidFill>
              <a:ln w="19050" cap="flat" cmpd="sng">
                <a:noFill/>
                <a:prstDash val="solid"/>
                <a:round/>
                <a:headEnd type="none" w="med" len="med"/>
                <a:tailEnd type="none" w="med" len="med"/>
              </a:ln>
            </p:spPr>
            <p:txBody>
              <a:bodyPr lIns="68569" tIns="34275" rIns="68569" bIns="34275" anchor="ctr" anchorCtr="0">
                <a:noAutofit/>
              </a:bodyPr>
              <a:lstStyle/>
              <a:p>
                <a:pPr marL="257175" indent="-209550" algn="ctr">
                  <a:lnSpc>
                    <a:spcPct val="150000"/>
                  </a:lnSpc>
                  <a:buClr>
                    <a:srgbClr val="000000"/>
                  </a:buClr>
                  <a:defRPr>
                    <a:uFillTx/>
                  </a:defRPr>
                </a:pPr>
                <a:endParaRPr sz="1350" b="1" dirty="0">
                  <a:latin typeface="Calibri"/>
                  <a:ea typeface="Calibri"/>
                  <a:cs typeface="Calibri"/>
                  <a:sym typeface="Calibri"/>
                </a:endParaRPr>
              </a:p>
            </p:txBody>
          </p:sp>
          <p:sp>
            <p:nvSpPr>
              <p:cNvPr id="37" name="Shape 320">
                <a:extLst>
                  <a:ext uri="{FF2B5EF4-FFF2-40B4-BE49-F238E27FC236}">
                    <a16:creationId xmlns:a16="http://schemas.microsoft.com/office/drawing/2014/main" id="{AE7C552A-6648-4A13-9B1E-03453CF4B54A}"/>
                  </a:ext>
                </a:extLst>
              </p:cNvPr>
              <p:cNvSpPr txBox="1">
                <a:spLocks/>
              </p:cNvSpPr>
              <p:nvPr/>
            </p:nvSpPr>
            <p:spPr>
              <a:xfrm>
                <a:off x="5715661" y="4240582"/>
                <a:ext cx="1853452" cy="801963"/>
              </a:xfrm>
              <a:prstGeom prst="rect">
                <a:avLst/>
              </a:prstGeom>
              <a:noFill/>
              <a:ln>
                <a:noFill/>
              </a:ln>
            </p:spPr>
            <p:txBody>
              <a:bodyPr lIns="68569" tIns="34275" rIns="68569" bIns="34275" anchor="t" anchorCtr="0">
                <a:noAutofit/>
              </a:bodyPr>
              <a:lstStyle/>
              <a:p>
                <a:pPr algn="ctr">
                  <a:buSzPct val="25000"/>
                  <a:defRPr>
                    <a:uFillTx/>
                  </a:defRPr>
                </a:pPr>
                <a:r>
                  <a:rPr lang="en-US" sz="1000" b="1" dirty="0"/>
                  <a:t>Value</a:t>
                </a:r>
              </a:p>
              <a:p>
                <a:pPr algn="ctr">
                  <a:buSzPct val="25000"/>
                  <a:defRPr>
                    <a:uFillTx/>
                  </a:defRPr>
                </a:pPr>
                <a:r>
                  <a:rPr lang="en-US" sz="1200" b="1" dirty="0"/>
                  <a:t>Tree</a:t>
                </a:r>
              </a:p>
            </p:txBody>
          </p:sp>
        </p:grpSp>
        <p:sp>
          <p:nvSpPr>
            <p:cNvPr id="30" name="Shape 318">
              <a:extLst>
                <a:ext uri="{FF2B5EF4-FFF2-40B4-BE49-F238E27FC236}">
                  <a16:creationId xmlns:a16="http://schemas.microsoft.com/office/drawing/2014/main" id="{7F1B25A9-D914-4092-B042-5D9993E4E304}"/>
                </a:ext>
              </a:extLst>
            </p:cNvPr>
            <p:cNvSpPr txBox="1">
              <a:spLocks/>
            </p:cNvSpPr>
            <p:nvPr/>
          </p:nvSpPr>
          <p:spPr>
            <a:xfrm>
              <a:off x="6740971" y="1196994"/>
              <a:ext cx="1485964" cy="566533"/>
            </a:xfrm>
            <a:prstGeom prst="rect">
              <a:avLst/>
            </a:prstGeom>
            <a:noFill/>
            <a:ln>
              <a:noFill/>
            </a:ln>
          </p:spPr>
          <p:txBody>
            <a:bodyPr lIns="68569" tIns="34275" rIns="68569" bIns="34275" anchor="t" anchorCtr="0">
              <a:noAutofit/>
            </a:bodyPr>
            <a:lstStyle/>
            <a:p>
              <a:pPr algn="ctr">
                <a:buSzPct val="25000"/>
                <a:defRPr>
                  <a:uFillTx/>
                </a:defRPr>
              </a:pPr>
              <a:r>
                <a:rPr lang="en-US" sz="1000" b="1" dirty="0"/>
                <a:t>Capabilities</a:t>
              </a:r>
            </a:p>
          </p:txBody>
        </p:sp>
        <p:sp>
          <p:nvSpPr>
            <p:cNvPr id="31" name="Shape 319">
              <a:extLst>
                <a:ext uri="{FF2B5EF4-FFF2-40B4-BE49-F238E27FC236}">
                  <a16:creationId xmlns:a16="http://schemas.microsoft.com/office/drawing/2014/main" id="{05D984A2-EC4D-4815-A3C7-A83B128FB588}"/>
                </a:ext>
              </a:extLst>
            </p:cNvPr>
            <p:cNvSpPr txBox="1">
              <a:spLocks/>
            </p:cNvSpPr>
            <p:nvPr/>
          </p:nvSpPr>
          <p:spPr>
            <a:xfrm>
              <a:off x="4816839" y="902771"/>
              <a:ext cx="1721326" cy="596966"/>
            </a:xfrm>
            <a:prstGeom prst="rect">
              <a:avLst/>
            </a:prstGeom>
            <a:noFill/>
            <a:ln>
              <a:noFill/>
            </a:ln>
          </p:spPr>
          <p:txBody>
            <a:bodyPr lIns="68569" tIns="34275" rIns="68569" bIns="34275" anchor="t" anchorCtr="0">
              <a:noAutofit/>
            </a:bodyPr>
            <a:lstStyle/>
            <a:p>
              <a:pPr algn="ctr">
                <a:buSzPct val="25000"/>
                <a:defRPr>
                  <a:uFillTx/>
                </a:defRPr>
              </a:pPr>
              <a:r>
                <a:rPr lang="en-US" sz="1000" b="1" dirty="0"/>
                <a:t>Requirements</a:t>
              </a:r>
            </a:p>
          </p:txBody>
        </p:sp>
        <p:sp>
          <p:nvSpPr>
            <p:cNvPr id="32" name="Shape 317">
              <a:extLst>
                <a:ext uri="{FF2B5EF4-FFF2-40B4-BE49-F238E27FC236}">
                  <a16:creationId xmlns:a16="http://schemas.microsoft.com/office/drawing/2014/main" id="{9C6E854B-9DA2-4107-B933-BAF128B1E248}"/>
                </a:ext>
              </a:extLst>
            </p:cNvPr>
            <p:cNvSpPr txBox="1">
              <a:spLocks/>
            </p:cNvSpPr>
            <p:nvPr/>
          </p:nvSpPr>
          <p:spPr>
            <a:xfrm>
              <a:off x="5293631" y="1569398"/>
              <a:ext cx="2489067" cy="808158"/>
            </a:xfrm>
            <a:prstGeom prst="rect">
              <a:avLst/>
            </a:prstGeom>
            <a:noFill/>
            <a:ln>
              <a:noFill/>
            </a:ln>
          </p:spPr>
          <p:txBody>
            <a:bodyPr lIns="68569" tIns="34275" rIns="68569" bIns="34275" anchor="t" anchorCtr="0">
              <a:noAutofit/>
            </a:bodyPr>
            <a:lstStyle/>
            <a:p>
              <a:pPr algn="ctr">
                <a:buSzPct val="25000"/>
                <a:defRPr>
                  <a:uFillTx/>
                </a:defRPr>
              </a:pPr>
              <a:r>
                <a:rPr lang="en-US" sz="1200" b="1" dirty="0">
                  <a:solidFill>
                    <a:srgbClr val="FFFFFF"/>
                  </a:solidFill>
                </a:rPr>
                <a:t>Analysis</a:t>
              </a:r>
              <a:endParaRPr lang="en-US" sz="1200" b="1" dirty="0">
                <a:solidFill>
                  <a:srgbClr val="FFFFFF"/>
                </a:solidFill>
                <a:cs typeface="Times New Roman" panose="02020603050405020304" pitchFamily="18" charset="0"/>
              </a:endParaRPr>
            </a:p>
          </p:txBody>
        </p:sp>
        <p:sp>
          <p:nvSpPr>
            <p:cNvPr id="33" name="TextBox 32">
              <a:extLst>
                <a:ext uri="{FF2B5EF4-FFF2-40B4-BE49-F238E27FC236}">
                  <a16:creationId xmlns:a16="http://schemas.microsoft.com/office/drawing/2014/main" id="{CFAD89A6-20AE-4C93-9D62-12770ACD7B28}"/>
                </a:ext>
              </a:extLst>
            </p:cNvPr>
            <p:cNvSpPr txBox="1"/>
            <p:nvPr/>
          </p:nvSpPr>
          <p:spPr>
            <a:xfrm>
              <a:off x="6051660" y="238277"/>
              <a:ext cx="1097436" cy="301735"/>
            </a:xfrm>
            <a:prstGeom prst="rect">
              <a:avLst/>
            </a:prstGeom>
            <a:noFill/>
          </p:spPr>
          <p:txBody>
            <a:bodyPr wrap="square" rtlCol="0">
              <a:spAutoFit/>
            </a:bodyPr>
            <a:lstStyle/>
            <a:p>
              <a:r>
                <a:rPr lang="en-US" sz="1200" b="1" dirty="0"/>
                <a:t>EORES</a:t>
              </a:r>
            </a:p>
          </p:txBody>
        </p:sp>
      </p:grpSp>
    </p:spTree>
    <p:extLst>
      <p:ext uri="{BB962C8B-B14F-4D97-AF65-F5344CB8AC3E}">
        <p14:creationId xmlns:p14="http://schemas.microsoft.com/office/powerpoint/2010/main" val="1226682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04E7-FF7B-4829-93D2-F14D6107435C}"/>
              </a:ext>
            </a:extLst>
          </p:cNvPr>
          <p:cNvSpPr>
            <a:spLocks noGrp="1"/>
          </p:cNvSpPr>
          <p:nvPr>
            <p:ph type="title"/>
          </p:nvPr>
        </p:nvSpPr>
        <p:spPr>
          <a:xfrm>
            <a:off x="228600" y="-83875"/>
            <a:ext cx="4729480" cy="639762"/>
          </a:xfrm>
        </p:spPr>
        <p:txBody>
          <a:bodyPr/>
          <a:lstStyle/>
          <a:p>
            <a:r>
              <a:rPr lang="en-US" dirty="0"/>
              <a:t>Need common definitions and methods</a:t>
            </a:r>
          </a:p>
        </p:txBody>
      </p:sp>
      <p:graphicFrame>
        <p:nvGraphicFramePr>
          <p:cNvPr id="4" name="Object 3">
            <a:extLst>
              <a:ext uri="{FF2B5EF4-FFF2-40B4-BE49-F238E27FC236}">
                <a16:creationId xmlns:a16="http://schemas.microsoft.com/office/drawing/2014/main" id="{548C174D-8D50-41EB-AFEB-A8DE7F8CC2D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644169926"/>
              </p:ext>
            </p:extLst>
          </p:nvPr>
        </p:nvGraphicFramePr>
        <p:xfrm>
          <a:off x="2676617" y="796413"/>
          <a:ext cx="3176452" cy="4111081"/>
        </p:xfrm>
        <a:graphic>
          <a:graphicData uri="http://schemas.openxmlformats.org/presentationml/2006/ole">
            <mc:AlternateContent xmlns:mc="http://schemas.openxmlformats.org/markup-compatibility/2006">
              <mc:Choice xmlns:v="urn:schemas-microsoft-com:vml" Requires="v">
                <p:oleObj name="Acrobat Document" r:id="rId2" imgW="5829042" imgH="7543800" progId="AcroExch.Document.DC">
                  <p:embed/>
                </p:oleObj>
              </mc:Choice>
              <mc:Fallback>
                <p:oleObj name="Acrobat Document" r:id="rId2" imgW="5829042" imgH="7543800" progId="AcroExch.Document.DC">
                  <p:embed/>
                  <p:pic>
                    <p:nvPicPr>
                      <p:cNvPr id="4" name="Object 3">
                        <a:extLst>
                          <a:ext uri="{FF2B5EF4-FFF2-40B4-BE49-F238E27FC236}">
                            <a16:creationId xmlns:a16="http://schemas.microsoft.com/office/drawing/2014/main" id="{548C174D-8D50-41EB-AFEB-A8DE7F8CC2D8}"/>
                          </a:ext>
                          <a:ext uri="{C183D7F6-B498-43B3-948B-1728B52AA6E4}">
                            <adec:decorative xmlns:adec="http://schemas.microsoft.com/office/drawing/2017/decorative" val="1"/>
                          </a:ext>
                        </a:extLst>
                      </p:cNvPr>
                      <p:cNvPicPr/>
                      <p:nvPr/>
                    </p:nvPicPr>
                    <p:blipFill>
                      <a:blip r:embed="rId3"/>
                      <a:stretch>
                        <a:fillRect/>
                      </a:stretch>
                    </p:blipFill>
                    <p:spPr>
                      <a:xfrm>
                        <a:off x="2676617" y="796413"/>
                        <a:ext cx="3176452" cy="4111081"/>
                      </a:xfrm>
                      <a:prstGeom prst="rect">
                        <a:avLst/>
                      </a:prstGeom>
                      <a:ln>
                        <a:solidFill>
                          <a:schemeClr val="accent1"/>
                        </a:solidFill>
                      </a:ln>
                    </p:spPr>
                  </p:pic>
                </p:oleObj>
              </mc:Fallback>
            </mc:AlternateContent>
          </a:graphicData>
        </a:graphic>
      </p:graphicFrame>
      <p:graphicFrame>
        <p:nvGraphicFramePr>
          <p:cNvPr id="5" name="Object 4">
            <a:extLst>
              <a:ext uri="{FF2B5EF4-FFF2-40B4-BE49-F238E27FC236}">
                <a16:creationId xmlns:a16="http://schemas.microsoft.com/office/drawing/2014/main" id="{9D56F54F-C530-437E-AF46-B4F46EEEB4D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3968064694"/>
              </p:ext>
            </p:extLst>
          </p:nvPr>
        </p:nvGraphicFramePr>
        <p:xfrm>
          <a:off x="5920777" y="796412"/>
          <a:ext cx="3176453" cy="4111081"/>
        </p:xfrm>
        <a:graphic>
          <a:graphicData uri="http://schemas.openxmlformats.org/presentationml/2006/ole">
            <mc:AlternateContent xmlns:mc="http://schemas.openxmlformats.org/markup-compatibility/2006">
              <mc:Choice xmlns:v="urn:schemas-microsoft-com:vml" Requires="v">
                <p:oleObj name="Acrobat Document" r:id="rId4" imgW="5829042" imgH="7543800" progId="AcroExch.Document.DC">
                  <p:embed/>
                </p:oleObj>
              </mc:Choice>
              <mc:Fallback>
                <p:oleObj name="Acrobat Document" r:id="rId4" imgW="5829042" imgH="7543800" progId="AcroExch.Document.DC">
                  <p:embed/>
                  <p:pic>
                    <p:nvPicPr>
                      <p:cNvPr id="5" name="Object 4">
                        <a:extLst>
                          <a:ext uri="{FF2B5EF4-FFF2-40B4-BE49-F238E27FC236}">
                            <a16:creationId xmlns:a16="http://schemas.microsoft.com/office/drawing/2014/main" id="{9D56F54F-C530-437E-AF46-B4F46EEEB4D1}"/>
                          </a:ext>
                          <a:ext uri="{C183D7F6-B498-43B3-948B-1728B52AA6E4}">
                            <adec:decorative xmlns:adec="http://schemas.microsoft.com/office/drawing/2017/decorative" val="1"/>
                          </a:ext>
                        </a:extLst>
                      </p:cNvPr>
                      <p:cNvPicPr/>
                      <p:nvPr/>
                    </p:nvPicPr>
                    <p:blipFill>
                      <a:blip r:embed="rId5"/>
                      <a:stretch>
                        <a:fillRect/>
                      </a:stretch>
                    </p:blipFill>
                    <p:spPr>
                      <a:xfrm>
                        <a:off x="5920777" y="796412"/>
                        <a:ext cx="3176453" cy="4111081"/>
                      </a:xfrm>
                      <a:prstGeom prst="rect">
                        <a:avLst/>
                      </a:prstGeom>
                      <a:ln>
                        <a:solidFill>
                          <a:schemeClr val="accent1"/>
                        </a:solidFill>
                      </a:ln>
                    </p:spPr>
                  </p:pic>
                </p:oleObj>
              </mc:Fallback>
            </mc:AlternateContent>
          </a:graphicData>
        </a:graphic>
      </p:graphicFrame>
      <p:sp>
        <p:nvSpPr>
          <p:cNvPr id="7" name="TextBox 6">
            <a:extLst>
              <a:ext uri="{FF2B5EF4-FFF2-40B4-BE49-F238E27FC236}">
                <a16:creationId xmlns:a16="http://schemas.microsoft.com/office/drawing/2014/main" id="{4F665CD2-15CF-4DF0-BD4F-765EB795CAFD}"/>
              </a:ext>
            </a:extLst>
          </p:cNvPr>
          <p:cNvSpPr txBox="1"/>
          <p:nvPr/>
        </p:nvSpPr>
        <p:spPr>
          <a:xfrm>
            <a:off x="307340" y="1251509"/>
            <a:ext cx="2098109" cy="369332"/>
          </a:xfrm>
          <a:prstGeom prst="rect">
            <a:avLst/>
          </a:prstGeom>
          <a:noFill/>
        </p:spPr>
        <p:txBody>
          <a:bodyPr wrap="square">
            <a:spAutoFit/>
          </a:bodyPr>
          <a:lstStyle/>
          <a:p>
            <a:r>
              <a:rPr lang="en-US" dirty="0"/>
              <a:t>JACIE Best Practices</a:t>
            </a:r>
          </a:p>
        </p:txBody>
      </p:sp>
    </p:spTree>
    <p:extLst>
      <p:ext uri="{BB962C8B-B14F-4D97-AF65-F5344CB8AC3E}">
        <p14:creationId xmlns:p14="http://schemas.microsoft.com/office/powerpoint/2010/main" val="228162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C8E93-B9E5-48B3-BB02-46E055504585}"/>
              </a:ext>
            </a:extLst>
          </p:cNvPr>
          <p:cNvSpPr>
            <a:spLocks noGrp="1"/>
          </p:cNvSpPr>
          <p:nvPr>
            <p:ph type="title"/>
          </p:nvPr>
        </p:nvSpPr>
        <p:spPr>
          <a:xfrm>
            <a:off x="228600" y="156651"/>
            <a:ext cx="4427536" cy="639762"/>
          </a:xfrm>
        </p:spPr>
        <p:txBody>
          <a:bodyPr>
            <a:noAutofit/>
          </a:bodyPr>
          <a:lstStyle/>
          <a:p>
            <a:r>
              <a:rPr lang="en-US" sz="1800" dirty="0"/>
              <a:t>Remote Sensing is Growing, More data than ever, the World is changing</a:t>
            </a:r>
          </a:p>
        </p:txBody>
      </p:sp>
      <p:grpSp>
        <p:nvGrpSpPr>
          <p:cNvPr id="11" name="Group 10">
            <a:extLst>
              <a:ext uri="{FF2B5EF4-FFF2-40B4-BE49-F238E27FC236}">
                <a16:creationId xmlns:a16="http://schemas.microsoft.com/office/drawing/2014/main" id="{24216B76-8B48-41AC-ADE0-8C1A236FC3B4}"/>
              </a:ext>
              <a:ext uri="{C183D7F6-B498-43B3-948B-1728B52AA6E4}">
                <adec:decorative xmlns:adec="http://schemas.microsoft.com/office/drawing/2017/decorative" val="1"/>
              </a:ext>
            </a:extLst>
          </p:cNvPr>
          <p:cNvGrpSpPr/>
          <p:nvPr/>
        </p:nvGrpSpPr>
        <p:grpSpPr>
          <a:xfrm>
            <a:off x="400194" y="894633"/>
            <a:ext cx="8511882" cy="3465700"/>
            <a:chOff x="53458" y="1821075"/>
            <a:chExt cx="4164722" cy="2630103"/>
          </a:xfrm>
        </p:grpSpPr>
        <p:pic>
          <p:nvPicPr>
            <p:cNvPr id="8" name="Picture 7">
              <a:extLst>
                <a:ext uri="{FF2B5EF4-FFF2-40B4-BE49-F238E27FC236}">
                  <a16:creationId xmlns:a16="http://schemas.microsoft.com/office/drawing/2014/main" id="{33855382-514D-4481-8169-1F46D949F671}"/>
                </a:ext>
              </a:extLst>
            </p:cNvPr>
            <p:cNvPicPr>
              <a:picLocks noChangeAspect="1"/>
            </p:cNvPicPr>
            <p:nvPr/>
          </p:nvPicPr>
          <p:blipFill rotWithShape="1">
            <a:blip r:embed="rId2"/>
            <a:srcRect r="18007"/>
            <a:stretch/>
          </p:blipFill>
          <p:spPr>
            <a:xfrm>
              <a:off x="53458" y="1821075"/>
              <a:ext cx="4164722" cy="2630103"/>
            </a:xfrm>
            <a:prstGeom prst="rect">
              <a:avLst/>
            </a:prstGeom>
            <a:noFill/>
            <a:ln>
              <a:solidFill>
                <a:schemeClr val="tx1"/>
              </a:solidFill>
            </a:ln>
          </p:spPr>
        </p:pic>
        <p:pic>
          <p:nvPicPr>
            <p:cNvPr id="7" name="Picture 6">
              <a:extLst>
                <a:ext uri="{FF2B5EF4-FFF2-40B4-BE49-F238E27FC236}">
                  <a16:creationId xmlns:a16="http://schemas.microsoft.com/office/drawing/2014/main" id="{CA73BCD5-653B-4728-8F5A-AA44805E89CC}"/>
                </a:ext>
              </a:extLst>
            </p:cNvPr>
            <p:cNvPicPr>
              <a:picLocks noChangeAspect="1"/>
            </p:cNvPicPr>
            <p:nvPr/>
          </p:nvPicPr>
          <p:blipFill>
            <a:blip r:embed="rId3"/>
            <a:stretch>
              <a:fillRect/>
            </a:stretch>
          </p:blipFill>
          <p:spPr>
            <a:xfrm>
              <a:off x="446707" y="1847614"/>
              <a:ext cx="2337763" cy="1873230"/>
            </a:xfrm>
            <a:prstGeom prst="rect">
              <a:avLst/>
            </a:prstGeom>
          </p:spPr>
        </p:pic>
        <p:pic>
          <p:nvPicPr>
            <p:cNvPr id="9" name="Picture 8">
              <a:extLst>
                <a:ext uri="{FF2B5EF4-FFF2-40B4-BE49-F238E27FC236}">
                  <a16:creationId xmlns:a16="http://schemas.microsoft.com/office/drawing/2014/main" id="{EAC0651F-6E73-41D4-B181-CA5F513DF68E}"/>
                </a:ext>
              </a:extLst>
            </p:cNvPr>
            <p:cNvPicPr>
              <a:picLocks noChangeAspect="1"/>
            </p:cNvPicPr>
            <p:nvPr/>
          </p:nvPicPr>
          <p:blipFill rotWithShape="1">
            <a:blip r:embed="rId2"/>
            <a:srcRect l="83389" b="83511"/>
            <a:stretch/>
          </p:blipFill>
          <p:spPr>
            <a:xfrm>
              <a:off x="3098144" y="1847614"/>
              <a:ext cx="558711" cy="433668"/>
            </a:xfrm>
            <a:prstGeom prst="rect">
              <a:avLst/>
            </a:prstGeom>
          </p:spPr>
        </p:pic>
      </p:grpSp>
      <p:pic>
        <p:nvPicPr>
          <p:cNvPr id="10" name="Picture 9">
            <a:extLst>
              <a:ext uri="{FF2B5EF4-FFF2-40B4-BE49-F238E27FC236}">
                <a16:creationId xmlns:a16="http://schemas.microsoft.com/office/drawing/2014/main" id="{6AD00234-F94C-41B0-AD9A-F5BFB8DBC848}"/>
              </a:ext>
              <a:ext uri="{C183D7F6-B498-43B3-948B-1728B52AA6E4}">
                <adec:decorative xmlns:adec="http://schemas.microsoft.com/office/drawing/2017/decorative" val="1"/>
              </a:ext>
            </a:extLst>
          </p:cNvPr>
          <p:cNvPicPr>
            <a:picLocks noChangeAspect="1"/>
          </p:cNvPicPr>
          <p:nvPr/>
        </p:nvPicPr>
        <p:blipFill rotWithShape="1">
          <a:blip r:embed="rId4"/>
          <a:srcRect l="90271" b="94671"/>
          <a:stretch/>
        </p:blipFill>
        <p:spPr>
          <a:xfrm>
            <a:off x="4656136" y="967369"/>
            <a:ext cx="1374843" cy="366779"/>
          </a:xfrm>
          <a:prstGeom prst="rect">
            <a:avLst/>
          </a:prstGeom>
        </p:spPr>
      </p:pic>
      <p:sp>
        <p:nvSpPr>
          <p:cNvPr id="13" name="Subtitle 2">
            <a:extLst>
              <a:ext uri="{FF2B5EF4-FFF2-40B4-BE49-F238E27FC236}">
                <a16:creationId xmlns:a16="http://schemas.microsoft.com/office/drawing/2014/main" id="{40E65643-879E-45F1-BBCD-680C94832074}"/>
              </a:ext>
            </a:extLst>
          </p:cNvPr>
          <p:cNvSpPr>
            <a:spLocks noGrp="1"/>
          </p:cNvSpPr>
          <p:nvPr>
            <p:ph type="subTitle" idx="1"/>
          </p:nvPr>
        </p:nvSpPr>
        <p:spPr>
          <a:xfrm>
            <a:off x="5427412" y="1501051"/>
            <a:ext cx="2198619" cy="2106395"/>
          </a:xfrm>
        </p:spPr>
        <p:txBody>
          <a:bodyPr/>
          <a:lstStyle/>
          <a:p>
            <a:pPr indent="-274313">
              <a:spcBef>
                <a:spcPts val="300"/>
              </a:spcBef>
            </a:pPr>
            <a:r>
              <a:rPr lang="en-US" sz="1400" dirty="0"/>
              <a:t>More satellites, greater coverage</a:t>
            </a:r>
          </a:p>
          <a:p>
            <a:pPr indent="-274313">
              <a:spcBef>
                <a:spcPts val="300"/>
              </a:spcBef>
            </a:pPr>
            <a:r>
              <a:rPr lang="en-US" sz="1400" dirty="0"/>
              <a:t>Better temporal, spatial, spectral resolution</a:t>
            </a:r>
          </a:p>
          <a:p>
            <a:pPr indent="-274313">
              <a:spcBef>
                <a:spcPts val="300"/>
              </a:spcBef>
            </a:pPr>
            <a:r>
              <a:rPr lang="en-US" sz="1400" dirty="0"/>
              <a:t>Over 50 countries with EO satellites</a:t>
            </a:r>
          </a:p>
          <a:p>
            <a:pPr indent="-274313">
              <a:spcBef>
                <a:spcPts val="300"/>
              </a:spcBef>
            </a:pPr>
            <a:r>
              <a:rPr lang="en-US" sz="1400" dirty="0"/>
              <a:t>Commercial is growing fast</a:t>
            </a:r>
          </a:p>
          <a:p>
            <a:pPr lvl="1">
              <a:lnSpc>
                <a:spcPct val="95000"/>
              </a:lnSpc>
            </a:pPr>
            <a:endParaRPr lang="en-US" sz="1350" dirty="0"/>
          </a:p>
        </p:txBody>
      </p:sp>
      <p:sp>
        <p:nvSpPr>
          <p:cNvPr id="3" name="Rectangle 2">
            <a:extLst>
              <a:ext uri="{FF2B5EF4-FFF2-40B4-BE49-F238E27FC236}">
                <a16:creationId xmlns:a16="http://schemas.microsoft.com/office/drawing/2014/main" id="{320B053C-ABF7-461F-901C-29C13248B11E}"/>
              </a:ext>
            </a:extLst>
          </p:cNvPr>
          <p:cNvSpPr/>
          <p:nvPr/>
        </p:nvSpPr>
        <p:spPr>
          <a:xfrm>
            <a:off x="2000908" y="3432774"/>
            <a:ext cx="2464393" cy="307777"/>
          </a:xfrm>
          <a:prstGeom prst="rect">
            <a:avLst/>
          </a:prstGeom>
        </p:spPr>
        <p:txBody>
          <a:bodyPr wrap="none">
            <a:spAutoFit/>
          </a:bodyPr>
          <a:lstStyle/>
          <a:p>
            <a:r>
              <a:rPr lang="en-US" sz="1400" b="1" dirty="0"/>
              <a:t>Land Imaging Optical Satellites</a:t>
            </a:r>
          </a:p>
        </p:txBody>
      </p:sp>
    </p:spTree>
    <p:extLst>
      <p:ext uri="{BB962C8B-B14F-4D97-AF65-F5344CB8AC3E}">
        <p14:creationId xmlns:p14="http://schemas.microsoft.com/office/powerpoint/2010/main" val="4213121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849B9A-C0D3-4053-9C22-7791A91D45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86349" y="3351512"/>
            <a:ext cx="1864853" cy="1331942"/>
          </a:xfrm>
          <a:prstGeom prst="rect">
            <a:avLst/>
          </a:prstGeom>
        </p:spPr>
      </p:pic>
      <p:pic>
        <p:nvPicPr>
          <p:cNvPr id="28" name="Picture 27">
            <a:extLst>
              <a:ext uri="{FF2B5EF4-FFF2-40B4-BE49-F238E27FC236}">
                <a16:creationId xmlns:a16="http://schemas.microsoft.com/office/drawing/2014/main" id="{F801E1A3-E4C9-4999-A2ED-BA90E7CB8E5E}"/>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11" b="94298" l="2000" r="94286">
                        <a14:foregroundMark x1="6857" y1="49561" x2="8286" y2="52632"/>
                        <a14:foregroundMark x1="2000" y1="50000" x2="2000" y2="50000"/>
                        <a14:foregroundMark x1="90857" y1="21053" x2="94286" y2="20175"/>
                        <a14:foregroundMark x1="49143" y1="92544" x2="52286" y2="94298"/>
                        <a14:foregroundMark x1="37143" y1="84649" x2="40286" y2="87719"/>
                        <a14:foregroundMark x1="62286" y1="87281" x2="66286" y2="86842"/>
                      </a14:backgroundRemoval>
                    </a14:imgEffect>
                  </a14:imgLayer>
                </a14:imgProps>
              </a:ext>
            </a:extLst>
          </a:blip>
          <a:stretch>
            <a:fillRect/>
          </a:stretch>
        </p:blipFill>
        <p:spPr>
          <a:xfrm>
            <a:off x="7134889" y="3139618"/>
            <a:ext cx="999273" cy="650954"/>
          </a:xfrm>
          <a:prstGeom prst="rect">
            <a:avLst/>
          </a:prstGeom>
        </p:spPr>
      </p:pic>
      <p:pic>
        <p:nvPicPr>
          <p:cNvPr id="4" name="Picture 3">
            <a:extLst>
              <a:ext uri="{FF2B5EF4-FFF2-40B4-BE49-F238E27FC236}">
                <a16:creationId xmlns:a16="http://schemas.microsoft.com/office/drawing/2014/main" id="{8B6E1742-309B-4E4C-95B2-3AECEA57A6D1}"/>
              </a:ext>
              <a:ext uri="{C183D7F6-B498-43B3-948B-1728B52AA6E4}">
                <adec:decorative xmlns:adec="http://schemas.microsoft.com/office/drawing/2017/decorative" val="1"/>
              </a:ext>
            </a:extLst>
          </p:cNvPr>
          <p:cNvPicPr>
            <a:picLocks noChangeAspect="1"/>
          </p:cNvPicPr>
          <p:nvPr/>
        </p:nvPicPr>
        <p:blipFill rotWithShape="1">
          <a:blip r:embed="rId5"/>
          <a:srcRect r="35555"/>
          <a:stretch/>
        </p:blipFill>
        <p:spPr>
          <a:xfrm>
            <a:off x="1220031" y="893484"/>
            <a:ext cx="1029664" cy="897298"/>
          </a:xfrm>
          <a:prstGeom prst="rect">
            <a:avLst/>
          </a:prstGeom>
        </p:spPr>
      </p:pic>
      <p:pic>
        <p:nvPicPr>
          <p:cNvPr id="5" name="Picture 4">
            <a:extLst>
              <a:ext uri="{FF2B5EF4-FFF2-40B4-BE49-F238E27FC236}">
                <a16:creationId xmlns:a16="http://schemas.microsoft.com/office/drawing/2014/main" id="{704AF92C-8454-46EA-BC7C-B055A95F1EB1}"/>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60" b="93704" l="10000" r="90000">
                        <a14:foregroundMark x1="23611" y1="93704" x2="26111" y2="93086"/>
                        <a14:foregroundMark x1="71528" y1="7160" x2="75694" y2="7654"/>
                        <a14:backgroundMark x1="11042" y1="41975" x2="44792" y2="8765"/>
                        <a14:backgroundMark x1="91389" y1="16790" x2="84097" y2="33333"/>
                        <a14:backgroundMark x1="84097" y1="33333" x2="63403" y2="49012"/>
                        <a14:backgroundMark x1="63403" y1="49012" x2="56111" y2="63086"/>
                        <a14:backgroundMark x1="56111" y1="63086" x2="51875" y2="84815"/>
                        <a14:backgroundMark x1="57708" y1="84321" x2="68264" y2="82099"/>
                        <a14:backgroundMark x1="68264" y1="82099" x2="86042" y2="63704"/>
                        <a14:backgroundMark x1="86042" y1="63704" x2="92639" y2="49630"/>
                        <a14:backgroundMark x1="92639" y1="49630" x2="92986" y2="47778"/>
                      </a14:backgroundRemoval>
                    </a14:imgEffect>
                  </a14:imgLayer>
                </a14:imgProps>
              </a:ext>
            </a:extLst>
          </a:blip>
          <a:stretch>
            <a:fillRect/>
          </a:stretch>
        </p:blipFill>
        <p:spPr>
          <a:xfrm>
            <a:off x="-367322" y="3224999"/>
            <a:ext cx="2430490" cy="1367150"/>
          </a:xfrm>
          <a:prstGeom prst="rect">
            <a:avLst/>
          </a:prstGeom>
        </p:spPr>
      </p:pic>
      <p:pic>
        <p:nvPicPr>
          <p:cNvPr id="7" name="Picture 6">
            <a:extLst>
              <a:ext uri="{FF2B5EF4-FFF2-40B4-BE49-F238E27FC236}">
                <a16:creationId xmlns:a16="http://schemas.microsoft.com/office/drawing/2014/main" id="{49E722AA-FA68-44E5-B64B-D9A08CCE015A}"/>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3767248" y="3284459"/>
            <a:ext cx="699162" cy="384255"/>
          </a:xfrm>
          <a:prstGeom prst="rect">
            <a:avLst/>
          </a:prstGeom>
        </p:spPr>
      </p:pic>
      <p:pic>
        <p:nvPicPr>
          <p:cNvPr id="8" name="Picture 7">
            <a:extLst>
              <a:ext uri="{FF2B5EF4-FFF2-40B4-BE49-F238E27FC236}">
                <a16:creationId xmlns:a16="http://schemas.microsoft.com/office/drawing/2014/main" id="{4D75688C-8934-4489-A539-17C4055A05EC}"/>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875" b="90000" l="10000" r="90000">
                        <a14:foregroundMark x1="45500" y1="6000" x2="54700" y2="6500"/>
                        <a14:foregroundMark x1="44600" y1="2000" x2="52100" y2="1875"/>
                        <a14:foregroundMark x1="52100" y1="1875" x2="55100" y2="2000"/>
                        <a14:foregroundMark x1="49100" y1="72875" x2="48900" y2="76000"/>
                        <a14:foregroundMark x1="51000" y1="73500" x2="46200" y2="75500"/>
                        <a14:foregroundMark x1="26000" y1="52250" x2="27100" y2="49250"/>
                        <a14:foregroundMark x1="28500" y1="54375" x2="29300" y2="51250"/>
                        <a14:foregroundMark x1="31600" y1="41375" x2="33700" y2="48500"/>
                        <a14:foregroundMark x1="53900" y1="66500" x2="60900" y2="67750"/>
                      </a14:backgroundRemoval>
                    </a14:imgEffect>
                  </a14:imgLayer>
                </a14:imgProps>
              </a:ext>
            </a:extLst>
          </a:blip>
          <a:stretch>
            <a:fillRect/>
          </a:stretch>
        </p:blipFill>
        <p:spPr>
          <a:xfrm>
            <a:off x="5380938" y="3041670"/>
            <a:ext cx="1320369" cy="1056294"/>
          </a:xfrm>
          <a:prstGeom prst="rect">
            <a:avLst/>
          </a:prstGeom>
        </p:spPr>
      </p:pic>
      <p:pic>
        <p:nvPicPr>
          <p:cNvPr id="10" name="Picture 9">
            <a:extLst>
              <a:ext uri="{FF2B5EF4-FFF2-40B4-BE49-F238E27FC236}">
                <a16:creationId xmlns:a16="http://schemas.microsoft.com/office/drawing/2014/main" id="{A0E843E9-623F-4A78-9C04-03A10DDAF6F7}"/>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538557" y="854668"/>
            <a:ext cx="1323903" cy="905828"/>
          </a:xfrm>
          <a:prstGeom prst="rect">
            <a:avLst/>
          </a:prstGeom>
        </p:spPr>
      </p:pic>
      <p:pic>
        <p:nvPicPr>
          <p:cNvPr id="11" name="Picture 10">
            <a:extLst>
              <a:ext uri="{FF2B5EF4-FFF2-40B4-BE49-F238E27FC236}">
                <a16:creationId xmlns:a16="http://schemas.microsoft.com/office/drawing/2014/main" id="{3AB1B113-6157-4189-A95A-34FBD8091CBE}"/>
              </a:ext>
              <a:ext uri="{C183D7F6-B498-43B3-948B-1728B52AA6E4}">
                <adec:decorative xmlns:adec="http://schemas.microsoft.com/office/drawing/2017/decorative" val="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5783" b="92755" l="56572" r="99078">
                        <a14:foregroundMark x1="74020" y1="87193" x2="73482" y2="88357"/>
                        <a14:foregroundMark x1="73021" y1="89263" x2="73021" y2="89263"/>
                        <a14:foregroundMark x1="58570" y1="21992" x2="71868" y2="19534"/>
                        <a14:foregroundMark x1="71868" y1="19534" x2="69716" y2="21863"/>
                        <a14:foregroundMark x1="65257" y1="15783" x2="67410" y2="15783"/>
                        <a14:foregroundMark x1="56572" y1="22380" x2="56802" y2="23027"/>
                        <a14:foregroundMark x1="91007" y1="57568" x2="97233" y2="52911"/>
                        <a14:foregroundMark x1="94005" y1="58473" x2="99078" y2="58862"/>
                        <a14:foregroundMark x1="93697" y1="64166" x2="98770" y2="64295"/>
                        <a14:foregroundMark x1="64105" y1="91203" x2="74327" y2="90944"/>
                        <a14:foregroundMark x1="94158" y1="63001" x2="95772" y2="63001"/>
                        <a14:foregroundMark x1="97848" y1="64036" x2="98693" y2="64295"/>
                        <a14:foregroundMark x1="69024" y1="92238" x2="73405" y2="92755"/>
                        <a14:foregroundMark x1="67179" y1="91850" x2="67871" y2="92626"/>
                        <a14:foregroundMark x1="64643" y1="89521" x2="64643" y2="92367"/>
                        <a14:foregroundMark x1="68640" y1="90556" x2="70407" y2="90556"/>
                        <a14:foregroundMark x1="73328" y1="92109" x2="74097" y2="91332"/>
                        <a14:foregroundMark x1="93467" y1="64812" x2="98693" y2="64942"/>
                        <a14:foregroundMark x1="96618" y1="63260" x2="98847" y2="63519"/>
                      </a14:backgroundRemoval>
                    </a14:imgEffect>
                  </a14:imgLayer>
                </a14:imgProps>
              </a:ext>
            </a:extLst>
          </a:blip>
          <a:srcRect l="54647" t="13376" b="5540"/>
          <a:stretch/>
        </p:blipFill>
        <p:spPr>
          <a:xfrm>
            <a:off x="1697206" y="2067753"/>
            <a:ext cx="624289" cy="663160"/>
          </a:xfrm>
          <a:prstGeom prst="rect">
            <a:avLst/>
          </a:prstGeom>
        </p:spPr>
      </p:pic>
      <p:pic>
        <p:nvPicPr>
          <p:cNvPr id="12" name="Picture 11">
            <a:extLst>
              <a:ext uri="{FF2B5EF4-FFF2-40B4-BE49-F238E27FC236}">
                <a16:creationId xmlns:a16="http://schemas.microsoft.com/office/drawing/2014/main" id="{889644B1-B941-4824-970D-5445BCB1D93C}"/>
              </a:ext>
              <a:ext uri="{C183D7F6-B498-43B3-948B-1728B52AA6E4}">
                <adec:decorative xmlns:adec="http://schemas.microsoft.com/office/drawing/2017/decorative" val="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5783" b="92755" l="56572" r="99078">
                        <a14:foregroundMark x1="74020" y1="87193" x2="73482" y2="88357"/>
                        <a14:foregroundMark x1="73021" y1="89263" x2="73021" y2="89263"/>
                        <a14:foregroundMark x1="58570" y1="21992" x2="71868" y2="19534"/>
                        <a14:foregroundMark x1="71868" y1="19534" x2="69716" y2="21863"/>
                        <a14:foregroundMark x1="65257" y1="15783" x2="67410" y2="15783"/>
                        <a14:foregroundMark x1="56572" y1="22380" x2="56802" y2="23027"/>
                        <a14:foregroundMark x1="91007" y1="57568" x2="97233" y2="52911"/>
                        <a14:foregroundMark x1="94005" y1="58473" x2="99078" y2="58862"/>
                        <a14:foregroundMark x1="93697" y1="64166" x2="98770" y2="64295"/>
                        <a14:foregroundMark x1="64105" y1="91203" x2="74327" y2="90944"/>
                        <a14:foregroundMark x1="94158" y1="63001" x2="95772" y2="63001"/>
                        <a14:foregroundMark x1="97848" y1="64036" x2="98693" y2="64295"/>
                        <a14:foregroundMark x1="69024" y1="92238" x2="73405" y2="92755"/>
                        <a14:foregroundMark x1="67179" y1="91850" x2="67871" y2="92626"/>
                        <a14:foregroundMark x1="64643" y1="89521" x2="64643" y2="92367"/>
                        <a14:foregroundMark x1="68640" y1="90556" x2="70407" y2="90556"/>
                        <a14:foregroundMark x1="73328" y1="92109" x2="74097" y2="91332"/>
                        <a14:foregroundMark x1="93467" y1="64812" x2="98693" y2="64942"/>
                        <a14:foregroundMark x1="96618" y1="63260" x2="98847" y2="63519"/>
                      </a14:backgroundRemoval>
                    </a14:imgEffect>
                  </a14:imgLayer>
                </a14:imgProps>
              </a:ext>
            </a:extLst>
          </a:blip>
          <a:srcRect l="54647" t="13376" b="5540"/>
          <a:stretch/>
        </p:blipFill>
        <p:spPr>
          <a:xfrm>
            <a:off x="3545480" y="2046872"/>
            <a:ext cx="624289" cy="663160"/>
          </a:xfrm>
          <a:prstGeom prst="rect">
            <a:avLst/>
          </a:prstGeom>
        </p:spPr>
      </p:pic>
      <p:pic>
        <p:nvPicPr>
          <p:cNvPr id="13" name="Picture 12">
            <a:extLst>
              <a:ext uri="{FF2B5EF4-FFF2-40B4-BE49-F238E27FC236}">
                <a16:creationId xmlns:a16="http://schemas.microsoft.com/office/drawing/2014/main" id="{705ED9A8-AC44-44AB-B358-BF96DC619EC2}"/>
              </a:ext>
              <a:ext uri="{C183D7F6-B498-43B3-948B-1728B52AA6E4}">
                <adec:decorative xmlns:adec="http://schemas.microsoft.com/office/drawing/2017/decorative" val="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5783" b="92755" l="56572" r="99078">
                        <a14:foregroundMark x1="74020" y1="87193" x2="73482" y2="88357"/>
                        <a14:foregroundMark x1="73021" y1="89263" x2="73021" y2="89263"/>
                        <a14:foregroundMark x1="58570" y1="21992" x2="71868" y2="19534"/>
                        <a14:foregroundMark x1="71868" y1="19534" x2="69716" y2="21863"/>
                        <a14:foregroundMark x1="65257" y1="15783" x2="67410" y2="15783"/>
                        <a14:foregroundMark x1="56572" y1="22380" x2="56802" y2="23027"/>
                        <a14:foregroundMark x1="91007" y1="57568" x2="97233" y2="52911"/>
                        <a14:foregroundMark x1="94005" y1="58473" x2="99078" y2="58862"/>
                        <a14:foregroundMark x1="93697" y1="64166" x2="98770" y2="64295"/>
                        <a14:foregroundMark x1="64105" y1="91203" x2="74327" y2="90944"/>
                        <a14:foregroundMark x1="94158" y1="63001" x2="95772" y2="63001"/>
                        <a14:foregroundMark x1="97848" y1="64036" x2="98693" y2="64295"/>
                        <a14:foregroundMark x1="69024" y1="92238" x2="73405" y2="92755"/>
                        <a14:foregroundMark x1="67179" y1="91850" x2="67871" y2="92626"/>
                        <a14:foregroundMark x1="64643" y1="89521" x2="64643" y2="92367"/>
                        <a14:foregroundMark x1="68640" y1="90556" x2="70407" y2="90556"/>
                        <a14:foregroundMark x1="73328" y1="92109" x2="74097" y2="91332"/>
                        <a14:foregroundMark x1="93467" y1="64812" x2="98693" y2="64942"/>
                        <a14:foregroundMark x1="96618" y1="63260" x2="98847" y2="63519"/>
                      </a14:backgroundRemoval>
                    </a14:imgEffect>
                  </a14:imgLayer>
                </a14:imgProps>
              </a:ext>
            </a:extLst>
          </a:blip>
          <a:srcRect l="54647" t="13376" b="5540"/>
          <a:stretch/>
        </p:blipFill>
        <p:spPr>
          <a:xfrm>
            <a:off x="5564383" y="2045862"/>
            <a:ext cx="624289" cy="663160"/>
          </a:xfrm>
          <a:prstGeom prst="rect">
            <a:avLst/>
          </a:prstGeom>
        </p:spPr>
      </p:pic>
      <p:pic>
        <p:nvPicPr>
          <p:cNvPr id="14" name="Picture 13">
            <a:extLst>
              <a:ext uri="{FF2B5EF4-FFF2-40B4-BE49-F238E27FC236}">
                <a16:creationId xmlns:a16="http://schemas.microsoft.com/office/drawing/2014/main" id="{6523A5D3-950B-4CCD-AAA2-E5341B9AE926}"/>
              </a:ext>
              <a:ext uri="{C183D7F6-B498-43B3-948B-1728B52AA6E4}">
                <adec:decorative xmlns:adec="http://schemas.microsoft.com/office/drawing/2017/decorative" val="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5783" b="92755" l="56572" r="99078">
                        <a14:foregroundMark x1="74020" y1="87193" x2="73482" y2="88357"/>
                        <a14:foregroundMark x1="73021" y1="89263" x2="73021" y2="89263"/>
                        <a14:foregroundMark x1="58570" y1="21992" x2="71868" y2="19534"/>
                        <a14:foregroundMark x1="71868" y1="19534" x2="69716" y2="21863"/>
                        <a14:foregroundMark x1="65257" y1="15783" x2="67410" y2="15783"/>
                        <a14:foregroundMark x1="56572" y1="22380" x2="56802" y2="23027"/>
                        <a14:foregroundMark x1="91007" y1="57568" x2="97233" y2="52911"/>
                        <a14:foregroundMark x1="94005" y1="58473" x2="99078" y2="58862"/>
                        <a14:foregroundMark x1="93697" y1="64166" x2="98770" y2="64295"/>
                        <a14:foregroundMark x1="64105" y1="91203" x2="74327" y2="90944"/>
                        <a14:foregroundMark x1="94158" y1="63001" x2="95772" y2="63001"/>
                        <a14:foregroundMark x1="97848" y1="64036" x2="98693" y2="64295"/>
                        <a14:foregroundMark x1="69024" y1="92238" x2="73405" y2="92755"/>
                        <a14:foregroundMark x1="67179" y1="91850" x2="67871" y2="92626"/>
                        <a14:foregroundMark x1="64643" y1="89521" x2="64643" y2="92367"/>
                        <a14:foregroundMark x1="68640" y1="90556" x2="70407" y2="90556"/>
                        <a14:foregroundMark x1="73328" y1="92109" x2="74097" y2="91332"/>
                        <a14:foregroundMark x1="93467" y1="64812" x2="98693" y2="64942"/>
                        <a14:foregroundMark x1="96618" y1="63260" x2="98847" y2="63519"/>
                      </a14:backgroundRemoval>
                    </a14:imgEffect>
                  </a14:imgLayer>
                </a14:imgProps>
              </a:ext>
            </a:extLst>
          </a:blip>
          <a:srcRect l="54647" t="13376" b="5540"/>
          <a:stretch/>
        </p:blipFill>
        <p:spPr>
          <a:xfrm>
            <a:off x="7449998" y="2025389"/>
            <a:ext cx="624289" cy="663160"/>
          </a:xfrm>
          <a:prstGeom prst="rect">
            <a:avLst/>
          </a:prstGeom>
        </p:spPr>
      </p:pic>
      <p:pic>
        <p:nvPicPr>
          <p:cNvPr id="18" name="Picture 17">
            <a:extLst>
              <a:ext uri="{FF2B5EF4-FFF2-40B4-BE49-F238E27FC236}">
                <a16:creationId xmlns:a16="http://schemas.microsoft.com/office/drawing/2014/main" id="{3873EDEB-99E6-4D15-92D3-18CE0F212C5D}"/>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4395007" y="3380686"/>
            <a:ext cx="699162" cy="384255"/>
          </a:xfrm>
          <a:prstGeom prst="rect">
            <a:avLst/>
          </a:prstGeom>
        </p:spPr>
      </p:pic>
      <p:pic>
        <p:nvPicPr>
          <p:cNvPr id="19" name="Picture 18">
            <a:extLst>
              <a:ext uri="{FF2B5EF4-FFF2-40B4-BE49-F238E27FC236}">
                <a16:creationId xmlns:a16="http://schemas.microsoft.com/office/drawing/2014/main" id="{65A4E1AA-6D7B-4764-A089-AFCA4ED8DA9E}"/>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3884691" y="3743281"/>
            <a:ext cx="699162" cy="384255"/>
          </a:xfrm>
          <a:prstGeom prst="rect">
            <a:avLst/>
          </a:prstGeom>
        </p:spPr>
      </p:pic>
      <p:pic>
        <p:nvPicPr>
          <p:cNvPr id="20" name="Picture 19">
            <a:extLst>
              <a:ext uri="{FF2B5EF4-FFF2-40B4-BE49-F238E27FC236}">
                <a16:creationId xmlns:a16="http://schemas.microsoft.com/office/drawing/2014/main" id="{9D65E8C2-ABBE-44B9-97D1-EA210453A15C}"/>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4431334" y="3771304"/>
            <a:ext cx="699162" cy="384255"/>
          </a:xfrm>
          <a:prstGeom prst="rect">
            <a:avLst/>
          </a:prstGeom>
        </p:spPr>
      </p:pic>
      <p:pic>
        <p:nvPicPr>
          <p:cNvPr id="21" name="Picture 20">
            <a:extLst>
              <a:ext uri="{FF2B5EF4-FFF2-40B4-BE49-F238E27FC236}">
                <a16:creationId xmlns:a16="http://schemas.microsoft.com/office/drawing/2014/main" id="{95F7028F-1065-47C0-9785-CECA5F9AA4BD}"/>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4069252" y="4161921"/>
            <a:ext cx="699162" cy="384255"/>
          </a:xfrm>
          <a:prstGeom prst="rect">
            <a:avLst/>
          </a:prstGeom>
        </p:spPr>
      </p:pic>
      <p:pic>
        <p:nvPicPr>
          <p:cNvPr id="22" name="Picture 21">
            <a:extLst>
              <a:ext uri="{FF2B5EF4-FFF2-40B4-BE49-F238E27FC236}">
                <a16:creationId xmlns:a16="http://schemas.microsoft.com/office/drawing/2014/main" id="{5935E91B-5692-484D-894A-17426CCB5B8A}"/>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4897653" y="4119373"/>
            <a:ext cx="699162" cy="384255"/>
          </a:xfrm>
          <a:prstGeom prst="rect">
            <a:avLst/>
          </a:prstGeom>
        </p:spPr>
      </p:pic>
      <p:pic>
        <p:nvPicPr>
          <p:cNvPr id="23" name="Picture 22">
            <a:extLst>
              <a:ext uri="{FF2B5EF4-FFF2-40B4-BE49-F238E27FC236}">
                <a16:creationId xmlns:a16="http://schemas.microsoft.com/office/drawing/2014/main" id="{A86DCF13-C705-430D-9444-D74B04B32D1D}"/>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5064600" y="3689173"/>
            <a:ext cx="699162" cy="384255"/>
          </a:xfrm>
          <a:prstGeom prst="rect">
            <a:avLst/>
          </a:prstGeom>
        </p:spPr>
      </p:pic>
      <p:pic>
        <p:nvPicPr>
          <p:cNvPr id="24" name="Picture 23">
            <a:extLst>
              <a:ext uri="{FF2B5EF4-FFF2-40B4-BE49-F238E27FC236}">
                <a16:creationId xmlns:a16="http://schemas.microsoft.com/office/drawing/2014/main" id="{CD8C7193-B15A-48A1-9AC3-08AB5572B73B}"/>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4870291" y="3173264"/>
            <a:ext cx="699162" cy="384255"/>
          </a:xfrm>
          <a:prstGeom prst="rect">
            <a:avLst/>
          </a:prstGeom>
        </p:spPr>
      </p:pic>
      <p:pic>
        <p:nvPicPr>
          <p:cNvPr id="25" name="Picture 24">
            <a:extLst>
              <a:ext uri="{FF2B5EF4-FFF2-40B4-BE49-F238E27FC236}">
                <a16:creationId xmlns:a16="http://schemas.microsoft.com/office/drawing/2014/main" id="{C72141CB-A055-4C96-B1BC-2E417F200400}"/>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875" b="90000" l="10000" r="90000">
                        <a14:foregroundMark x1="45500" y1="6000" x2="54700" y2="6500"/>
                        <a14:foregroundMark x1="44600" y1="2000" x2="52100" y2="1875"/>
                        <a14:foregroundMark x1="52100" y1="1875" x2="55100" y2="2000"/>
                        <a14:foregroundMark x1="49100" y1="72875" x2="48900" y2="76000"/>
                        <a14:foregroundMark x1="51000" y1="73500" x2="46200" y2="75500"/>
                        <a14:foregroundMark x1="26000" y1="52250" x2="27100" y2="49250"/>
                        <a14:foregroundMark x1="28500" y1="54375" x2="29300" y2="51250"/>
                        <a14:foregroundMark x1="31600" y1="41375" x2="33700" y2="48500"/>
                        <a14:foregroundMark x1="53900" y1="66500" x2="60900" y2="67750"/>
                      </a14:backgroundRemoval>
                    </a14:imgEffect>
                  </a14:imgLayer>
                </a14:imgProps>
              </a:ext>
            </a:extLst>
          </a:blip>
          <a:stretch>
            <a:fillRect/>
          </a:stretch>
        </p:blipFill>
        <p:spPr>
          <a:xfrm>
            <a:off x="5943507" y="3689039"/>
            <a:ext cx="1320369" cy="1056294"/>
          </a:xfrm>
          <a:prstGeom prst="rect">
            <a:avLst/>
          </a:prstGeom>
        </p:spPr>
      </p:pic>
      <p:pic>
        <p:nvPicPr>
          <p:cNvPr id="30" name="Picture 29">
            <a:extLst>
              <a:ext uri="{FF2B5EF4-FFF2-40B4-BE49-F238E27FC236}">
                <a16:creationId xmlns:a16="http://schemas.microsoft.com/office/drawing/2014/main" id="{FA2801DE-C7A7-46EE-A93A-D019565365CA}"/>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11" b="94298" l="2000" r="94286">
                        <a14:foregroundMark x1="6857" y1="49561" x2="8286" y2="52632"/>
                        <a14:foregroundMark x1="2000" y1="50000" x2="2000" y2="50000"/>
                        <a14:foregroundMark x1="90857" y1="21053" x2="94286" y2="20175"/>
                        <a14:foregroundMark x1="49143" y1="92544" x2="52286" y2="94298"/>
                        <a14:foregroundMark x1="37143" y1="84649" x2="40286" y2="87719"/>
                        <a14:foregroundMark x1="62286" y1="87281" x2="66286" y2="86842"/>
                      </a14:backgroundRemoval>
                    </a14:imgEffect>
                  </a14:imgLayer>
                </a14:imgProps>
              </a:ext>
            </a:extLst>
          </a:blip>
          <a:stretch>
            <a:fillRect/>
          </a:stretch>
        </p:blipFill>
        <p:spPr>
          <a:xfrm>
            <a:off x="7085358" y="3899848"/>
            <a:ext cx="999273" cy="650954"/>
          </a:xfrm>
          <a:prstGeom prst="rect">
            <a:avLst/>
          </a:prstGeom>
        </p:spPr>
      </p:pic>
      <p:pic>
        <p:nvPicPr>
          <p:cNvPr id="31" name="Picture 30">
            <a:extLst>
              <a:ext uri="{FF2B5EF4-FFF2-40B4-BE49-F238E27FC236}">
                <a16:creationId xmlns:a16="http://schemas.microsoft.com/office/drawing/2014/main" id="{5B387A2E-58B4-4BE7-987F-61608C3C9643}"/>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11" b="94298" l="2000" r="94286">
                        <a14:foregroundMark x1="6857" y1="49561" x2="8286" y2="52632"/>
                        <a14:foregroundMark x1="2000" y1="50000" x2="2000" y2="50000"/>
                        <a14:foregroundMark x1="90857" y1="21053" x2="94286" y2="20175"/>
                        <a14:foregroundMark x1="49143" y1="92544" x2="52286" y2="94298"/>
                        <a14:foregroundMark x1="37143" y1="84649" x2="40286" y2="87719"/>
                        <a14:foregroundMark x1="62286" y1="87281" x2="66286" y2="86842"/>
                      </a14:backgroundRemoval>
                    </a14:imgEffect>
                  </a14:imgLayer>
                </a14:imgProps>
              </a:ext>
            </a:extLst>
          </a:blip>
          <a:stretch>
            <a:fillRect/>
          </a:stretch>
        </p:blipFill>
        <p:spPr>
          <a:xfrm>
            <a:off x="8058624" y="3822763"/>
            <a:ext cx="999273" cy="650954"/>
          </a:xfrm>
          <a:prstGeom prst="rect">
            <a:avLst/>
          </a:prstGeom>
        </p:spPr>
      </p:pic>
      <p:pic>
        <p:nvPicPr>
          <p:cNvPr id="32" name="Picture 31">
            <a:extLst>
              <a:ext uri="{FF2B5EF4-FFF2-40B4-BE49-F238E27FC236}">
                <a16:creationId xmlns:a16="http://schemas.microsoft.com/office/drawing/2014/main" id="{407769E9-70A9-46CF-BD93-F578F3398D8D}"/>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11" b="94298" l="2000" r="94286">
                        <a14:foregroundMark x1="6857" y1="49561" x2="8286" y2="52632"/>
                        <a14:foregroundMark x1="2000" y1="50000" x2="2000" y2="50000"/>
                        <a14:foregroundMark x1="90857" y1="21053" x2="94286" y2="20175"/>
                        <a14:foregroundMark x1="49143" y1="92544" x2="52286" y2="94298"/>
                        <a14:foregroundMark x1="37143" y1="84649" x2="40286" y2="87719"/>
                        <a14:foregroundMark x1="62286" y1="87281" x2="66286" y2="86842"/>
                      </a14:backgroundRemoval>
                    </a14:imgEffect>
                  </a14:imgLayer>
                </a14:imgProps>
              </a:ext>
            </a:extLst>
          </a:blip>
          <a:stretch>
            <a:fillRect/>
          </a:stretch>
        </p:blipFill>
        <p:spPr>
          <a:xfrm>
            <a:off x="8058625" y="3064303"/>
            <a:ext cx="999273" cy="650954"/>
          </a:xfrm>
          <a:prstGeom prst="rect">
            <a:avLst/>
          </a:prstGeom>
        </p:spPr>
      </p:pic>
      <p:pic>
        <p:nvPicPr>
          <p:cNvPr id="33" name="Picture 32">
            <a:extLst>
              <a:ext uri="{FF2B5EF4-FFF2-40B4-BE49-F238E27FC236}">
                <a16:creationId xmlns:a16="http://schemas.microsoft.com/office/drawing/2014/main" id="{EE66FF35-6D34-44AD-B177-411E99981556}"/>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11" b="94298" l="2000" r="94286">
                        <a14:foregroundMark x1="6857" y1="49561" x2="8286" y2="52632"/>
                        <a14:foregroundMark x1="2000" y1="50000" x2="2000" y2="50000"/>
                        <a14:foregroundMark x1="90857" y1="21053" x2="94286" y2="20175"/>
                        <a14:foregroundMark x1="49143" y1="92544" x2="52286" y2="94298"/>
                        <a14:foregroundMark x1="37143" y1="84649" x2="40286" y2="87719"/>
                        <a14:foregroundMark x1="62286" y1="87281" x2="66286" y2="86842"/>
                      </a14:backgroundRemoval>
                    </a14:imgEffect>
                  </a14:imgLayer>
                </a14:imgProps>
              </a:ext>
            </a:extLst>
          </a:blip>
          <a:stretch>
            <a:fillRect/>
          </a:stretch>
        </p:blipFill>
        <p:spPr>
          <a:xfrm>
            <a:off x="7571991" y="3499183"/>
            <a:ext cx="999273" cy="650954"/>
          </a:xfrm>
          <a:prstGeom prst="rect">
            <a:avLst/>
          </a:prstGeom>
        </p:spPr>
      </p:pic>
      <p:cxnSp>
        <p:nvCxnSpPr>
          <p:cNvPr id="35" name="Straight Arrow Connector 34">
            <a:extLst>
              <a:ext uri="{FF2B5EF4-FFF2-40B4-BE49-F238E27FC236}">
                <a16:creationId xmlns:a16="http://schemas.microsoft.com/office/drawing/2014/main" id="{CED45C25-4E5A-406A-A621-A1D837EBC906}"/>
              </a:ext>
              <a:ext uri="{C183D7F6-B498-43B3-948B-1728B52AA6E4}">
                <adec:decorative xmlns:adec="http://schemas.microsoft.com/office/drawing/2017/decorative" val="1"/>
              </a:ext>
            </a:extLst>
          </p:cNvPr>
          <p:cNvCxnSpPr>
            <a:cxnSpLocks/>
          </p:cNvCxnSpPr>
          <p:nvPr/>
        </p:nvCxnSpPr>
        <p:spPr>
          <a:xfrm flipH="1">
            <a:off x="2160410" y="1650021"/>
            <a:ext cx="85393" cy="3968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6" name="Straight Arrow Connector 35">
            <a:extLst>
              <a:ext uri="{FF2B5EF4-FFF2-40B4-BE49-F238E27FC236}">
                <a16:creationId xmlns:a16="http://schemas.microsoft.com/office/drawing/2014/main" id="{40B21E88-6ED7-4C52-BEF0-BA38BC896172}"/>
              </a:ext>
              <a:ext uri="{C183D7F6-B498-43B3-948B-1728B52AA6E4}">
                <adec:decorative xmlns:adec="http://schemas.microsoft.com/office/drawing/2017/decorative" val="1"/>
              </a:ext>
            </a:extLst>
          </p:cNvPr>
          <p:cNvCxnSpPr>
            <a:cxnSpLocks/>
          </p:cNvCxnSpPr>
          <p:nvPr/>
        </p:nvCxnSpPr>
        <p:spPr>
          <a:xfrm>
            <a:off x="2280369" y="1666483"/>
            <a:ext cx="1284055" cy="52770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9" name="Straight Arrow Connector 38">
            <a:extLst>
              <a:ext uri="{FF2B5EF4-FFF2-40B4-BE49-F238E27FC236}">
                <a16:creationId xmlns:a16="http://schemas.microsoft.com/office/drawing/2014/main" id="{07632295-CEB9-42E7-B464-B9B84D7121E7}"/>
              </a:ext>
              <a:ext uri="{C183D7F6-B498-43B3-948B-1728B52AA6E4}">
                <adec:decorative xmlns:adec="http://schemas.microsoft.com/office/drawing/2017/decorative" val="1"/>
              </a:ext>
            </a:extLst>
          </p:cNvPr>
          <p:cNvCxnSpPr>
            <a:cxnSpLocks/>
          </p:cNvCxnSpPr>
          <p:nvPr/>
        </p:nvCxnSpPr>
        <p:spPr>
          <a:xfrm>
            <a:off x="2221075" y="1650021"/>
            <a:ext cx="5228923" cy="54416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2" name="Straight Arrow Connector 41">
            <a:extLst>
              <a:ext uri="{FF2B5EF4-FFF2-40B4-BE49-F238E27FC236}">
                <a16:creationId xmlns:a16="http://schemas.microsoft.com/office/drawing/2014/main" id="{FAEED049-286A-48EB-9878-D641EFEB6A25}"/>
              </a:ext>
              <a:ext uri="{C183D7F6-B498-43B3-948B-1728B52AA6E4}">
                <adec:decorative xmlns:adec="http://schemas.microsoft.com/office/drawing/2017/decorative" val="1"/>
              </a:ext>
            </a:extLst>
          </p:cNvPr>
          <p:cNvCxnSpPr>
            <a:cxnSpLocks/>
          </p:cNvCxnSpPr>
          <p:nvPr/>
        </p:nvCxnSpPr>
        <p:spPr>
          <a:xfrm>
            <a:off x="2201999" y="1622588"/>
            <a:ext cx="3403973" cy="5842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7" name="Straight Arrow Connector 46">
            <a:extLst>
              <a:ext uri="{FF2B5EF4-FFF2-40B4-BE49-F238E27FC236}">
                <a16:creationId xmlns:a16="http://schemas.microsoft.com/office/drawing/2014/main" id="{2A0DF82F-D696-4A02-942D-9D591D979EB3}"/>
              </a:ext>
              <a:ext uri="{C183D7F6-B498-43B3-948B-1728B52AA6E4}">
                <adec:decorative xmlns:adec="http://schemas.microsoft.com/office/drawing/2017/decorative" val="1"/>
              </a:ext>
            </a:extLst>
          </p:cNvPr>
          <p:cNvCxnSpPr>
            <a:cxnSpLocks/>
          </p:cNvCxnSpPr>
          <p:nvPr/>
        </p:nvCxnSpPr>
        <p:spPr>
          <a:xfrm flipH="1">
            <a:off x="5783857" y="2637891"/>
            <a:ext cx="187775" cy="2691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FC70D8A3-057B-40A0-8EE3-37EC5AE8E80D}"/>
              </a:ext>
              <a:ext uri="{C183D7F6-B498-43B3-948B-1728B52AA6E4}">
                <adec:decorative xmlns:adec="http://schemas.microsoft.com/office/drawing/2017/decorative" val="1"/>
              </a:ext>
            </a:extLst>
          </p:cNvPr>
          <p:cNvCxnSpPr>
            <a:cxnSpLocks/>
          </p:cNvCxnSpPr>
          <p:nvPr/>
        </p:nvCxnSpPr>
        <p:spPr>
          <a:xfrm flipH="1">
            <a:off x="5888724" y="2641687"/>
            <a:ext cx="82906" cy="2883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14F87B1A-AD13-43F2-9022-882535020955}"/>
              </a:ext>
              <a:ext uri="{C183D7F6-B498-43B3-948B-1728B52AA6E4}">
                <adec:decorative xmlns:adec="http://schemas.microsoft.com/office/drawing/2017/decorative" val="1"/>
              </a:ext>
            </a:extLst>
          </p:cNvPr>
          <p:cNvCxnSpPr>
            <a:cxnSpLocks/>
          </p:cNvCxnSpPr>
          <p:nvPr/>
        </p:nvCxnSpPr>
        <p:spPr>
          <a:xfrm>
            <a:off x="5971631" y="2641687"/>
            <a:ext cx="23407" cy="297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C955D7F4-8B0B-4107-9D5C-E6A8A651421F}"/>
              </a:ext>
              <a:ext uri="{C183D7F6-B498-43B3-948B-1728B52AA6E4}">
                <adec:decorative xmlns:adec="http://schemas.microsoft.com/office/drawing/2017/decorative" val="1"/>
              </a:ext>
            </a:extLst>
          </p:cNvPr>
          <p:cNvCxnSpPr>
            <a:cxnSpLocks/>
          </p:cNvCxnSpPr>
          <p:nvPr/>
        </p:nvCxnSpPr>
        <p:spPr>
          <a:xfrm>
            <a:off x="5971631" y="2645872"/>
            <a:ext cx="153549" cy="261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2A1E3086-A955-4830-A070-7ED0EE9FC60D}"/>
              </a:ext>
              <a:ext uri="{C183D7F6-B498-43B3-948B-1728B52AA6E4}">
                <adec:decorative xmlns:adec="http://schemas.microsoft.com/office/drawing/2017/decorative" val="1"/>
              </a:ext>
            </a:extLst>
          </p:cNvPr>
          <p:cNvCxnSpPr>
            <a:cxnSpLocks/>
          </p:cNvCxnSpPr>
          <p:nvPr/>
        </p:nvCxnSpPr>
        <p:spPr>
          <a:xfrm>
            <a:off x="5959927" y="2641687"/>
            <a:ext cx="263311" cy="230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a:extLst>
              <a:ext uri="{FF2B5EF4-FFF2-40B4-BE49-F238E27FC236}">
                <a16:creationId xmlns:a16="http://schemas.microsoft.com/office/drawing/2014/main" id="{FD3446AE-4409-45C6-98C6-52C76C03890D}"/>
              </a:ext>
              <a:ext uri="{C183D7F6-B498-43B3-948B-1728B52AA6E4}">
                <adec:decorative xmlns:adec="http://schemas.microsoft.com/office/drawing/2017/decorative" val="1"/>
              </a:ext>
            </a:extLst>
          </p:cNvPr>
          <p:cNvCxnSpPr>
            <a:cxnSpLocks/>
          </p:cNvCxnSpPr>
          <p:nvPr/>
        </p:nvCxnSpPr>
        <p:spPr>
          <a:xfrm flipH="1">
            <a:off x="5680165" y="2637891"/>
            <a:ext cx="285614" cy="2342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1" name="Straight Arrow Connector 70">
            <a:extLst>
              <a:ext uri="{FF2B5EF4-FFF2-40B4-BE49-F238E27FC236}">
                <a16:creationId xmlns:a16="http://schemas.microsoft.com/office/drawing/2014/main" id="{8D2C90BD-0B70-478C-B82F-7BB7C7412D39}"/>
              </a:ext>
              <a:ext uri="{C183D7F6-B498-43B3-948B-1728B52AA6E4}">
                <adec:decorative xmlns:adec="http://schemas.microsoft.com/office/drawing/2017/decorative" val="1"/>
              </a:ext>
            </a:extLst>
          </p:cNvPr>
          <p:cNvCxnSpPr>
            <a:cxnSpLocks/>
          </p:cNvCxnSpPr>
          <p:nvPr/>
        </p:nvCxnSpPr>
        <p:spPr>
          <a:xfrm flipH="1">
            <a:off x="7690177" y="2576991"/>
            <a:ext cx="187775" cy="2691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Straight Arrow Connector 71">
            <a:extLst>
              <a:ext uri="{FF2B5EF4-FFF2-40B4-BE49-F238E27FC236}">
                <a16:creationId xmlns:a16="http://schemas.microsoft.com/office/drawing/2014/main" id="{E3E8E28E-110A-49F7-95A1-4F52E7AF9048}"/>
              </a:ext>
              <a:ext uri="{C183D7F6-B498-43B3-948B-1728B52AA6E4}">
                <adec:decorative xmlns:adec="http://schemas.microsoft.com/office/drawing/2017/decorative" val="1"/>
              </a:ext>
            </a:extLst>
          </p:cNvPr>
          <p:cNvCxnSpPr>
            <a:cxnSpLocks/>
          </p:cNvCxnSpPr>
          <p:nvPr/>
        </p:nvCxnSpPr>
        <p:spPr>
          <a:xfrm flipH="1">
            <a:off x="7795044" y="2580787"/>
            <a:ext cx="82906" cy="2883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3" name="Straight Arrow Connector 72">
            <a:extLst>
              <a:ext uri="{FF2B5EF4-FFF2-40B4-BE49-F238E27FC236}">
                <a16:creationId xmlns:a16="http://schemas.microsoft.com/office/drawing/2014/main" id="{659C0FC0-08EF-4E74-977E-315EAE9B1C29}"/>
              </a:ext>
              <a:ext uri="{C183D7F6-B498-43B3-948B-1728B52AA6E4}">
                <adec:decorative xmlns:adec="http://schemas.microsoft.com/office/drawing/2017/decorative" val="1"/>
              </a:ext>
            </a:extLst>
          </p:cNvPr>
          <p:cNvCxnSpPr>
            <a:cxnSpLocks/>
          </p:cNvCxnSpPr>
          <p:nvPr/>
        </p:nvCxnSpPr>
        <p:spPr>
          <a:xfrm>
            <a:off x="7877951" y="2580787"/>
            <a:ext cx="23407" cy="297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13BAF15C-EE73-4F22-B308-701481B2ACEF}"/>
              </a:ext>
              <a:ext uri="{C183D7F6-B498-43B3-948B-1728B52AA6E4}">
                <adec:decorative xmlns:adec="http://schemas.microsoft.com/office/drawing/2017/decorative" val="1"/>
              </a:ext>
            </a:extLst>
          </p:cNvPr>
          <p:cNvCxnSpPr>
            <a:cxnSpLocks/>
          </p:cNvCxnSpPr>
          <p:nvPr/>
        </p:nvCxnSpPr>
        <p:spPr>
          <a:xfrm>
            <a:off x="7877951" y="2584972"/>
            <a:ext cx="153549" cy="261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2E4ABBBE-508F-4349-9544-7D6E6E39EFAD}"/>
              </a:ext>
              <a:ext uri="{C183D7F6-B498-43B3-948B-1728B52AA6E4}">
                <adec:decorative xmlns:adec="http://schemas.microsoft.com/office/drawing/2017/decorative" val="1"/>
              </a:ext>
            </a:extLst>
          </p:cNvPr>
          <p:cNvCxnSpPr>
            <a:cxnSpLocks/>
          </p:cNvCxnSpPr>
          <p:nvPr/>
        </p:nvCxnSpPr>
        <p:spPr>
          <a:xfrm>
            <a:off x="7866247" y="2580787"/>
            <a:ext cx="263311" cy="230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a:extLst>
              <a:ext uri="{FF2B5EF4-FFF2-40B4-BE49-F238E27FC236}">
                <a16:creationId xmlns:a16="http://schemas.microsoft.com/office/drawing/2014/main" id="{34DAAE8A-F968-4B31-A0BE-0AB93263B4A6}"/>
              </a:ext>
              <a:ext uri="{C183D7F6-B498-43B3-948B-1728B52AA6E4}">
                <adec:decorative xmlns:adec="http://schemas.microsoft.com/office/drawing/2017/decorative" val="1"/>
              </a:ext>
            </a:extLst>
          </p:cNvPr>
          <p:cNvCxnSpPr>
            <a:cxnSpLocks/>
          </p:cNvCxnSpPr>
          <p:nvPr/>
        </p:nvCxnSpPr>
        <p:spPr>
          <a:xfrm flipH="1">
            <a:off x="7586485" y="2576991"/>
            <a:ext cx="285614" cy="2342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7" name="Straight Arrow Connector 76">
            <a:extLst>
              <a:ext uri="{FF2B5EF4-FFF2-40B4-BE49-F238E27FC236}">
                <a16:creationId xmlns:a16="http://schemas.microsoft.com/office/drawing/2014/main" id="{CDE0BF58-F2DD-42A5-A5D7-44A1F5195971}"/>
              </a:ext>
              <a:ext uri="{C183D7F6-B498-43B3-948B-1728B52AA6E4}">
                <adec:decorative xmlns:adec="http://schemas.microsoft.com/office/drawing/2017/decorative" val="1"/>
              </a:ext>
            </a:extLst>
          </p:cNvPr>
          <p:cNvCxnSpPr>
            <a:cxnSpLocks/>
          </p:cNvCxnSpPr>
          <p:nvPr/>
        </p:nvCxnSpPr>
        <p:spPr>
          <a:xfrm flipH="1">
            <a:off x="3727916" y="2603036"/>
            <a:ext cx="187775" cy="2691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455C2CAE-0D34-4590-A114-4962E04D1BC6}"/>
              </a:ext>
              <a:ext uri="{C183D7F6-B498-43B3-948B-1728B52AA6E4}">
                <adec:decorative xmlns:adec="http://schemas.microsoft.com/office/drawing/2017/decorative" val="1"/>
              </a:ext>
            </a:extLst>
          </p:cNvPr>
          <p:cNvCxnSpPr>
            <a:cxnSpLocks/>
          </p:cNvCxnSpPr>
          <p:nvPr/>
        </p:nvCxnSpPr>
        <p:spPr>
          <a:xfrm flipH="1">
            <a:off x="3832783" y="2606832"/>
            <a:ext cx="82906" cy="2883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6C494304-5128-457F-AD91-1116480285F7}"/>
              </a:ext>
              <a:ext uri="{C183D7F6-B498-43B3-948B-1728B52AA6E4}">
                <adec:decorative xmlns:adec="http://schemas.microsoft.com/office/drawing/2017/decorative" val="1"/>
              </a:ext>
            </a:extLst>
          </p:cNvPr>
          <p:cNvCxnSpPr>
            <a:cxnSpLocks/>
          </p:cNvCxnSpPr>
          <p:nvPr/>
        </p:nvCxnSpPr>
        <p:spPr>
          <a:xfrm>
            <a:off x="3915690" y="2606832"/>
            <a:ext cx="23407" cy="297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8B5BCFEB-547B-4A78-9748-10999CC1249D}"/>
              </a:ext>
              <a:ext uri="{C183D7F6-B498-43B3-948B-1728B52AA6E4}">
                <adec:decorative xmlns:adec="http://schemas.microsoft.com/office/drawing/2017/decorative" val="1"/>
              </a:ext>
            </a:extLst>
          </p:cNvPr>
          <p:cNvCxnSpPr>
            <a:cxnSpLocks/>
          </p:cNvCxnSpPr>
          <p:nvPr/>
        </p:nvCxnSpPr>
        <p:spPr>
          <a:xfrm>
            <a:off x="3915690" y="2611017"/>
            <a:ext cx="153549" cy="261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a:extLst>
              <a:ext uri="{FF2B5EF4-FFF2-40B4-BE49-F238E27FC236}">
                <a16:creationId xmlns:a16="http://schemas.microsoft.com/office/drawing/2014/main" id="{691C5613-0401-488E-9BAF-573E83C062EF}"/>
              </a:ext>
              <a:ext uri="{C183D7F6-B498-43B3-948B-1728B52AA6E4}">
                <adec:decorative xmlns:adec="http://schemas.microsoft.com/office/drawing/2017/decorative" val="1"/>
              </a:ext>
            </a:extLst>
          </p:cNvPr>
          <p:cNvCxnSpPr>
            <a:cxnSpLocks/>
          </p:cNvCxnSpPr>
          <p:nvPr/>
        </p:nvCxnSpPr>
        <p:spPr>
          <a:xfrm>
            <a:off x="3903986" y="2606832"/>
            <a:ext cx="263311" cy="230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C358B4E7-EF77-4696-A95E-1856DD302CF8}"/>
              </a:ext>
              <a:ext uri="{C183D7F6-B498-43B3-948B-1728B52AA6E4}">
                <adec:decorative xmlns:adec="http://schemas.microsoft.com/office/drawing/2017/decorative" val="1"/>
              </a:ext>
            </a:extLst>
          </p:cNvPr>
          <p:cNvCxnSpPr>
            <a:cxnSpLocks/>
          </p:cNvCxnSpPr>
          <p:nvPr/>
        </p:nvCxnSpPr>
        <p:spPr>
          <a:xfrm flipH="1">
            <a:off x="3624224" y="2603036"/>
            <a:ext cx="285614" cy="2342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C06A2A4B-D36F-49B3-8185-27B5334B6B76}"/>
              </a:ext>
              <a:ext uri="{C183D7F6-B498-43B3-948B-1728B52AA6E4}">
                <adec:decorative xmlns:adec="http://schemas.microsoft.com/office/drawing/2017/decorative" val="1"/>
              </a:ext>
            </a:extLst>
          </p:cNvPr>
          <p:cNvCxnSpPr>
            <a:cxnSpLocks/>
          </p:cNvCxnSpPr>
          <p:nvPr/>
        </p:nvCxnSpPr>
        <p:spPr>
          <a:xfrm flipH="1">
            <a:off x="1879752" y="2621695"/>
            <a:ext cx="187775" cy="2691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BED3C0BA-3F1B-4016-9DDB-16EC75DE4787}"/>
              </a:ext>
              <a:ext uri="{C183D7F6-B498-43B3-948B-1728B52AA6E4}">
                <adec:decorative xmlns:adec="http://schemas.microsoft.com/office/drawing/2017/decorative" val="1"/>
              </a:ext>
            </a:extLst>
          </p:cNvPr>
          <p:cNvCxnSpPr>
            <a:cxnSpLocks/>
          </p:cNvCxnSpPr>
          <p:nvPr/>
        </p:nvCxnSpPr>
        <p:spPr>
          <a:xfrm flipH="1">
            <a:off x="1984619" y="2625491"/>
            <a:ext cx="82906" cy="2883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31395CCD-69B3-49DC-8424-D79F9AB10CFF}"/>
              </a:ext>
              <a:ext uri="{C183D7F6-B498-43B3-948B-1728B52AA6E4}">
                <adec:decorative xmlns:adec="http://schemas.microsoft.com/office/drawing/2017/decorative" val="1"/>
              </a:ext>
            </a:extLst>
          </p:cNvPr>
          <p:cNvCxnSpPr>
            <a:cxnSpLocks/>
          </p:cNvCxnSpPr>
          <p:nvPr/>
        </p:nvCxnSpPr>
        <p:spPr>
          <a:xfrm>
            <a:off x="2067526" y="2625491"/>
            <a:ext cx="23407" cy="297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a:extLst>
              <a:ext uri="{FF2B5EF4-FFF2-40B4-BE49-F238E27FC236}">
                <a16:creationId xmlns:a16="http://schemas.microsoft.com/office/drawing/2014/main" id="{EFBB6508-D120-40CB-9496-B04442CE6E8E}"/>
              </a:ext>
              <a:ext uri="{C183D7F6-B498-43B3-948B-1728B52AA6E4}">
                <adec:decorative xmlns:adec="http://schemas.microsoft.com/office/drawing/2017/decorative" val="1"/>
              </a:ext>
            </a:extLst>
          </p:cNvPr>
          <p:cNvCxnSpPr>
            <a:cxnSpLocks/>
          </p:cNvCxnSpPr>
          <p:nvPr/>
        </p:nvCxnSpPr>
        <p:spPr>
          <a:xfrm>
            <a:off x="2067526" y="2629676"/>
            <a:ext cx="153549" cy="2611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DAC6F75E-1B5F-4131-A8EB-82A18D9E7686}"/>
              </a:ext>
              <a:ext uri="{C183D7F6-B498-43B3-948B-1728B52AA6E4}">
                <adec:decorative xmlns:adec="http://schemas.microsoft.com/office/drawing/2017/decorative" val="1"/>
              </a:ext>
            </a:extLst>
          </p:cNvPr>
          <p:cNvCxnSpPr>
            <a:cxnSpLocks/>
          </p:cNvCxnSpPr>
          <p:nvPr/>
        </p:nvCxnSpPr>
        <p:spPr>
          <a:xfrm>
            <a:off x="2055822" y="2625491"/>
            <a:ext cx="263311" cy="2305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FB6CE3A7-0C60-40A8-A35F-1D74C46A96E8}"/>
              </a:ext>
              <a:ext uri="{C183D7F6-B498-43B3-948B-1728B52AA6E4}">
                <adec:decorative xmlns:adec="http://schemas.microsoft.com/office/drawing/2017/decorative" val="1"/>
              </a:ext>
            </a:extLst>
          </p:cNvPr>
          <p:cNvCxnSpPr>
            <a:cxnSpLocks/>
          </p:cNvCxnSpPr>
          <p:nvPr/>
        </p:nvCxnSpPr>
        <p:spPr>
          <a:xfrm flipH="1">
            <a:off x="1776060" y="2621695"/>
            <a:ext cx="285614" cy="2342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95" name="Picture 94">
            <a:extLst>
              <a:ext uri="{FF2B5EF4-FFF2-40B4-BE49-F238E27FC236}">
                <a16:creationId xmlns:a16="http://schemas.microsoft.com/office/drawing/2014/main" id="{4545A65E-94B5-407F-9EDF-1BF92C211669}"/>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3423190" y="3946109"/>
            <a:ext cx="699162" cy="384255"/>
          </a:xfrm>
          <a:prstGeom prst="rect">
            <a:avLst/>
          </a:prstGeom>
        </p:spPr>
      </p:pic>
      <p:pic>
        <p:nvPicPr>
          <p:cNvPr id="96" name="Picture 95">
            <a:extLst>
              <a:ext uri="{FF2B5EF4-FFF2-40B4-BE49-F238E27FC236}">
                <a16:creationId xmlns:a16="http://schemas.microsoft.com/office/drawing/2014/main" id="{9B438A77-4EDC-4C1A-9353-E70A9A9B90D4}"/>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21" b="92899" l="1301" r="98211">
                        <a14:foregroundMark x1="976" y1="17308" x2="23821" y2="6213"/>
                        <a14:foregroundMark x1="23821" y1="6213" x2="29350" y2="10651"/>
                        <a14:foregroundMark x1="1382" y1="18047" x2="6829" y2="14053"/>
                        <a14:foregroundMark x1="73740" y1="92604" x2="78130" y2="93195"/>
                        <a14:foregroundMark x1="93008" y1="67160" x2="93821" y2="54586"/>
                        <a14:foregroundMark x1="98049" y1="57249" x2="98211" y2="55917"/>
                        <a14:backgroundMark x1="5203" y1="51183" x2="37642" y2="80325"/>
                        <a14:backgroundMark x1="37642" y1="80325" x2="61301" y2="90089"/>
                        <a14:backgroundMark x1="61301" y1="90089" x2="62520" y2="91568"/>
                        <a14:backgroundMark x1="89919" y1="93491" x2="97642" y2="68195"/>
                        <a14:backgroundMark x1="92764" y1="38757" x2="82358" y2="27219"/>
                        <a14:backgroundMark x1="82358" y1="27219" x2="73577" y2="7840"/>
                        <a14:backgroundMark x1="53984" y1="5325" x2="41626" y2="8580"/>
                        <a14:backgroundMark x1="4146" y1="25740" x2="24065" y2="14497"/>
                        <a14:backgroundMark x1="2358" y1="8728" x2="18130" y2="2663"/>
                      </a14:backgroundRemoval>
                    </a14:imgEffect>
                  </a14:imgLayer>
                </a14:imgProps>
              </a:ext>
            </a:extLst>
          </a:blip>
          <a:stretch>
            <a:fillRect/>
          </a:stretch>
        </p:blipFill>
        <p:spPr>
          <a:xfrm>
            <a:off x="3208210" y="3427217"/>
            <a:ext cx="699162" cy="384255"/>
          </a:xfrm>
          <a:prstGeom prst="rect">
            <a:avLst/>
          </a:prstGeom>
        </p:spPr>
      </p:pic>
      <p:cxnSp>
        <p:nvCxnSpPr>
          <p:cNvPr id="189" name="Straight Arrow Connector 188">
            <a:extLst>
              <a:ext uri="{FF2B5EF4-FFF2-40B4-BE49-F238E27FC236}">
                <a16:creationId xmlns:a16="http://schemas.microsoft.com/office/drawing/2014/main" id="{4D7AA195-E90E-4208-A1A9-CCC326F84F5D}"/>
              </a:ext>
              <a:ext uri="{C183D7F6-B498-43B3-948B-1728B52AA6E4}">
                <adec:decorative xmlns:adec="http://schemas.microsoft.com/office/drawing/2017/decorative" val="1"/>
              </a:ext>
            </a:extLst>
          </p:cNvPr>
          <p:cNvCxnSpPr>
            <a:cxnSpLocks/>
          </p:cNvCxnSpPr>
          <p:nvPr/>
        </p:nvCxnSpPr>
        <p:spPr>
          <a:xfrm flipH="1">
            <a:off x="7975408" y="1741550"/>
            <a:ext cx="299169" cy="3262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3" name="Title 192">
            <a:extLst>
              <a:ext uri="{FF2B5EF4-FFF2-40B4-BE49-F238E27FC236}">
                <a16:creationId xmlns:a16="http://schemas.microsoft.com/office/drawing/2014/main" id="{7640842E-90D1-47F6-A57D-C68B8A86A2E4}"/>
              </a:ext>
            </a:extLst>
          </p:cNvPr>
          <p:cNvSpPr txBox="1">
            <a:spLocks noGrp="1"/>
          </p:cNvSpPr>
          <p:nvPr>
            <p:ph type="title" idx="4294967295"/>
          </p:nvPr>
        </p:nvSpPr>
        <p:spPr>
          <a:xfrm>
            <a:off x="71654" y="236544"/>
            <a:ext cx="4922607"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Satellite Cross-calibration Radiometer (SCR)</a:t>
            </a:r>
          </a:p>
        </p:txBody>
      </p:sp>
      <p:sp>
        <p:nvSpPr>
          <p:cNvPr id="194" name="TextBox 193">
            <a:extLst>
              <a:ext uri="{FF2B5EF4-FFF2-40B4-BE49-F238E27FC236}">
                <a16:creationId xmlns:a16="http://schemas.microsoft.com/office/drawing/2014/main" id="{FB89E906-244B-48A2-9E16-6E34EFD13649}"/>
              </a:ext>
            </a:extLst>
          </p:cNvPr>
          <p:cNvSpPr txBox="1"/>
          <p:nvPr/>
        </p:nvSpPr>
        <p:spPr>
          <a:xfrm>
            <a:off x="140297" y="944923"/>
            <a:ext cx="1160948" cy="1138773"/>
          </a:xfrm>
          <a:prstGeom prst="rect">
            <a:avLst/>
          </a:prstGeom>
        </p:spPr>
        <p:txBody>
          <a:bodyPr wrap="square" lIns="0" tIns="0" rIns="0" bIns="0" rtlCol="0">
            <a:spAutoFit/>
          </a:bodyPr>
          <a:lstStyle/>
          <a:p>
            <a:r>
              <a:rPr lang="en-US" b="1" i="1" dirty="0"/>
              <a:t>Primary Calibration Layer</a:t>
            </a:r>
          </a:p>
          <a:p>
            <a:r>
              <a:rPr lang="en-US" sz="1400" dirty="0"/>
              <a:t>                    </a:t>
            </a:r>
            <a:r>
              <a:rPr lang="en-US" sz="2000" dirty="0"/>
              <a:t>  </a:t>
            </a:r>
          </a:p>
        </p:txBody>
      </p:sp>
      <p:sp>
        <p:nvSpPr>
          <p:cNvPr id="195" name="TextBox 194">
            <a:extLst>
              <a:ext uri="{FF2B5EF4-FFF2-40B4-BE49-F238E27FC236}">
                <a16:creationId xmlns:a16="http://schemas.microsoft.com/office/drawing/2014/main" id="{84D48254-6B2E-41A0-9324-8629EDC21A0F}"/>
              </a:ext>
            </a:extLst>
          </p:cNvPr>
          <p:cNvSpPr txBox="1"/>
          <p:nvPr/>
        </p:nvSpPr>
        <p:spPr>
          <a:xfrm>
            <a:off x="138588" y="2099926"/>
            <a:ext cx="1519043" cy="830997"/>
          </a:xfrm>
          <a:prstGeom prst="rect">
            <a:avLst/>
          </a:prstGeom>
        </p:spPr>
        <p:txBody>
          <a:bodyPr wrap="square" lIns="0" tIns="0" rIns="0" bIns="0" rtlCol="0">
            <a:spAutoFit/>
          </a:bodyPr>
          <a:lstStyle/>
          <a:p>
            <a:r>
              <a:rPr lang="en-US" b="1" i="1" dirty="0"/>
              <a:t>Transfer Calibration Layer</a:t>
            </a:r>
          </a:p>
        </p:txBody>
      </p:sp>
      <p:sp>
        <p:nvSpPr>
          <p:cNvPr id="196" name="TextBox 195">
            <a:extLst>
              <a:ext uri="{FF2B5EF4-FFF2-40B4-BE49-F238E27FC236}">
                <a16:creationId xmlns:a16="http://schemas.microsoft.com/office/drawing/2014/main" id="{A828CEA4-A200-4439-91E2-6D3856349765}"/>
              </a:ext>
            </a:extLst>
          </p:cNvPr>
          <p:cNvSpPr txBox="1"/>
          <p:nvPr/>
        </p:nvSpPr>
        <p:spPr>
          <a:xfrm>
            <a:off x="1513479" y="3130934"/>
            <a:ext cx="2891506" cy="276999"/>
          </a:xfrm>
          <a:prstGeom prst="rect">
            <a:avLst/>
          </a:prstGeom>
        </p:spPr>
        <p:txBody>
          <a:bodyPr wrap="square" lIns="0" tIns="0" rIns="0" bIns="0" rtlCol="0">
            <a:spAutoFit/>
          </a:bodyPr>
          <a:lstStyle/>
          <a:p>
            <a:pPr marL="342900" indent="-342900">
              <a:buFont typeface="Arial" charset="0"/>
              <a:buChar char="•"/>
            </a:pPr>
            <a:r>
              <a:rPr lang="en-US" b="1" i="1" dirty="0"/>
              <a:t>Imaging Layer</a:t>
            </a:r>
          </a:p>
        </p:txBody>
      </p:sp>
      <p:sp>
        <p:nvSpPr>
          <p:cNvPr id="197" name="TextBox 196">
            <a:extLst>
              <a:ext uri="{FF2B5EF4-FFF2-40B4-BE49-F238E27FC236}">
                <a16:creationId xmlns:a16="http://schemas.microsoft.com/office/drawing/2014/main" id="{992923AA-4196-4E1B-AAC6-13B7BAA77DC5}"/>
              </a:ext>
            </a:extLst>
          </p:cNvPr>
          <p:cNvSpPr txBox="1"/>
          <p:nvPr/>
        </p:nvSpPr>
        <p:spPr>
          <a:xfrm>
            <a:off x="4768415" y="796809"/>
            <a:ext cx="2681584" cy="738664"/>
          </a:xfrm>
          <a:prstGeom prst="rect">
            <a:avLst/>
          </a:prstGeom>
        </p:spPr>
        <p:txBody>
          <a:bodyPr wrap="square" lIns="0" tIns="0" rIns="0" bIns="0" rtlCol="0">
            <a:spAutoFit/>
          </a:bodyPr>
          <a:lstStyle/>
          <a:p>
            <a:r>
              <a:rPr lang="en-US" sz="1600" b="1" dirty="0"/>
              <a:t>Absolute Source – </a:t>
            </a:r>
          </a:p>
          <a:p>
            <a:r>
              <a:rPr lang="en-US" sz="1600" b="1" dirty="0"/>
              <a:t>complimentary calibration -   </a:t>
            </a:r>
          </a:p>
          <a:p>
            <a:r>
              <a:rPr lang="en-US" sz="1600" b="1" dirty="0"/>
              <a:t>CLARREO Pathfinder &amp; TRUTHS</a:t>
            </a:r>
          </a:p>
        </p:txBody>
      </p:sp>
      <p:sp>
        <p:nvSpPr>
          <p:cNvPr id="199" name="TextBox 198">
            <a:extLst>
              <a:ext uri="{FF2B5EF4-FFF2-40B4-BE49-F238E27FC236}">
                <a16:creationId xmlns:a16="http://schemas.microsoft.com/office/drawing/2014/main" id="{529B4B89-43A0-4B51-A20B-B2C50D331A43}"/>
              </a:ext>
            </a:extLst>
          </p:cNvPr>
          <p:cNvSpPr txBox="1"/>
          <p:nvPr/>
        </p:nvSpPr>
        <p:spPr>
          <a:xfrm>
            <a:off x="1442790" y="2231054"/>
            <a:ext cx="391501" cy="246221"/>
          </a:xfrm>
          <a:prstGeom prst="rect">
            <a:avLst/>
          </a:prstGeom>
        </p:spPr>
        <p:txBody>
          <a:bodyPr wrap="square" lIns="0" tIns="0" rIns="0" bIns="0" rtlCol="0">
            <a:spAutoFit/>
          </a:bodyPr>
          <a:lstStyle/>
          <a:p>
            <a:r>
              <a:rPr lang="en-US" sz="1600" b="1" dirty="0"/>
              <a:t>SCR</a:t>
            </a:r>
          </a:p>
        </p:txBody>
      </p:sp>
      <p:sp>
        <p:nvSpPr>
          <p:cNvPr id="202" name="TextBox 201">
            <a:extLst>
              <a:ext uri="{FF2B5EF4-FFF2-40B4-BE49-F238E27FC236}">
                <a16:creationId xmlns:a16="http://schemas.microsoft.com/office/drawing/2014/main" id="{74C74C52-BC72-4401-AC9C-A66B544E0B56}"/>
              </a:ext>
            </a:extLst>
          </p:cNvPr>
          <p:cNvSpPr txBox="1"/>
          <p:nvPr/>
        </p:nvSpPr>
        <p:spPr>
          <a:xfrm>
            <a:off x="2371770" y="808561"/>
            <a:ext cx="2047063" cy="738664"/>
          </a:xfrm>
          <a:prstGeom prst="rect">
            <a:avLst/>
          </a:prstGeom>
        </p:spPr>
        <p:txBody>
          <a:bodyPr wrap="square" lIns="0" tIns="0" rIns="0" bIns="0" rtlCol="0">
            <a:spAutoFit/>
          </a:bodyPr>
          <a:lstStyle/>
          <a:p>
            <a:r>
              <a:rPr lang="en-US" sz="1600" b="1" dirty="0"/>
              <a:t>Well calibrated source, i.e., Landsat, Sentinel-2, future systems, …</a:t>
            </a:r>
          </a:p>
        </p:txBody>
      </p:sp>
      <p:cxnSp>
        <p:nvCxnSpPr>
          <p:cNvPr id="203" name="Straight Arrow Connector 202">
            <a:extLst>
              <a:ext uri="{FF2B5EF4-FFF2-40B4-BE49-F238E27FC236}">
                <a16:creationId xmlns:a16="http://schemas.microsoft.com/office/drawing/2014/main" id="{61C656FF-67CE-408D-9994-C7B3A2754F73}"/>
              </a:ext>
              <a:ext uri="{C183D7F6-B498-43B3-948B-1728B52AA6E4}">
                <adec:decorative xmlns:adec="http://schemas.microsoft.com/office/drawing/2017/decorative" val="1"/>
              </a:ext>
            </a:extLst>
          </p:cNvPr>
          <p:cNvCxnSpPr>
            <a:cxnSpLocks/>
          </p:cNvCxnSpPr>
          <p:nvPr/>
        </p:nvCxnSpPr>
        <p:spPr>
          <a:xfrm flipH="1" flipV="1">
            <a:off x="2160410" y="1571710"/>
            <a:ext cx="5407576" cy="1500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15" name="TextBox 214">
            <a:extLst>
              <a:ext uri="{FF2B5EF4-FFF2-40B4-BE49-F238E27FC236}">
                <a16:creationId xmlns:a16="http://schemas.microsoft.com/office/drawing/2014/main" id="{94D87D86-32FA-4332-B68C-49623263410C}"/>
              </a:ext>
            </a:extLst>
          </p:cNvPr>
          <p:cNvSpPr txBox="1"/>
          <p:nvPr/>
        </p:nvSpPr>
        <p:spPr>
          <a:xfrm>
            <a:off x="3234514" y="2228580"/>
            <a:ext cx="391501" cy="246221"/>
          </a:xfrm>
          <a:prstGeom prst="rect">
            <a:avLst/>
          </a:prstGeom>
        </p:spPr>
        <p:txBody>
          <a:bodyPr wrap="square" lIns="0" tIns="0" rIns="0" bIns="0" rtlCol="0">
            <a:spAutoFit/>
          </a:bodyPr>
          <a:lstStyle/>
          <a:p>
            <a:r>
              <a:rPr lang="en-US" sz="1600" b="1" dirty="0"/>
              <a:t>SCR</a:t>
            </a:r>
          </a:p>
        </p:txBody>
      </p:sp>
      <p:sp>
        <p:nvSpPr>
          <p:cNvPr id="216" name="TextBox 215">
            <a:extLst>
              <a:ext uri="{FF2B5EF4-FFF2-40B4-BE49-F238E27FC236}">
                <a16:creationId xmlns:a16="http://schemas.microsoft.com/office/drawing/2014/main" id="{566F301F-939E-462F-B419-2DEAFE033015}"/>
              </a:ext>
            </a:extLst>
          </p:cNvPr>
          <p:cNvSpPr txBox="1"/>
          <p:nvPr/>
        </p:nvSpPr>
        <p:spPr>
          <a:xfrm>
            <a:off x="5198003" y="2236943"/>
            <a:ext cx="391501" cy="246221"/>
          </a:xfrm>
          <a:prstGeom prst="rect">
            <a:avLst/>
          </a:prstGeom>
        </p:spPr>
        <p:txBody>
          <a:bodyPr wrap="square" lIns="0" tIns="0" rIns="0" bIns="0" rtlCol="0">
            <a:spAutoFit/>
          </a:bodyPr>
          <a:lstStyle/>
          <a:p>
            <a:r>
              <a:rPr lang="en-US" sz="1600" b="1" dirty="0"/>
              <a:t>SCR</a:t>
            </a:r>
          </a:p>
        </p:txBody>
      </p:sp>
      <p:sp>
        <p:nvSpPr>
          <p:cNvPr id="217" name="TextBox 216">
            <a:extLst>
              <a:ext uri="{FF2B5EF4-FFF2-40B4-BE49-F238E27FC236}">
                <a16:creationId xmlns:a16="http://schemas.microsoft.com/office/drawing/2014/main" id="{7EA37F72-5C08-4277-B62A-EA648842ECC7}"/>
              </a:ext>
            </a:extLst>
          </p:cNvPr>
          <p:cNvSpPr txBox="1"/>
          <p:nvPr/>
        </p:nvSpPr>
        <p:spPr>
          <a:xfrm>
            <a:off x="7147562" y="2236527"/>
            <a:ext cx="391501" cy="246221"/>
          </a:xfrm>
          <a:prstGeom prst="rect">
            <a:avLst/>
          </a:prstGeom>
        </p:spPr>
        <p:txBody>
          <a:bodyPr wrap="square" lIns="0" tIns="0" rIns="0" bIns="0" rtlCol="0">
            <a:spAutoFit/>
          </a:bodyPr>
          <a:lstStyle/>
          <a:p>
            <a:r>
              <a:rPr lang="en-US" sz="1600" b="1" dirty="0"/>
              <a:t>SCR</a:t>
            </a:r>
          </a:p>
        </p:txBody>
      </p:sp>
    </p:spTree>
    <p:extLst>
      <p:ext uri="{BB962C8B-B14F-4D97-AF65-F5344CB8AC3E}">
        <p14:creationId xmlns:p14="http://schemas.microsoft.com/office/powerpoint/2010/main" val="86449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B1E22-C852-47AF-A266-570AEBFEB509}"/>
              </a:ext>
            </a:extLst>
          </p:cNvPr>
          <p:cNvSpPr>
            <a:spLocks noGrp="1"/>
          </p:cNvSpPr>
          <p:nvPr>
            <p:ph type="title"/>
          </p:nvPr>
        </p:nvSpPr>
        <p:spPr/>
        <p:txBody>
          <a:bodyPr/>
          <a:lstStyle/>
          <a:p>
            <a:r>
              <a:rPr lang="en-US" dirty="0"/>
              <a:t>JACIE Team</a:t>
            </a:r>
            <a:br>
              <a:rPr lang="en-US" dirty="0"/>
            </a:br>
            <a:endParaRPr lang="en-US" dirty="0"/>
          </a:p>
        </p:txBody>
      </p:sp>
      <p:sp>
        <p:nvSpPr>
          <p:cNvPr id="3" name="Subtitle 2">
            <a:extLst>
              <a:ext uri="{FF2B5EF4-FFF2-40B4-BE49-F238E27FC236}">
                <a16:creationId xmlns:a16="http://schemas.microsoft.com/office/drawing/2014/main" id="{43679678-5278-49DE-935F-945FC38625E4}"/>
              </a:ext>
            </a:extLst>
          </p:cNvPr>
          <p:cNvSpPr>
            <a:spLocks noGrp="1"/>
          </p:cNvSpPr>
          <p:nvPr>
            <p:ph type="subTitle" idx="1"/>
          </p:nvPr>
        </p:nvSpPr>
        <p:spPr>
          <a:xfrm>
            <a:off x="228599" y="876301"/>
            <a:ext cx="8686801" cy="3648074"/>
          </a:xfrm>
        </p:spPr>
        <p:txBody>
          <a:bodyPr>
            <a:normAutofit fontScale="70000" lnSpcReduction="20000"/>
          </a:bodyPr>
          <a:lstStyle/>
          <a:p>
            <a:r>
              <a:rPr lang="en-US" dirty="0"/>
              <a:t>JACIE information</a:t>
            </a:r>
          </a:p>
          <a:p>
            <a:pPr lvl="1"/>
            <a:r>
              <a:rPr lang="en-US" dirty="0"/>
              <a:t>JACIE Web page - </a:t>
            </a:r>
            <a:r>
              <a:rPr lang="en-US" dirty="0">
                <a:hlinkClick r:id="rId2"/>
              </a:rPr>
              <a:t>https://www.usgs.gov/core-science-systems/eros/calval/jacie</a:t>
            </a:r>
            <a:endParaRPr lang="en-US" dirty="0"/>
          </a:p>
          <a:p>
            <a:pPr lvl="1"/>
            <a:r>
              <a:rPr lang="en-US" dirty="0"/>
              <a:t>Confluence Page - </a:t>
            </a:r>
            <a:r>
              <a:rPr lang="en-US" u="sng" dirty="0">
                <a:hlinkClick r:id="rId3"/>
              </a:rPr>
              <a:t>https://my.usgs.gov/confluence/</a:t>
            </a:r>
            <a:endParaRPr lang="en-US" dirty="0"/>
          </a:p>
          <a:p>
            <a:r>
              <a:rPr lang="en-US" dirty="0"/>
              <a:t>Membership</a:t>
            </a:r>
          </a:p>
          <a:p>
            <a:pPr lvl="1"/>
            <a:r>
              <a:rPr lang="en-US" dirty="0"/>
              <a:t>Stakeholders: NASA - Kevin Murphy, Brad Doorn; NGA - Frank Avila; NOAA: Mitch Goldberg; NRO: Peter Muend, Jeremy Banik; USDA: Claire Boryan, Bob Tetrault; USGS: Tim Newman, Greg Snyder</a:t>
            </a:r>
          </a:p>
          <a:p>
            <a:pPr lvl="1"/>
            <a:r>
              <a:rPr lang="en-US" dirty="0"/>
              <a:t>Management: NASA: Kurt Thome, NGA: Dave Case, Jim Vrabel, Christa Johnson; NOAA: Kevin Gallo, Changyong Cao; </a:t>
            </a:r>
            <a:r>
              <a:rPr lang="en-US" b="1" dirty="0">
                <a:solidFill>
                  <a:srgbClr val="FF0000"/>
                </a:solidFill>
              </a:rPr>
              <a:t>NRO: NEW </a:t>
            </a:r>
            <a:r>
              <a:rPr lang="en-US" dirty="0"/>
              <a:t>, USDA: Dath Mita; USGS: Greg Stensaas, Cody Anderson, Kimberly Casey, Jon Christopherson</a:t>
            </a:r>
          </a:p>
          <a:p>
            <a:pPr lvl="1"/>
            <a:r>
              <a:rPr lang="en-US" dirty="0"/>
              <a:t>Technical Team: Continues to grow, working on a more dedicated approach, need dedicated agency lists</a:t>
            </a:r>
          </a:p>
          <a:p>
            <a:pPr lvl="1"/>
            <a:r>
              <a:rPr lang="en-US" dirty="0"/>
              <a:t>New JACIE Outreach and Collaboration and Administrator – Manaal Ali (USGS EROS TSSC – KBR)</a:t>
            </a:r>
          </a:p>
          <a:p>
            <a:r>
              <a:rPr lang="en-US" dirty="0"/>
              <a:t>Team enhancement and Integration planning</a:t>
            </a:r>
          </a:p>
          <a:p>
            <a:pPr lvl="1"/>
            <a:r>
              <a:rPr lang="en-US" dirty="0"/>
              <a:t>Need help and discussion among stakeholders</a:t>
            </a:r>
          </a:p>
        </p:txBody>
      </p:sp>
    </p:spTree>
    <p:extLst>
      <p:ext uri="{BB962C8B-B14F-4D97-AF65-F5344CB8AC3E}">
        <p14:creationId xmlns:p14="http://schemas.microsoft.com/office/powerpoint/2010/main" val="2293601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C5777-7348-4950-986F-8B6600FF4E1C}"/>
              </a:ext>
            </a:extLst>
          </p:cNvPr>
          <p:cNvSpPr>
            <a:spLocks noGrp="1"/>
          </p:cNvSpPr>
          <p:nvPr>
            <p:ph type="title"/>
          </p:nvPr>
        </p:nvSpPr>
        <p:spPr/>
        <p:txBody>
          <a:bodyPr/>
          <a:lstStyle/>
          <a:p>
            <a:r>
              <a:rPr lang="en-US" dirty="0"/>
              <a:t>SCR is important</a:t>
            </a:r>
          </a:p>
        </p:txBody>
      </p:sp>
      <p:sp>
        <p:nvSpPr>
          <p:cNvPr id="3" name="Subtitle 2">
            <a:extLst>
              <a:ext uri="{FF2B5EF4-FFF2-40B4-BE49-F238E27FC236}">
                <a16:creationId xmlns:a16="http://schemas.microsoft.com/office/drawing/2014/main" id="{2E2C6911-21D0-4A0E-89C9-D9C5FEF33EA5}"/>
              </a:ext>
            </a:extLst>
          </p:cNvPr>
          <p:cNvSpPr>
            <a:spLocks noGrp="1"/>
          </p:cNvSpPr>
          <p:nvPr>
            <p:ph type="subTitle" idx="1"/>
          </p:nvPr>
        </p:nvSpPr>
        <p:spPr>
          <a:xfrm>
            <a:off x="228599" y="859692"/>
            <a:ext cx="8686801" cy="3681045"/>
          </a:xfrm>
        </p:spPr>
        <p:txBody>
          <a:bodyPr>
            <a:noAutofit/>
          </a:bodyPr>
          <a:lstStyle/>
          <a:p>
            <a:pPr>
              <a:spcBef>
                <a:spcPts val="0"/>
              </a:spcBef>
            </a:pPr>
            <a:r>
              <a:rPr lang="en-US" sz="1600" dirty="0"/>
              <a:t>To understand and quantify optical imaging systems radiometric accuracy </a:t>
            </a:r>
          </a:p>
          <a:p>
            <a:pPr>
              <a:spcBef>
                <a:spcPts val="0"/>
              </a:spcBef>
            </a:pPr>
            <a:r>
              <a:rPr lang="en-US" sz="1600" dirty="0"/>
              <a:t>Driven by user applications needs for harmonization of disaggregated systems</a:t>
            </a:r>
          </a:p>
          <a:p>
            <a:pPr>
              <a:spcBef>
                <a:spcPts val="0"/>
              </a:spcBef>
            </a:pPr>
            <a:r>
              <a:rPr lang="en-US" sz="1600" dirty="0"/>
              <a:t>Look at current and future Australia studies and plans</a:t>
            </a:r>
          </a:p>
          <a:p>
            <a:pPr lvl="1">
              <a:spcBef>
                <a:spcPts val="0"/>
              </a:spcBef>
            </a:pPr>
            <a:r>
              <a:rPr lang="en-US" sz="1400" dirty="0">
                <a:hlinkClick r:id="rId2"/>
              </a:rPr>
              <a:t>https://unsw.adfa.edu.au/sites/default/files/documents/GA_ASA_SCR_Public_2.pdf</a:t>
            </a:r>
            <a:endParaRPr lang="en-US" sz="1400" dirty="0"/>
          </a:p>
          <a:p>
            <a:pPr lvl="1">
              <a:spcBef>
                <a:spcPts val="0"/>
              </a:spcBef>
            </a:pPr>
            <a:r>
              <a:rPr lang="it-IT" sz="1400" dirty="0">
                <a:hlinkClick r:id="rId3"/>
              </a:rPr>
              <a:t>https://frontiersi.com.au/auscalval-report/</a:t>
            </a:r>
            <a:endParaRPr lang="en-US" sz="1600" dirty="0"/>
          </a:p>
          <a:p>
            <a:pPr lvl="1">
              <a:spcBef>
                <a:spcPts val="0"/>
              </a:spcBef>
            </a:pPr>
            <a:r>
              <a:rPr lang="en-US" sz="1600" dirty="0"/>
              <a:t>Preliminary design concepts suggest small hyperspectral package, ‘low-cost’ instrument on smallsats</a:t>
            </a:r>
          </a:p>
          <a:p>
            <a:pPr>
              <a:spcBef>
                <a:spcPts val="0"/>
              </a:spcBef>
            </a:pPr>
            <a:r>
              <a:rPr lang="en-US" sz="1600" dirty="0"/>
              <a:t>SCR provides needed transfer radiometry layer between TRUTHS/CLARREO and optical imaging systems</a:t>
            </a:r>
          </a:p>
          <a:p>
            <a:pPr lvl="1">
              <a:spcBef>
                <a:spcPts val="0"/>
              </a:spcBef>
            </a:pPr>
            <a:r>
              <a:rPr lang="en-US" sz="1400" dirty="0"/>
              <a:t>Moves large observatories to greater absolute radiometric accuracy</a:t>
            </a:r>
          </a:p>
          <a:p>
            <a:pPr lvl="1">
              <a:spcBef>
                <a:spcPts val="0"/>
              </a:spcBef>
            </a:pPr>
            <a:r>
              <a:rPr lang="en-US" sz="1400" dirty="0"/>
              <a:t>Particularly useful for systems with short lifetimes or poor stability</a:t>
            </a:r>
          </a:p>
          <a:p>
            <a:pPr>
              <a:spcBef>
                <a:spcPts val="0"/>
              </a:spcBef>
            </a:pPr>
            <a:r>
              <a:rPr lang="en-US" sz="1600" dirty="0"/>
              <a:t>Huge benefit plus for conventional, smallsat and cubesat optical systems</a:t>
            </a:r>
          </a:p>
          <a:p>
            <a:pPr>
              <a:spcBef>
                <a:spcPts val="0"/>
              </a:spcBef>
            </a:pPr>
            <a:r>
              <a:rPr lang="en-US" sz="1600" dirty="0"/>
              <a:t>Large interoperability data component to be able to create long term record of spectral radiometric differences of 100s of remote sensing systems</a:t>
            </a:r>
          </a:p>
        </p:txBody>
      </p:sp>
    </p:spTree>
    <p:extLst>
      <p:ext uri="{BB962C8B-B14F-4D97-AF65-F5344CB8AC3E}">
        <p14:creationId xmlns:p14="http://schemas.microsoft.com/office/powerpoint/2010/main" val="1937867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EE6F24-8112-41E6-9239-CB5892A9BE3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27464BD8-6BB8-46A8-B4B1-99374471617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9143999" cy="5143500"/>
          </a:xfrm>
          <a:prstGeom prst="rect">
            <a:avLst/>
          </a:prstGeom>
        </p:spPr>
      </p:pic>
      <p:sp>
        <p:nvSpPr>
          <p:cNvPr id="4" name="Title 3">
            <a:extLst>
              <a:ext uri="{FF2B5EF4-FFF2-40B4-BE49-F238E27FC236}">
                <a16:creationId xmlns:a16="http://schemas.microsoft.com/office/drawing/2014/main" id="{F1B31205-B6BC-45D5-B20C-A38C6A73603A}"/>
              </a:ext>
            </a:extLst>
          </p:cNvPr>
          <p:cNvSpPr>
            <a:spLocks noGrp="1"/>
          </p:cNvSpPr>
          <p:nvPr>
            <p:ph type="title"/>
          </p:nvPr>
        </p:nvSpPr>
        <p:spPr>
          <a:xfrm>
            <a:off x="228600" y="-639762"/>
            <a:ext cx="8686800" cy="639762"/>
          </a:xfrm>
        </p:spPr>
        <p:txBody>
          <a:bodyPr lIns="0" tIns="0" rIns="0" bIns="0" anchor="b"/>
          <a:lstStyle/>
          <a:p>
            <a:r>
              <a:rPr lang="en-US" dirty="0"/>
              <a:t>Agenda</a:t>
            </a:r>
            <a:br>
              <a:rPr lang="en-US" dirty="0"/>
            </a:br>
            <a:endParaRPr lang="en-US" dirty="0"/>
          </a:p>
        </p:txBody>
      </p:sp>
    </p:spTree>
    <p:extLst>
      <p:ext uri="{BB962C8B-B14F-4D97-AF65-F5344CB8AC3E}">
        <p14:creationId xmlns:p14="http://schemas.microsoft.com/office/powerpoint/2010/main" val="2747521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68EB-FA77-4385-A73A-4B751E4BB528}"/>
              </a:ext>
            </a:extLst>
          </p:cNvPr>
          <p:cNvSpPr>
            <a:spLocks noGrp="1"/>
          </p:cNvSpPr>
          <p:nvPr>
            <p:ph type="title"/>
          </p:nvPr>
        </p:nvSpPr>
        <p:spPr/>
        <p:txBody>
          <a:bodyPr>
            <a:normAutofit/>
          </a:bodyPr>
          <a:lstStyle/>
          <a:p>
            <a:r>
              <a:rPr lang="en-US" sz="2800" dirty="0"/>
              <a:t>Why is JACIE so important</a:t>
            </a:r>
          </a:p>
        </p:txBody>
      </p:sp>
      <p:sp>
        <p:nvSpPr>
          <p:cNvPr id="3" name="Subtitle 2">
            <a:extLst>
              <a:ext uri="{FF2B5EF4-FFF2-40B4-BE49-F238E27FC236}">
                <a16:creationId xmlns:a16="http://schemas.microsoft.com/office/drawing/2014/main" id="{C259B15B-7D47-4C96-981D-0CB6103FE273}"/>
              </a:ext>
            </a:extLst>
          </p:cNvPr>
          <p:cNvSpPr>
            <a:spLocks noGrp="1"/>
          </p:cNvSpPr>
          <p:nvPr>
            <p:ph type="subTitle" idx="1"/>
          </p:nvPr>
        </p:nvSpPr>
        <p:spPr>
          <a:xfrm>
            <a:off x="228599" y="886767"/>
            <a:ext cx="8686801" cy="3560104"/>
          </a:xfrm>
        </p:spPr>
        <p:txBody>
          <a:bodyPr>
            <a:normAutofit fontScale="77500" lnSpcReduction="20000"/>
          </a:bodyPr>
          <a:lstStyle/>
          <a:p>
            <a:r>
              <a:rPr lang="en-US" dirty="0"/>
              <a:t>Huge advances in sensor and platform technology</a:t>
            </a:r>
          </a:p>
          <a:p>
            <a:pPr lvl="1"/>
            <a:r>
              <a:rPr lang="en-US" dirty="0"/>
              <a:t>Ability for anyone to have a system in space – Optical, SAR, Thermal, Hyperspectral, …</a:t>
            </a:r>
          </a:p>
          <a:p>
            <a:pPr lvl="1"/>
            <a:r>
              <a:rPr lang="en-US" dirty="0"/>
              <a:t>Incredible airborne and in situ collects happening</a:t>
            </a:r>
          </a:p>
          <a:p>
            <a:pPr lvl="1"/>
            <a:r>
              <a:rPr lang="en-US" dirty="0"/>
              <a:t>Multi-scale, Multi-sensor/platform, Multi-science interfaces</a:t>
            </a:r>
          </a:p>
          <a:p>
            <a:r>
              <a:rPr lang="en-US" dirty="0"/>
              <a:t>The information availability</a:t>
            </a:r>
          </a:p>
          <a:p>
            <a:pPr lvl="1"/>
            <a:r>
              <a:rPr lang="en-US" dirty="0"/>
              <a:t>1) Storage, 2) Processing, 3) </a:t>
            </a:r>
            <a:r>
              <a:rPr lang="en-US" u="sng" dirty="0"/>
              <a:t>Data transport – network and data transfer solved</a:t>
            </a:r>
          </a:p>
          <a:p>
            <a:r>
              <a:rPr lang="en-US" dirty="0"/>
              <a:t>The next paradigm shift has been happening for years – but growth is now exponential </a:t>
            </a:r>
          </a:p>
          <a:p>
            <a:pPr lvl="1"/>
            <a:r>
              <a:rPr lang="en-US" dirty="0"/>
              <a:t>Cloud integration/Machine learning </a:t>
            </a:r>
          </a:p>
          <a:p>
            <a:pPr lvl="2"/>
            <a:r>
              <a:rPr lang="en-US" sz="2100" dirty="0"/>
              <a:t>data use and format changes,</a:t>
            </a:r>
          </a:p>
          <a:p>
            <a:pPr lvl="2"/>
            <a:r>
              <a:rPr lang="en-US" sz="2100" dirty="0"/>
              <a:t>new large data-based methods</a:t>
            </a:r>
          </a:p>
          <a:p>
            <a:pPr lvl="2"/>
            <a:r>
              <a:rPr lang="en-US" sz="2100" dirty="0"/>
              <a:t>calibration and data quality</a:t>
            </a:r>
          </a:p>
          <a:p>
            <a:pPr lvl="2"/>
            <a:r>
              <a:rPr lang="en-US" sz="2100" dirty="0"/>
              <a:t>science process and products changes</a:t>
            </a:r>
          </a:p>
          <a:p>
            <a:r>
              <a:rPr lang="en-US" dirty="0"/>
              <a:t>Allowing science that we have not been able to do before!</a:t>
            </a:r>
          </a:p>
        </p:txBody>
      </p:sp>
    </p:spTree>
    <p:extLst>
      <p:ext uri="{BB962C8B-B14F-4D97-AF65-F5344CB8AC3E}">
        <p14:creationId xmlns:p14="http://schemas.microsoft.com/office/powerpoint/2010/main" val="3698457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3FB55-2BA8-420C-BFAC-4EF1DF12311C}"/>
              </a:ext>
            </a:extLst>
          </p:cNvPr>
          <p:cNvSpPr>
            <a:spLocks noGrp="1"/>
          </p:cNvSpPr>
          <p:nvPr>
            <p:ph type="title"/>
          </p:nvPr>
        </p:nvSpPr>
        <p:spPr>
          <a:xfrm>
            <a:off x="228600" y="156651"/>
            <a:ext cx="4615249" cy="639762"/>
          </a:xfrm>
        </p:spPr>
        <p:txBody>
          <a:bodyPr/>
          <a:lstStyle/>
          <a:p>
            <a:r>
              <a:rPr lang="en-US" sz="2400" dirty="0"/>
              <a:t>JACIE Workshop Take-aways</a:t>
            </a:r>
          </a:p>
        </p:txBody>
      </p:sp>
      <p:sp>
        <p:nvSpPr>
          <p:cNvPr id="3" name="Subtitle 2">
            <a:extLst>
              <a:ext uri="{FF2B5EF4-FFF2-40B4-BE49-F238E27FC236}">
                <a16:creationId xmlns:a16="http://schemas.microsoft.com/office/drawing/2014/main" id="{6B3F0C4F-6019-4DD3-B7C5-C15A5B01B06E}"/>
              </a:ext>
            </a:extLst>
          </p:cNvPr>
          <p:cNvSpPr>
            <a:spLocks noGrp="1"/>
          </p:cNvSpPr>
          <p:nvPr>
            <p:ph type="subTitle" idx="1"/>
          </p:nvPr>
        </p:nvSpPr>
        <p:spPr>
          <a:xfrm>
            <a:off x="228599" y="796414"/>
            <a:ext cx="8686801" cy="3730244"/>
          </a:xfrm>
        </p:spPr>
        <p:txBody>
          <a:bodyPr>
            <a:normAutofit fontScale="92500" lnSpcReduction="20000"/>
          </a:bodyPr>
          <a:lstStyle/>
          <a:p>
            <a:pPr>
              <a:lnSpc>
                <a:spcPct val="120000"/>
              </a:lnSpc>
            </a:pPr>
            <a:r>
              <a:rPr lang="en-US" sz="1800" dirty="0"/>
              <a:t>JACIE is seeing a strong driving focus to data cubes, sensor and data fusion, and enhancement of Analysis Ready Data (ARD). </a:t>
            </a:r>
          </a:p>
          <a:p>
            <a:pPr lvl="1">
              <a:lnSpc>
                <a:spcPct val="120000"/>
              </a:lnSpc>
            </a:pPr>
            <a:r>
              <a:rPr lang="en-US" sz="1800" dirty="0"/>
              <a:t>JACIE needs to help technically advance the ARD and interoperability definitions.</a:t>
            </a:r>
          </a:p>
          <a:p>
            <a:pPr lvl="1">
              <a:lnSpc>
                <a:spcPct val="120000"/>
              </a:lnSpc>
            </a:pPr>
            <a:r>
              <a:rPr lang="en-US" sz="1800" dirty="0">
                <a:latin typeface="Arial"/>
                <a:cs typeface="Arial"/>
              </a:rPr>
              <a:t>Strong driving focus to data cubes, sensor and data fusion, and enhancement of ARD and new variations of ARD </a:t>
            </a:r>
          </a:p>
          <a:p>
            <a:pPr>
              <a:lnSpc>
                <a:spcPct val="120000"/>
              </a:lnSpc>
            </a:pPr>
            <a:r>
              <a:rPr lang="en-US" sz="1800" dirty="0"/>
              <a:t>JACIE and ECCOE Workshop is a great follow-up to the Analysis Ready Data (ARD) 21 Workshop</a:t>
            </a:r>
          </a:p>
          <a:p>
            <a:pPr lvl="1">
              <a:lnSpc>
                <a:spcPct val="120000"/>
              </a:lnSpc>
            </a:pPr>
            <a:r>
              <a:rPr lang="en-US" sz="1800" dirty="0"/>
              <a:t>Many presentations from payloads to data fusion and interoperability.  </a:t>
            </a:r>
          </a:p>
          <a:p>
            <a:pPr lvl="1">
              <a:lnSpc>
                <a:spcPct val="120000"/>
              </a:lnSpc>
            </a:pPr>
            <a:r>
              <a:rPr lang="en-US" sz="1800" b="1" u="sng" dirty="0">
                <a:hlinkClick r:id="rId2"/>
              </a:rPr>
              <a:t>https://www.ard.zone/</a:t>
            </a:r>
            <a:endParaRPr lang="en-US" sz="1800" b="1" u="sng" dirty="0"/>
          </a:p>
          <a:p>
            <a:pPr lvl="1"/>
            <a:r>
              <a:rPr lang="en-US" sz="1800" dirty="0"/>
              <a:t>JACIE will be posting a summary document with survey results by end of the month.</a:t>
            </a:r>
          </a:p>
          <a:p>
            <a:pPr>
              <a:lnSpc>
                <a:spcPct val="120000"/>
              </a:lnSpc>
              <a:spcAft>
                <a:spcPts val="0"/>
              </a:spcAft>
            </a:pPr>
            <a:r>
              <a:rPr lang="en-US" sz="1800" dirty="0"/>
              <a:t>20</a:t>
            </a:r>
            <a:r>
              <a:rPr lang="en-US" sz="1800" baseline="30000" dirty="0"/>
              <a:t>th</a:t>
            </a:r>
            <a:r>
              <a:rPr lang="en-US" sz="1800" dirty="0"/>
              <a:t> JACIE Civil Commercial Imagery Evaluation Workshop will be followed by VH-RODA and ARD Workshops</a:t>
            </a:r>
          </a:p>
          <a:p>
            <a:endParaRPr lang="en-US" dirty="0"/>
          </a:p>
        </p:txBody>
      </p:sp>
    </p:spTree>
    <p:extLst>
      <p:ext uri="{BB962C8B-B14F-4D97-AF65-F5344CB8AC3E}">
        <p14:creationId xmlns:p14="http://schemas.microsoft.com/office/powerpoint/2010/main" val="3506448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4DD8-FB35-4CBB-9117-F37B11AD5462}"/>
              </a:ext>
            </a:extLst>
          </p:cNvPr>
          <p:cNvSpPr>
            <a:spLocks noGrp="1"/>
          </p:cNvSpPr>
          <p:nvPr>
            <p:ph type="title"/>
          </p:nvPr>
        </p:nvSpPr>
        <p:spPr/>
        <p:txBody>
          <a:bodyPr/>
          <a:lstStyle/>
          <a:p>
            <a:r>
              <a:rPr lang="en-US" sz="2400" dirty="0"/>
              <a:t>JACIE success for the future </a:t>
            </a:r>
          </a:p>
        </p:txBody>
      </p:sp>
      <p:sp>
        <p:nvSpPr>
          <p:cNvPr id="3" name="Subtitle 2">
            <a:extLst>
              <a:ext uri="{FF2B5EF4-FFF2-40B4-BE49-F238E27FC236}">
                <a16:creationId xmlns:a16="http://schemas.microsoft.com/office/drawing/2014/main" id="{6F6E8895-C67A-4DC4-823E-DDEADF72EA19}"/>
              </a:ext>
            </a:extLst>
          </p:cNvPr>
          <p:cNvSpPr>
            <a:spLocks noGrp="1"/>
          </p:cNvSpPr>
          <p:nvPr>
            <p:ph type="subTitle" idx="1"/>
          </p:nvPr>
        </p:nvSpPr>
        <p:spPr>
          <a:xfrm>
            <a:off x="228599" y="898768"/>
            <a:ext cx="8686801" cy="3516923"/>
          </a:xfrm>
        </p:spPr>
        <p:txBody>
          <a:bodyPr>
            <a:normAutofit fontScale="77500" lnSpcReduction="20000"/>
          </a:bodyPr>
          <a:lstStyle/>
          <a:p>
            <a:r>
              <a:rPr lang="en-US" dirty="0"/>
              <a:t>Continue focus on calibration and data quality</a:t>
            </a:r>
          </a:p>
          <a:p>
            <a:r>
              <a:rPr lang="en-US" dirty="0"/>
              <a:t>Don’t forgot: </a:t>
            </a:r>
          </a:p>
          <a:p>
            <a:pPr lvl="1"/>
            <a:r>
              <a:rPr lang="en-US" dirty="0"/>
              <a:t>Engineering Measurement 101 - measurement = (best estimate ± uncertainty) units</a:t>
            </a:r>
          </a:p>
          <a:p>
            <a:r>
              <a:rPr lang="en-US" dirty="0"/>
              <a:t>Define best practices, test sites, services, and methods</a:t>
            </a:r>
          </a:p>
          <a:p>
            <a:r>
              <a:rPr lang="en-US" dirty="0"/>
              <a:t>Define baseline fields for common human and machine use</a:t>
            </a:r>
          </a:p>
          <a:p>
            <a:r>
              <a:rPr lang="en-US" dirty="0"/>
              <a:t>Understand integration into big data calibration techniques</a:t>
            </a:r>
          </a:p>
          <a:p>
            <a:r>
              <a:rPr lang="en-US" dirty="0"/>
              <a:t>Utilize ML/AI as a friend</a:t>
            </a:r>
          </a:p>
          <a:p>
            <a:pPr lvl="1"/>
            <a:r>
              <a:rPr lang="en-US" dirty="0"/>
              <a:t>there are 100s of widgets and tools and soon to be 1000s; use and build on them</a:t>
            </a:r>
          </a:p>
          <a:p>
            <a:pPr lvl="1"/>
            <a:r>
              <a:rPr lang="en-US" dirty="0"/>
              <a:t>Understand the impacts and advantages of integrated data and Interoperability</a:t>
            </a:r>
          </a:p>
          <a:p>
            <a:r>
              <a:rPr lang="en-US" dirty="0"/>
              <a:t>Support calibration systems; CPF, TRUTHS, SCR, FLARE, RadCalNet, PICS, etc., …</a:t>
            </a:r>
          </a:p>
          <a:p>
            <a:r>
              <a:rPr lang="en-US" dirty="0"/>
              <a:t>Continued collaboration, make needs known, group needs are strong</a:t>
            </a:r>
          </a:p>
        </p:txBody>
      </p:sp>
    </p:spTree>
    <p:extLst>
      <p:ext uri="{BB962C8B-B14F-4D97-AF65-F5344CB8AC3E}">
        <p14:creationId xmlns:p14="http://schemas.microsoft.com/office/powerpoint/2010/main" val="1775047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97" y="239094"/>
            <a:ext cx="5101281" cy="735012"/>
          </a:xfrm>
        </p:spPr>
        <p:txBody>
          <a:bodyPr lIns="0" tIns="0" rIns="0" bIns="0" anchor="t">
            <a:noAutofit/>
          </a:bodyPr>
          <a:lstStyle/>
          <a:p>
            <a:pPr>
              <a:spcAft>
                <a:spcPts val="600"/>
              </a:spcAft>
            </a:pPr>
            <a:r>
              <a:rPr lang="en-US" sz="2400" dirty="0">
                <a:latin typeface="Arial"/>
                <a:cs typeface="Arial"/>
              </a:rPr>
              <a:t>Collaboration on Workshops</a:t>
            </a:r>
            <a:endParaRPr lang="en-US" sz="2400" b="0" dirty="0">
              <a:latin typeface="Arial"/>
              <a:cs typeface="Arial"/>
            </a:endParaRPr>
          </a:p>
        </p:txBody>
      </p:sp>
      <p:sp>
        <p:nvSpPr>
          <p:cNvPr id="3" name="Subtitle 2"/>
          <p:cNvSpPr>
            <a:spLocks noGrp="1"/>
          </p:cNvSpPr>
          <p:nvPr>
            <p:ph type="subTitle" idx="1"/>
          </p:nvPr>
        </p:nvSpPr>
        <p:spPr>
          <a:xfrm>
            <a:off x="115185" y="855020"/>
            <a:ext cx="8824469" cy="1453507"/>
          </a:xfrm>
        </p:spPr>
        <p:txBody>
          <a:bodyPr lIns="0" tIns="0" rIns="0" bIns="0" anchor="t">
            <a:normAutofit fontScale="85000" lnSpcReduction="10000"/>
          </a:bodyPr>
          <a:lstStyle/>
          <a:p>
            <a:r>
              <a:rPr lang="en-US" dirty="0">
                <a:latin typeface="Arial"/>
                <a:cs typeface="Arial"/>
              </a:rPr>
              <a:t>Very High-resolution Radar and Optical Data Assessment (VH-RODA)</a:t>
            </a:r>
            <a:endParaRPr lang="en-US" dirty="0"/>
          </a:p>
          <a:p>
            <a:pPr lvl="1"/>
            <a:r>
              <a:rPr lang="en-US" sz="1800" dirty="0">
                <a:latin typeface="Arial"/>
                <a:cs typeface="Arial"/>
              </a:rPr>
              <a:t>ESA VH-RODA is a European version of JACIE, </a:t>
            </a:r>
            <a:r>
              <a:rPr lang="en-US" sz="1800" dirty="0">
                <a:latin typeface="Arial"/>
                <a:cs typeface="Arial"/>
                <a:hlinkClick r:id="rId3"/>
              </a:rPr>
              <a:t>https://earth.esa.int/web/guest/content/-/article/vh-roda-very-high-resolution-radar-optical-data-assessment-workshop </a:t>
            </a:r>
            <a:endParaRPr lang="en-US" sz="1800" dirty="0">
              <a:hlinkClick r:id="rId3"/>
            </a:endParaRPr>
          </a:p>
          <a:p>
            <a:pPr lvl="1"/>
            <a:r>
              <a:rPr lang="en-US" sz="1800" dirty="0">
                <a:solidFill>
                  <a:srgbClr val="000000"/>
                </a:solidFill>
                <a:latin typeface="Arial"/>
                <a:cs typeface="Arial"/>
              </a:rPr>
              <a:t>Global community working quality and </a:t>
            </a:r>
          </a:p>
          <a:p>
            <a:pPr marL="457200" lvl="1" indent="0">
              <a:buNone/>
            </a:pPr>
            <a:r>
              <a:rPr lang="en-US" sz="1800" dirty="0">
                <a:solidFill>
                  <a:srgbClr val="000000"/>
                </a:solidFill>
                <a:latin typeface="Arial"/>
                <a:cs typeface="Arial"/>
              </a:rPr>
              <a:t>interoperability common definitions</a:t>
            </a:r>
            <a:endParaRPr lang="en-US" sz="1800" dirty="0">
              <a:solidFill>
                <a:srgbClr val="000000"/>
              </a:solidFill>
            </a:endParaRPr>
          </a:p>
          <a:p>
            <a:pPr lvl="1"/>
            <a:endParaRPr lang="en-US" sz="1800" dirty="0">
              <a:solidFill>
                <a:srgbClr val="000000"/>
              </a:solidFill>
            </a:endParaRPr>
          </a:p>
          <a:p>
            <a:pPr lvl="1">
              <a:spcBef>
                <a:spcPts val="300"/>
              </a:spcBef>
            </a:pPr>
            <a:endParaRPr lang="en-US" sz="1800" b="1" dirty="0">
              <a:solidFill>
                <a:srgbClr val="FF0000"/>
              </a:solidFill>
            </a:endParaRPr>
          </a:p>
        </p:txBody>
      </p:sp>
      <p:pic>
        <p:nvPicPr>
          <p:cNvPr id="4" name="Picture 2" descr="JACIE image">
            <a:extLst>
              <a:ext uri="{FF2B5EF4-FFF2-40B4-BE49-F238E27FC236}">
                <a16:creationId xmlns:a16="http://schemas.microsoft.com/office/drawing/2014/main" id="{58462AD5-208B-4351-8A1A-E11A79CCCB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838" b="20295"/>
          <a:stretch/>
        </p:blipFill>
        <p:spPr bwMode="auto">
          <a:xfrm>
            <a:off x="6747624" y="7396"/>
            <a:ext cx="2396376" cy="777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a:extLst>
              <a:ext uri="{FF2B5EF4-FFF2-40B4-BE49-F238E27FC236}">
                <a16:creationId xmlns:a16="http://schemas.microsoft.com/office/drawing/2014/main" id="{29C59AC5-32B3-41F3-A2E9-B31E37D3EA1E}"/>
              </a:ext>
              <a:ext uri="{C183D7F6-B498-43B3-948B-1728B52AA6E4}">
                <adec:decorative xmlns:adec="http://schemas.microsoft.com/office/drawing/2017/decorative" val="1"/>
              </a:ext>
            </a:extLst>
          </p:cNvPr>
          <p:cNvPicPr>
            <a:picLocks noChangeAspect="1"/>
          </p:cNvPicPr>
          <p:nvPr/>
        </p:nvPicPr>
        <p:blipFill rotWithShape="1">
          <a:blip r:embed="rId5"/>
          <a:srcRect r="25237" b="-350"/>
          <a:stretch/>
        </p:blipFill>
        <p:spPr>
          <a:xfrm>
            <a:off x="4299381" y="1534520"/>
            <a:ext cx="4844619" cy="2941748"/>
          </a:xfrm>
          <a:prstGeom prst="rect">
            <a:avLst/>
          </a:prstGeom>
        </p:spPr>
      </p:pic>
      <p:sp>
        <p:nvSpPr>
          <p:cNvPr id="8" name="Subtitle 2">
            <a:extLst>
              <a:ext uri="{FF2B5EF4-FFF2-40B4-BE49-F238E27FC236}">
                <a16:creationId xmlns:a16="http://schemas.microsoft.com/office/drawing/2014/main" id="{39C6530D-3F6F-41D3-A595-D4635773C5FA}"/>
              </a:ext>
            </a:extLst>
          </p:cNvPr>
          <p:cNvSpPr txBox="1">
            <a:spLocks/>
          </p:cNvSpPr>
          <p:nvPr/>
        </p:nvSpPr>
        <p:spPr>
          <a:xfrm>
            <a:off x="114256" y="2402856"/>
            <a:ext cx="4294286" cy="1962281"/>
          </a:xfrm>
          <a:prstGeom prst="rect">
            <a:avLst/>
          </a:prstGeom>
        </p:spPr>
        <p:txBody>
          <a:bodyPr lIns="0" tIns="0" rIns="0" bIns="0" anchor="t">
            <a:normAutofit/>
          </a:bodyPr>
          <a:lstStyle>
            <a:lvl1pPr marL="457200" indent="-457200" algn="l" defTabSz="457200" rtl="0" eaLnBrk="1" latinLnBrk="0" hangingPunct="1">
              <a:spcBef>
                <a:spcPct val="20000"/>
              </a:spcBef>
              <a:buFont typeface="Arial" charset="0"/>
              <a:buChar char="•"/>
              <a:defRPr sz="2400" b="1" i="0" kern="1200" baseline="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spcBef>
                <a:spcPct val="20000"/>
              </a:spcBef>
              <a:buFont typeface="Arial"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ct val="20000"/>
              </a:spcBef>
              <a:buFont typeface="Arial"/>
              <a:buNone/>
              <a:defRPr sz="14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9pPr>
          </a:lstStyle>
          <a:p>
            <a:pPr>
              <a:lnSpc>
                <a:spcPct val="120000"/>
              </a:lnSpc>
              <a:spcBef>
                <a:spcPts val="0"/>
              </a:spcBef>
            </a:pPr>
            <a:r>
              <a:rPr lang="en-US" sz="2000" dirty="0">
                <a:latin typeface="Arial"/>
                <a:cs typeface="Arial"/>
              </a:rPr>
              <a:t>ESA’s Earthnet Data Assessment Pilot (EDAP)</a:t>
            </a:r>
            <a:r>
              <a:rPr lang="en-US" sz="2200" dirty="0">
                <a:latin typeface="Arial"/>
                <a:cs typeface="Arial"/>
              </a:rPr>
              <a:t> </a:t>
            </a:r>
            <a:r>
              <a:rPr lang="en-US" sz="1400" dirty="0">
                <a:latin typeface="Arial"/>
                <a:cs typeface="Arial"/>
                <a:hlinkClick r:id="rId6"/>
              </a:rPr>
              <a:t>https://earth.esa.int/web/sppa/activities/edap</a:t>
            </a:r>
            <a:endParaRPr lang="en-US" sz="1400" dirty="0"/>
          </a:p>
          <a:p>
            <a:pPr>
              <a:lnSpc>
                <a:spcPct val="120000"/>
              </a:lnSpc>
              <a:spcBef>
                <a:spcPts val="0"/>
              </a:spcBef>
            </a:pPr>
            <a:r>
              <a:rPr lang="en-US" sz="1600" dirty="0">
                <a:latin typeface="Arial"/>
                <a:cs typeface="Arial"/>
              </a:rPr>
              <a:t>Maturity</a:t>
            </a:r>
            <a:r>
              <a:rPr lang="en-US" sz="1600" dirty="0">
                <a:latin typeface="Arial"/>
                <a:ea typeface="+mn-ea"/>
                <a:cs typeface="Arial"/>
              </a:rPr>
              <a:t> matrix began at NOAA – John Bates, moved to CEOS WGC and into CEOS WGCV and ESA</a:t>
            </a:r>
            <a:endParaRPr lang="en-US" sz="1600" b="1" dirty="0"/>
          </a:p>
          <a:p>
            <a:pPr lvl="1">
              <a:spcBef>
                <a:spcPts val="300"/>
              </a:spcBef>
            </a:pPr>
            <a:endParaRPr lang="en-US" sz="1800" b="1" dirty="0">
              <a:solidFill>
                <a:srgbClr val="FF0000"/>
              </a:solidFill>
            </a:endParaRPr>
          </a:p>
        </p:txBody>
      </p:sp>
    </p:spTree>
    <p:extLst>
      <p:ext uri="{BB962C8B-B14F-4D97-AF65-F5344CB8AC3E}">
        <p14:creationId xmlns:p14="http://schemas.microsoft.com/office/powerpoint/2010/main" val="1383198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008F9-6B5A-441F-8A75-5F226F0B6426}"/>
              </a:ext>
            </a:extLst>
          </p:cNvPr>
          <p:cNvSpPr>
            <a:spLocks noGrp="1"/>
          </p:cNvSpPr>
          <p:nvPr>
            <p:ph type="title"/>
          </p:nvPr>
        </p:nvSpPr>
        <p:spPr>
          <a:xfrm>
            <a:off x="228600" y="-59918"/>
            <a:ext cx="4848726" cy="639762"/>
          </a:xfrm>
        </p:spPr>
        <p:txBody>
          <a:bodyPr/>
          <a:lstStyle/>
          <a:p>
            <a:r>
              <a:rPr lang="en-US" dirty="0"/>
              <a:t>Follow the community needs</a:t>
            </a:r>
          </a:p>
        </p:txBody>
      </p:sp>
      <p:sp>
        <p:nvSpPr>
          <p:cNvPr id="3" name="Subtitle 2">
            <a:extLst>
              <a:ext uri="{FF2B5EF4-FFF2-40B4-BE49-F238E27FC236}">
                <a16:creationId xmlns:a16="http://schemas.microsoft.com/office/drawing/2014/main" id="{828A4A36-DD32-45A7-9398-FCB33C205D0D}"/>
              </a:ext>
            </a:extLst>
          </p:cNvPr>
          <p:cNvSpPr>
            <a:spLocks noGrp="1"/>
          </p:cNvSpPr>
          <p:nvPr>
            <p:ph type="subTitle" idx="1"/>
          </p:nvPr>
        </p:nvSpPr>
        <p:spPr>
          <a:xfrm>
            <a:off x="228599" y="973394"/>
            <a:ext cx="8686801" cy="3351471"/>
          </a:xfrm>
        </p:spPr>
        <p:txBody>
          <a:bodyPr>
            <a:normAutofit fontScale="92500" lnSpcReduction="20000"/>
          </a:bodyPr>
          <a:lstStyle/>
          <a:p>
            <a:pPr marL="0" marR="0" fontAlgn="base">
              <a:spcBef>
                <a:spcPts val="0"/>
              </a:spcBef>
              <a:spcAft>
                <a:spcPts val="0"/>
              </a:spcAft>
            </a:pPr>
            <a:r>
              <a:rPr lang="en-US" sz="1800" b="1" u="sng"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Breakouts Sessions for JACIE ECCOE ARD/Interoperability Workshop on Thursday</a:t>
            </a: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1800" b="1"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spcBef>
                <a:spcPts val="0"/>
              </a:spcBef>
              <a:spcAft>
                <a:spcPts val="0"/>
              </a:spcAft>
              <a:buAutoNum type="arabicPeriod"/>
            </a:pPr>
            <a:r>
              <a:rPr lang="en-US" sz="1800" b="1">
                <a:effectLst/>
                <a:latin typeface="Calibri" panose="020F0502020204030204" pitchFamily="34" charset="0"/>
                <a:ea typeface="Calibri" panose="020F0502020204030204" pitchFamily="34" charset="0"/>
                <a:cs typeface="Calibri" panose="020F0502020204030204" pitchFamily="34" charset="0"/>
              </a:rPr>
              <a:t>Calibration</a:t>
            </a:r>
            <a:r>
              <a:rPr lang="en-US" sz="1800" b="1" dirty="0">
                <a:effectLst/>
                <a:latin typeface="Calibri" panose="020F0502020204030204" pitchFamily="34" charset="0"/>
                <a:ea typeface="Calibri" panose="020F0502020204030204" pitchFamily="34" charset="0"/>
                <a:cs typeface="Calibri" panose="020F0502020204030204" pitchFamily="34" charset="0"/>
              </a:rPr>
              <a:t>, data quality, and accuracy and traceable uncertainty</a:t>
            </a:r>
            <a:r>
              <a:rPr lang="en-US" sz="1800" b="1">
                <a:effectLst/>
                <a:latin typeface="Calibri" panose="020F0502020204030204" pitchFamily="34" charset="0"/>
                <a:ea typeface="Calibri" panose="020F0502020204030204" pitchFamily="34" charset="0"/>
                <a:cs typeface="Calibri" panose="020F0502020204030204" pitchFamily="34" charset="0"/>
              </a:rPr>
              <a:t>. </a:t>
            </a:r>
          </a:p>
          <a:p>
            <a:pPr>
              <a:spcBef>
                <a:spcPts val="0"/>
              </a:spcBef>
            </a:pPr>
            <a:r>
              <a:rPr lang="en-US" sz="1800">
                <a:effectLst/>
                <a:latin typeface="Calibri" panose="020F0502020204030204" pitchFamily="34" charset="0"/>
                <a:ea typeface="Calibri" panose="020F0502020204030204" pitchFamily="34" charset="0"/>
                <a:cs typeface="Calibri" panose="020F0502020204030204" pitchFamily="34" charset="0"/>
              </a:rPr>
              <a:t>Lead</a:t>
            </a:r>
            <a:r>
              <a:rPr lang="en-US" sz="1800" dirty="0">
                <a:effectLst/>
                <a:latin typeface="Calibri" panose="020F0502020204030204" pitchFamily="34" charset="0"/>
                <a:ea typeface="Calibri" panose="020F0502020204030204" pitchFamily="34" charset="0"/>
                <a:cs typeface="Calibri" panose="020F0502020204030204" pitchFamily="34" charset="0"/>
              </a:rPr>
              <a:t>/Facilitators: </a:t>
            </a:r>
            <a:r>
              <a:rPr lang="en-US" sz="1800" b="1" dirty="0">
                <a:effectLst/>
                <a:latin typeface="Calibri" panose="020F0502020204030204" pitchFamily="34" charset="0"/>
                <a:ea typeface="Calibri" panose="020F0502020204030204" pitchFamily="34" charset="0"/>
                <a:cs typeface="Calibri" panose="020F0502020204030204" pitchFamily="34" charset="0"/>
              </a:rPr>
              <a:t>Cody Anderson</a:t>
            </a:r>
            <a:r>
              <a:rPr lang="en-US" sz="1800" dirty="0">
                <a:effectLst/>
                <a:latin typeface="Calibri" panose="020F0502020204030204" pitchFamily="34" charset="0"/>
                <a:ea typeface="Calibri" panose="020F0502020204030204" pitchFamily="34" charset="0"/>
                <a:cs typeface="Calibri" panose="020F0502020204030204" pitchFamily="34" charset="0"/>
              </a:rPr>
              <a:t> / Valentina Boccia, Arin Jumpasut (Planet), Nigel Fox (NPL), Jon Christopherson (KBR),  Brandon Russell (Labsphere), Bob Ryan (I2R)</a:t>
            </a:r>
            <a:endParaRPr lang="en-US" sz="1800" dirty="0">
              <a:effectLst/>
              <a:latin typeface="Calibri" panose="020F0502020204030204" pitchFamily="34" charset="0"/>
              <a:ea typeface="Calibri" panose="020F0502020204030204" pitchFamily="34" charset="0"/>
            </a:endParaRPr>
          </a:p>
          <a:p>
            <a:pPr marL="1371600" marR="0">
              <a:spcBef>
                <a:spcPts val="0"/>
              </a:spcBef>
              <a:spcAft>
                <a:spcPts val="0"/>
              </a:spcAft>
            </a:pPr>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1800" b="1" dirty="0">
                <a:effectLst/>
                <a:latin typeface="Calibri" panose="020F0502020204030204" pitchFamily="34" charset="0"/>
                <a:ea typeface="Calibri" panose="020F0502020204030204" pitchFamily="34" charset="0"/>
                <a:cs typeface="Calibri" panose="020F0502020204030204" pitchFamily="34" charset="0"/>
              </a:rPr>
              <a:t>2. Implementation for Geospatial Workflows – machine learning, metadata, software, and tools.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Lead/Facilitators: Speaker: </a:t>
            </a:r>
            <a:r>
              <a:rPr lang="en-US" sz="1800" b="1" dirty="0">
                <a:effectLst/>
                <a:latin typeface="Calibri" panose="020F0502020204030204" pitchFamily="34" charset="0"/>
                <a:ea typeface="Calibri" panose="020F0502020204030204" pitchFamily="34" charset="0"/>
                <a:cs typeface="Calibri" panose="020F0502020204030204" pitchFamily="34" charset="0"/>
              </a:rPr>
              <a:t>Ignacio Zuleta (Indigo)</a:t>
            </a:r>
            <a:r>
              <a:rPr lang="en-US" sz="1800" dirty="0">
                <a:effectLst/>
                <a:latin typeface="Calibri" panose="020F0502020204030204" pitchFamily="34" charset="0"/>
                <a:ea typeface="Calibri" panose="020F0502020204030204" pitchFamily="34" charset="0"/>
                <a:cs typeface="Calibri" panose="020F0502020204030204" pitchFamily="34" charset="0"/>
              </a:rPr>
              <a:t> / Pete Doucette (USGS), Fabio Pacifici (Maxar), Jim Vrabel (KBR), Wolfgang Luck (Pink Matter), Chris Rampersad (</a:t>
            </a:r>
            <a:r>
              <a:rPr lang="en-US" sz="1800" dirty="0" err="1">
                <a:effectLst/>
                <a:latin typeface="Calibri" panose="020F0502020204030204" pitchFamily="34" charset="0"/>
                <a:ea typeface="Calibri" panose="020F0502020204030204" pitchFamily="34" charset="0"/>
                <a:cs typeface="Calibri" panose="020F0502020204030204" pitchFamily="34" charset="0"/>
              </a:rPr>
              <a:t>EarthDaily</a:t>
            </a:r>
            <a:r>
              <a:rPr lang="en-US" sz="1800" dirty="0">
                <a:effectLst/>
                <a:latin typeface="Calibri" panose="020F0502020204030204" pitchFamily="34" charset="0"/>
                <a:ea typeface="Calibri" panose="020F0502020204030204" pitchFamily="34" charset="0"/>
                <a:cs typeface="Calibri" panose="020F0502020204030204" pitchFamily="34" charset="0"/>
              </a:rPr>
              <a:t> Analytics), Matthias Mohr (UNIVERSITY OF MÜNSTER</a:t>
            </a:r>
            <a:r>
              <a:rPr lang="en-US" sz="1800" cap="all" spc="130" dirty="0">
                <a:solidFill>
                  <a:srgbClr val="7F7F7F"/>
                </a:solidFill>
                <a:effectLst/>
                <a:latin typeface="Raleway" pitchFamily="2"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 Radiant Earth), Ajit Sampath (KBR)</a:t>
            </a:r>
            <a:endParaRPr lang="en-US" sz="1800" dirty="0">
              <a:effectLst/>
              <a:latin typeface="Calibri" panose="020F0502020204030204" pitchFamily="34" charset="0"/>
              <a:ea typeface="Calibri" panose="020F0502020204030204" pitchFamily="34" charset="0"/>
            </a:endParaRPr>
          </a:p>
          <a:p>
            <a:pPr marL="18288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1800" b="1" dirty="0">
                <a:effectLst/>
                <a:latin typeface="Calibri" panose="020F0502020204030204" pitchFamily="34" charset="0"/>
                <a:ea typeface="Calibri" panose="020F0502020204030204" pitchFamily="34" charset="0"/>
                <a:cs typeface="Calibri" panose="020F0502020204030204" pitchFamily="34" charset="0"/>
              </a:rPr>
              <a:t>3. Governance and Leadership of ARD/Interoperability - Definition, Distinction, and Standards.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Lead/Facilitators: </a:t>
            </a:r>
            <a:r>
              <a:rPr lang="en-US" sz="1800" b="1" dirty="0">
                <a:effectLst/>
                <a:latin typeface="Calibri" panose="020F0502020204030204" pitchFamily="34" charset="0"/>
                <a:ea typeface="Calibri" panose="020F0502020204030204" pitchFamily="34" charset="0"/>
                <a:cs typeface="Calibri" panose="020F0502020204030204" pitchFamily="34" charset="0"/>
              </a:rPr>
              <a:t>Matt Hanson (Element84) / </a:t>
            </a:r>
            <a:r>
              <a:rPr lang="en-US" sz="1800" dirty="0">
                <a:effectLst/>
                <a:latin typeface="Calibri" panose="020F0502020204030204" pitchFamily="34" charset="0"/>
                <a:ea typeface="Calibri" panose="020F0502020204030204" pitchFamily="34" charset="0"/>
                <a:cs typeface="Calibri" panose="020F0502020204030204" pitchFamily="34" charset="0"/>
              </a:rPr>
              <a:t>Ferran Gascon (ESA), Steven Labahn (USGS), Greg Stensaas (USGS), Chris Durell (Labsphere), David Case (NGA), Medhavy Thankappan (Geoscience Australia),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Michele Kuester</a:t>
            </a:r>
            <a:r>
              <a:rPr lang="en-US" sz="1800" dirty="0">
                <a:effectLst/>
                <a:latin typeface="Calibri" panose="020F0502020204030204" pitchFamily="34" charset="0"/>
                <a:ea typeface="Calibri" panose="020F0502020204030204" pitchFamily="34" charset="0"/>
                <a:cs typeface="Calibri" panose="020F0502020204030204" pitchFamily="34" charset="0"/>
              </a:rPr>
              <a:t> (Maxar), Mary Pagnutti (I2R), George Percivall (IEEE) </a:t>
            </a:r>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3760938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D97C-7078-428D-876C-6062EEAB8D74}"/>
              </a:ext>
            </a:extLst>
          </p:cNvPr>
          <p:cNvSpPr>
            <a:spLocks noGrp="1"/>
          </p:cNvSpPr>
          <p:nvPr>
            <p:ph type="title"/>
          </p:nvPr>
        </p:nvSpPr>
        <p:spPr>
          <a:xfrm>
            <a:off x="173891" y="156651"/>
            <a:ext cx="8686800" cy="639762"/>
          </a:xfrm>
        </p:spPr>
        <p:txBody>
          <a:bodyPr/>
          <a:lstStyle/>
          <a:p>
            <a:r>
              <a:rPr lang="en-US" sz="2400" dirty="0"/>
              <a:t>The Real Success of JACIE</a:t>
            </a:r>
          </a:p>
        </p:txBody>
      </p:sp>
      <p:sp>
        <p:nvSpPr>
          <p:cNvPr id="3" name="Subtitle 2">
            <a:extLst>
              <a:ext uri="{FF2B5EF4-FFF2-40B4-BE49-F238E27FC236}">
                <a16:creationId xmlns:a16="http://schemas.microsoft.com/office/drawing/2014/main" id="{65F15289-9579-4B6D-8CC1-7CBC0B421322}"/>
              </a:ext>
            </a:extLst>
          </p:cNvPr>
          <p:cNvSpPr>
            <a:spLocks noGrp="1"/>
          </p:cNvSpPr>
          <p:nvPr>
            <p:ph type="subTitle" idx="1"/>
          </p:nvPr>
        </p:nvSpPr>
        <p:spPr>
          <a:xfrm>
            <a:off x="228599" y="879399"/>
            <a:ext cx="8686800" cy="3645709"/>
          </a:xfrm>
        </p:spPr>
        <p:txBody>
          <a:bodyPr>
            <a:normAutofit fontScale="92500" lnSpcReduction="10000"/>
          </a:bodyPr>
          <a:lstStyle/>
          <a:p>
            <a:r>
              <a:rPr lang="en-US" dirty="0"/>
              <a:t>Continue to collaborate and surround yourself with the best system engineers and scientists (the JACIE experts)</a:t>
            </a:r>
          </a:p>
          <a:p>
            <a:pPr lvl="1"/>
            <a:r>
              <a:rPr lang="en-US" dirty="0"/>
              <a:t>The experts: remote sensing system developers, Cal/Val and data quality engineers and scientists, and remote sensing data users</a:t>
            </a:r>
          </a:p>
          <a:p>
            <a:r>
              <a:rPr lang="en-US" dirty="0"/>
              <a:t>That is, YOU! The group of people who attend JACIE! </a:t>
            </a:r>
          </a:p>
          <a:p>
            <a:pPr lvl="1"/>
            <a:r>
              <a:rPr lang="en-US" dirty="0"/>
              <a:t>You, make things happen </a:t>
            </a:r>
          </a:p>
          <a:p>
            <a:pPr lvl="1"/>
            <a:r>
              <a:rPr lang="en-US" dirty="0"/>
              <a:t>You, are driven ensure the data is right</a:t>
            </a:r>
          </a:p>
          <a:p>
            <a:pPr lvl="1"/>
            <a:r>
              <a:rPr lang="en-US" dirty="0"/>
              <a:t>You, are driven to make sure the data meets the need</a:t>
            </a:r>
          </a:p>
          <a:p>
            <a:pPr lvl="1"/>
            <a:r>
              <a:rPr lang="en-US" dirty="0"/>
              <a:t>You, are part of the large JACIE team (community) who can be heard</a:t>
            </a:r>
          </a:p>
          <a:p>
            <a:pPr lvl="1"/>
            <a:r>
              <a:rPr lang="en-US" dirty="0"/>
              <a:t>You, are the success of JACIE! </a:t>
            </a:r>
          </a:p>
          <a:p>
            <a:r>
              <a:rPr lang="en-US" dirty="0"/>
              <a:t>Keep up the good work!</a:t>
            </a:r>
          </a:p>
        </p:txBody>
      </p:sp>
    </p:spTree>
    <p:extLst>
      <p:ext uri="{BB962C8B-B14F-4D97-AF65-F5344CB8AC3E}">
        <p14:creationId xmlns:p14="http://schemas.microsoft.com/office/powerpoint/2010/main" val="920871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3ADED-D4CF-4ABC-9321-13F14C9250E3}"/>
              </a:ext>
            </a:extLst>
          </p:cNvPr>
          <p:cNvSpPr>
            <a:spLocks noGrp="1"/>
          </p:cNvSpPr>
          <p:nvPr>
            <p:ph type="title"/>
          </p:nvPr>
        </p:nvSpPr>
        <p:spPr/>
        <p:txBody>
          <a:bodyPr/>
          <a:lstStyle/>
          <a:p>
            <a:r>
              <a:rPr lang="en-US" dirty="0"/>
              <a:t>Greg’s future</a:t>
            </a:r>
          </a:p>
        </p:txBody>
      </p:sp>
      <p:sp>
        <p:nvSpPr>
          <p:cNvPr id="3" name="Subtitle 2">
            <a:extLst>
              <a:ext uri="{FF2B5EF4-FFF2-40B4-BE49-F238E27FC236}">
                <a16:creationId xmlns:a16="http://schemas.microsoft.com/office/drawing/2014/main" id="{5A9411E5-D7CA-4394-915F-899607E5E2F1}"/>
              </a:ext>
            </a:extLst>
          </p:cNvPr>
          <p:cNvSpPr>
            <a:spLocks noGrp="1"/>
          </p:cNvSpPr>
          <p:nvPr>
            <p:ph type="subTitle" idx="1"/>
          </p:nvPr>
        </p:nvSpPr>
        <p:spPr>
          <a:xfrm>
            <a:off x="228600" y="973393"/>
            <a:ext cx="8686800" cy="2176207"/>
          </a:xfrm>
        </p:spPr>
        <p:txBody>
          <a:bodyPr>
            <a:normAutofit fontScale="85000" lnSpcReduction="20000"/>
          </a:bodyPr>
          <a:lstStyle/>
          <a:p>
            <a:r>
              <a:rPr lang="en-US" dirty="0"/>
              <a:t>There is rumor that I am going to retire from a career that focused on data quality after 38 years </a:t>
            </a:r>
          </a:p>
          <a:p>
            <a:pPr lvl="1"/>
            <a:r>
              <a:rPr lang="en-US" dirty="0"/>
              <a:t>Government Service - 32 years</a:t>
            </a:r>
          </a:p>
          <a:p>
            <a:pPr lvl="1"/>
            <a:r>
              <a:rPr lang="en-US" dirty="0"/>
              <a:t>16 JACIE Workshops out of 20 since 2004</a:t>
            </a:r>
          </a:p>
          <a:p>
            <a:r>
              <a:rPr lang="en-US" dirty="0"/>
              <a:t>That rumor is true, I am retiring in May this year</a:t>
            </a:r>
          </a:p>
          <a:p>
            <a:pPr lvl="1"/>
            <a:r>
              <a:rPr lang="en-US" dirty="0"/>
              <a:t>I will help out as a retired emeritus with USGS</a:t>
            </a:r>
          </a:p>
          <a:p>
            <a:pPr lvl="1"/>
            <a:r>
              <a:rPr lang="en-US" dirty="0"/>
              <a:t>I am sure you will see me once in awhile; maybe from a new office </a:t>
            </a:r>
            <a:r>
              <a:rPr lang="en-US" dirty="0">
                <a:sym typeface="Wingdings" panose="05000000000000000000" pitchFamily="2" charset="2"/>
              </a:rPr>
              <a:t></a:t>
            </a:r>
          </a:p>
          <a:p>
            <a:r>
              <a:rPr lang="en-US" dirty="0">
                <a:sym typeface="Wingdings" panose="05000000000000000000" pitchFamily="2" charset="2"/>
              </a:rPr>
              <a:t>Thank you, JACIE friends and experts, you are the best! </a:t>
            </a:r>
            <a:endParaRPr lang="en-US" dirty="0"/>
          </a:p>
        </p:txBody>
      </p:sp>
      <p:pic>
        <p:nvPicPr>
          <p:cNvPr id="5" name="Picture 4">
            <a:extLst>
              <a:ext uri="{FF2B5EF4-FFF2-40B4-BE49-F238E27FC236}">
                <a16:creationId xmlns:a16="http://schemas.microsoft.com/office/drawing/2014/main" id="{1311BE39-CE06-433C-86E9-DEE1CEB2F28E}"/>
              </a:ext>
              <a:ext uri="{C183D7F6-B498-43B3-948B-1728B52AA6E4}">
                <adec:decorative xmlns:adec="http://schemas.microsoft.com/office/drawing/2017/decorative" val="1"/>
              </a:ext>
            </a:extLst>
          </p:cNvPr>
          <p:cNvPicPr>
            <a:picLocks noChangeAspect="1"/>
          </p:cNvPicPr>
          <p:nvPr/>
        </p:nvPicPr>
        <p:blipFill rotWithShape="1">
          <a:blip r:embed="rId2"/>
          <a:srcRect t="30123" b="31300"/>
          <a:stretch/>
        </p:blipFill>
        <p:spPr>
          <a:xfrm>
            <a:off x="-1" y="3149600"/>
            <a:ext cx="6725017" cy="1945739"/>
          </a:xfrm>
          <a:prstGeom prst="rect">
            <a:avLst/>
          </a:prstGeom>
        </p:spPr>
      </p:pic>
      <p:sp>
        <p:nvSpPr>
          <p:cNvPr id="6" name="TextBox 5">
            <a:extLst>
              <a:ext uri="{FF2B5EF4-FFF2-40B4-BE49-F238E27FC236}">
                <a16:creationId xmlns:a16="http://schemas.microsoft.com/office/drawing/2014/main" id="{F771119C-E90D-42C6-A591-2738FDA777AF}"/>
              </a:ext>
            </a:extLst>
          </p:cNvPr>
          <p:cNvSpPr txBox="1"/>
          <p:nvPr/>
        </p:nvSpPr>
        <p:spPr>
          <a:xfrm>
            <a:off x="7514492" y="3165720"/>
            <a:ext cx="1400908" cy="738664"/>
          </a:xfrm>
          <a:prstGeom prst="rect">
            <a:avLst/>
          </a:prstGeom>
          <a:noFill/>
          <a:ln>
            <a:noFill/>
          </a:ln>
        </p:spPr>
        <p:txBody>
          <a:bodyPr wrap="square" lIns="0" tIns="0" rIns="0" bIns="0" rtlCol="0">
            <a:spAutoFit/>
          </a:bodyPr>
          <a:lstStyle/>
          <a:p>
            <a:r>
              <a:rPr lang="en-US" sz="2400" dirty="0"/>
              <a:t>New Office </a:t>
            </a:r>
          </a:p>
          <a:p>
            <a:r>
              <a:rPr lang="en-US" sz="2400" dirty="0"/>
              <a:t>after May</a:t>
            </a:r>
          </a:p>
        </p:txBody>
      </p:sp>
      <p:cxnSp>
        <p:nvCxnSpPr>
          <p:cNvPr id="7" name="Straight Arrow Connector 6">
            <a:extLst>
              <a:ext uri="{FF2B5EF4-FFF2-40B4-BE49-F238E27FC236}">
                <a16:creationId xmlns:a16="http://schemas.microsoft.com/office/drawing/2014/main" id="{A374A898-BE1B-4701-8011-D1C496E49570}"/>
              </a:ext>
              <a:ext uri="{C183D7F6-B498-43B3-948B-1728B52AA6E4}">
                <adec:decorative xmlns:adec="http://schemas.microsoft.com/office/drawing/2017/decorative" val="1"/>
              </a:ext>
            </a:extLst>
          </p:cNvPr>
          <p:cNvCxnSpPr>
            <a:cxnSpLocks/>
          </p:cNvCxnSpPr>
          <p:nvPr/>
        </p:nvCxnSpPr>
        <p:spPr>
          <a:xfrm flipH="1">
            <a:off x="6725016" y="3597575"/>
            <a:ext cx="790838" cy="247288"/>
          </a:xfrm>
          <a:prstGeom prst="straightConnector1">
            <a:avLst/>
          </a:prstGeom>
          <a:ln w="4762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327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121543E-9584-4A30-B34A-AEA93A516646}"/>
              </a:ext>
            </a:extLst>
          </p:cNvPr>
          <p:cNvSpPr>
            <a:spLocks noGrp="1"/>
          </p:cNvSpPr>
          <p:nvPr>
            <p:ph type="subTitle" idx="1"/>
          </p:nvPr>
        </p:nvSpPr>
        <p:spPr>
          <a:xfrm>
            <a:off x="228599" y="973394"/>
            <a:ext cx="8686801" cy="369332"/>
          </a:xfrm>
        </p:spPr>
        <p:txBody>
          <a:bodyPr/>
          <a:lstStyle/>
          <a:p>
            <a:r>
              <a:rPr lang="en-US" dirty="0"/>
              <a:t>Thank you!</a:t>
            </a:r>
          </a:p>
        </p:txBody>
      </p:sp>
      <p:sp>
        <p:nvSpPr>
          <p:cNvPr id="4" name="Title 3">
            <a:extLst>
              <a:ext uri="{FF2B5EF4-FFF2-40B4-BE49-F238E27FC236}">
                <a16:creationId xmlns:a16="http://schemas.microsoft.com/office/drawing/2014/main" id="{88E514DC-9523-45A4-BBFD-51B026F8CC95}"/>
              </a:ext>
            </a:extLst>
          </p:cNvPr>
          <p:cNvSpPr>
            <a:spLocks noGrp="1"/>
          </p:cNvSpPr>
          <p:nvPr>
            <p:ph type="title"/>
          </p:nvPr>
        </p:nvSpPr>
        <p:spPr>
          <a:xfrm>
            <a:off x="228600" y="-639762"/>
            <a:ext cx="8686800" cy="639762"/>
          </a:xfrm>
        </p:spPr>
        <p:txBody>
          <a:bodyPr lIns="0" tIns="0" rIns="0" bIns="0" anchor="b"/>
          <a:lstStyle/>
          <a:p>
            <a:r>
              <a:rPr lang="en-US" dirty="0"/>
              <a:t>thanks</a:t>
            </a:r>
          </a:p>
        </p:txBody>
      </p:sp>
    </p:spTree>
    <p:extLst>
      <p:ext uri="{BB962C8B-B14F-4D97-AF65-F5344CB8AC3E}">
        <p14:creationId xmlns:p14="http://schemas.microsoft.com/office/powerpoint/2010/main" val="2687067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79734-B8C2-4042-A75E-9A8686C695D1}"/>
              </a:ext>
            </a:extLst>
          </p:cNvPr>
          <p:cNvSpPr>
            <a:spLocks noGrp="1"/>
          </p:cNvSpPr>
          <p:nvPr>
            <p:ph type="title"/>
          </p:nvPr>
        </p:nvSpPr>
        <p:spPr>
          <a:xfrm>
            <a:off x="228600" y="126940"/>
            <a:ext cx="8686800" cy="639762"/>
          </a:xfrm>
        </p:spPr>
        <p:txBody>
          <a:bodyPr/>
          <a:lstStyle/>
          <a:p>
            <a:r>
              <a:rPr lang="en-US" dirty="0"/>
              <a:t>20 years of JACIE</a:t>
            </a:r>
            <a:br>
              <a:rPr lang="en-US" dirty="0"/>
            </a:br>
            <a:endParaRPr lang="en-US" dirty="0"/>
          </a:p>
        </p:txBody>
      </p:sp>
      <p:sp>
        <p:nvSpPr>
          <p:cNvPr id="3" name="Subtitle 2">
            <a:extLst>
              <a:ext uri="{FF2B5EF4-FFF2-40B4-BE49-F238E27FC236}">
                <a16:creationId xmlns:a16="http://schemas.microsoft.com/office/drawing/2014/main" id="{6D8CBB58-D903-4BBC-BA52-CA8B8F8EF7E2}"/>
              </a:ext>
            </a:extLst>
          </p:cNvPr>
          <p:cNvSpPr>
            <a:spLocks noGrp="1"/>
          </p:cNvSpPr>
          <p:nvPr>
            <p:ph type="subTitle" idx="1"/>
          </p:nvPr>
        </p:nvSpPr>
        <p:spPr>
          <a:xfrm>
            <a:off x="228599" y="973393"/>
            <a:ext cx="8686801" cy="3730252"/>
          </a:xfrm>
        </p:spPr>
        <p:txBody>
          <a:bodyPr/>
          <a:lstStyle/>
          <a:p>
            <a:r>
              <a:rPr lang="en-US" b="0" dirty="0">
                <a:latin typeface="+mn-lt"/>
              </a:rPr>
              <a:t>1</a:t>
            </a:r>
            <a:r>
              <a:rPr lang="en-US" b="0" baseline="30000" dirty="0">
                <a:latin typeface="+mn-lt"/>
              </a:rPr>
              <a:t>st</a:t>
            </a:r>
            <a:r>
              <a:rPr lang="en-US" b="0" dirty="0">
                <a:latin typeface="+mn-lt"/>
              </a:rPr>
              <a:t> JACIE </a:t>
            </a:r>
            <a:r>
              <a:rPr lang="en-US" b="0" i="0" dirty="0">
                <a:solidFill>
                  <a:srgbClr val="171717"/>
                </a:solidFill>
                <a:effectLst/>
                <a:latin typeface="+mn-lt"/>
              </a:rPr>
              <a:t>High-Resolution Commercial Satellite Imagery (CSI) Sensor Workshop - </a:t>
            </a:r>
            <a:r>
              <a:rPr lang="en-US" b="0" dirty="0">
                <a:latin typeface="+mn-lt"/>
              </a:rPr>
              <a:t>March 19-21, 2001 – Greenbelt, MD</a:t>
            </a:r>
          </a:p>
          <a:p>
            <a:pPr lvl="1"/>
            <a:r>
              <a:rPr lang="en-US" sz="2400" b="0" dirty="0">
                <a:latin typeface="+mn-lt"/>
              </a:rPr>
              <a:t>3 full days focused on IKONOS only</a:t>
            </a:r>
          </a:p>
          <a:p>
            <a:r>
              <a:rPr lang="en-US" b="0" dirty="0">
                <a:latin typeface="+mn-lt"/>
              </a:rPr>
              <a:t>2</a:t>
            </a:r>
            <a:r>
              <a:rPr lang="en-US" b="0" baseline="30000" dirty="0">
                <a:latin typeface="+mn-lt"/>
              </a:rPr>
              <a:t>nd</a:t>
            </a:r>
            <a:r>
              <a:rPr lang="en-US" b="0" dirty="0">
                <a:latin typeface="+mn-lt"/>
              </a:rPr>
              <a:t> JACIE </a:t>
            </a:r>
            <a:r>
              <a:rPr lang="en-US" b="0" i="0" dirty="0">
                <a:solidFill>
                  <a:srgbClr val="171717"/>
                </a:solidFill>
                <a:effectLst/>
                <a:latin typeface="+mn-lt"/>
              </a:rPr>
              <a:t>High-Resolution Commercial Satellite Imagery (CSI) Sensor Workshop - </a:t>
            </a:r>
            <a:r>
              <a:rPr lang="en-US" b="0" dirty="0">
                <a:latin typeface="+mn-lt"/>
              </a:rPr>
              <a:t>March 25-27, 2001 – Reston, VA</a:t>
            </a:r>
          </a:p>
          <a:p>
            <a:pPr lvl="1"/>
            <a:r>
              <a:rPr lang="en-US" sz="2400" b="0" dirty="0">
                <a:latin typeface="+mn-lt"/>
              </a:rPr>
              <a:t>3 full days focused on IKONOS and a Quickbird-2 presentation</a:t>
            </a:r>
          </a:p>
          <a:p>
            <a:r>
              <a:rPr lang="en-US" b="0" dirty="0">
                <a:latin typeface="+mn-lt"/>
              </a:rPr>
              <a:t>Past JACIE Information</a:t>
            </a:r>
          </a:p>
          <a:p>
            <a:pPr lvl="1"/>
            <a:r>
              <a:rPr lang="en-US" sz="1800" u="sng" dirty="0">
                <a:solidFill>
                  <a:srgbClr val="000000"/>
                </a:solidFill>
                <a:effectLst/>
                <a:latin typeface="Calibri" panose="020F0502020204030204" pitchFamily="34" charset="0"/>
                <a:ea typeface="Times New Roman" panose="02020603050405020304" pitchFamily="18" charset="0"/>
                <a:hlinkClick r:id="rId2"/>
              </a:rPr>
              <a:t>https://www.usgs.gov/calval/past-jacie-workshops</a:t>
            </a:r>
            <a:r>
              <a:rPr lang="en-US" sz="1800" dirty="0">
                <a:solidFill>
                  <a:srgbClr val="000000"/>
                </a:solidFill>
                <a:effectLst/>
                <a:latin typeface="Calibri" panose="020F0502020204030204" pitchFamily="34" charset="0"/>
                <a:ea typeface="Times New Roman" panose="02020603050405020304" pitchFamily="18" charset="0"/>
              </a:rPr>
              <a:t>.</a:t>
            </a:r>
            <a:endParaRPr lang="en-US" b="0" dirty="0">
              <a:latin typeface="+mn-lt"/>
            </a:endParaRPr>
          </a:p>
          <a:p>
            <a:endParaRPr lang="en-US" sz="2200" b="0" dirty="0">
              <a:latin typeface="+mn-lt"/>
            </a:endParaRPr>
          </a:p>
        </p:txBody>
      </p:sp>
    </p:spTree>
    <p:extLst>
      <p:ext uri="{BB962C8B-B14F-4D97-AF65-F5344CB8AC3E}">
        <p14:creationId xmlns:p14="http://schemas.microsoft.com/office/powerpoint/2010/main" val="3946686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9C198-2855-4822-9402-4CBB1798A3BB}"/>
              </a:ext>
            </a:extLst>
          </p:cNvPr>
          <p:cNvSpPr>
            <a:spLocks noGrp="1"/>
          </p:cNvSpPr>
          <p:nvPr>
            <p:ph type="title"/>
          </p:nvPr>
        </p:nvSpPr>
        <p:spPr>
          <a:xfrm>
            <a:off x="109287" y="131624"/>
            <a:ext cx="4897031" cy="639762"/>
          </a:xfrm>
        </p:spPr>
        <p:txBody>
          <a:bodyPr/>
          <a:lstStyle/>
          <a:p>
            <a:r>
              <a:rPr lang="en-US" dirty="0"/>
              <a:t>System Characterization </a:t>
            </a:r>
          </a:p>
        </p:txBody>
      </p:sp>
      <p:sp>
        <p:nvSpPr>
          <p:cNvPr id="3" name="Subtitle 2">
            <a:extLst>
              <a:ext uri="{FF2B5EF4-FFF2-40B4-BE49-F238E27FC236}">
                <a16:creationId xmlns:a16="http://schemas.microsoft.com/office/drawing/2014/main" id="{BF479CBB-8EBF-494A-90F2-6A94D0D6FF48}"/>
              </a:ext>
            </a:extLst>
          </p:cNvPr>
          <p:cNvSpPr>
            <a:spLocks noGrp="1"/>
          </p:cNvSpPr>
          <p:nvPr>
            <p:ph type="subTitle" idx="1"/>
          </p:nvPr>
        </p:nvSpPr>
        <p:spPr>
          <a:xfrm>
            <a:off x="5471886" y="879120"/>
            <a:ext cx="3443514" cy="3110485"/>
          </a:xfrm>
        </p:spPr>
        <p:txBody>
          <a:bodyPr/>
          <a:lstStyle/>
          <a:p>
            <a:pPr>
              <a:spcBef>
                <a:spcPts val="0"/>
              </a:spcBef>
            </a:pPr>
            <a:r>
              <a:rPr lang="en-US" sz="1400" dirty="0"/>
              <a:t>Contains all info in EOS, plus....</a:t>
            </a:r>
          </a:p>
          <a:p>
            <a:pPr lvl="1">
              <a:spcBef>
                <a:spcPts val="0"/>
              </a:spcBef>
            </a:pPr>
            <a:r>
              <a:rPr lang="en-US" sz="1400" dirty="0"/>
              <a:t>Processing levels</a:t>
            </a:r>
          </a:p>
          <a:p>
            <a:pPr lvl="1">
              <a:spcBef>
                <a:spcPts val="0"/>
              </a:spcBef>
            </a:pPr>
            <a:r>
              <a:rPr lang="en-US" sz="1400" dirty="0"/>
              <a:t>Compression, corrections, etc.</a:t>
            </a:r>
          </a:p>
          <a:p>
            <a:pPr lvl="1">
              <a:spcBef>
                <a:spcPts val="0"/>
              </a:spcBef>
            </a:pPr>
            <a:r>
              <a:rPr lang="en-US" sz="1400" dirty="0"/>
              <a:t>Performance</a:t>
            </a:r>
          </a:p>
          <a:p>
            <a:pPr>
              <a:spcBef>
                <a:spcPts val="0"/>
              </a:spcBef>
            </a:pPr>
            <a:r>
              <a:rPr lang="en-US" sz="1400" dirty="0"/>
              <a:t>Data access portal Planned for:</a:t>
            </a:r>
          </a:p>
          <a:p>
            <a:pPr lvl="1">
              <a:spcBef>
                <a:spcPts val="0"/>
              </a:spcBef>
            </a:pPr>
            <a:r>
              <a:rPr lang="en-US" sz="1400" dirty="0"/>
              <a:t>Radiometric Resolution (bit depth)</a:t>
            </a:r>
          </a:p>
          <a:p>
            <a:pPr lvl="1">
              <a:spcBef>
                <a:spcPts val="0"/>
              </a:spcBef>
            </a:pPr>
            <a:r>
              <a:rPr lang="en-US" sz="1400" dirty="0"/>
              <a:t>Signal-to-Noise Ratio (SNR)</a:t>
            </a:r>
          </a:p>
          <a:p>
            <a:pPr>
              <a:spcBef>
                <a:spcPts val="0"/>
              </a:spcBef>
            </a:pPr>
            <a:r>
              <a:rPr lang="en-US" sz="1400" dirty="0"/>
              <a:t>Attached</a:t>
            </a:r>
          </a:p>
          <a:p>
            <a:pPr lvl="1">
              <a:spcBef>
                <a:spcPts val="0"/>
              </a:spcBef>
            </a:pPr>
            <a:r>
              <a:rPr lang="en-US" sz="1400" dirty="0"/>
              <a:t>Relative Spectral Response (RSRs)</a:t>
            </a:r>
          </a:p>
          <a:p>
            <a:pPr>
              <a:spcBef>
                <a:spcPts val="0"/>
              </a:spcBef>
            </a:pPr>
            <a:r>
              <a:rPr lang="en-US" sz="1400" dirty="0"/>
              <a:t>Other Information can be appended in EOS notes</a:t>
            </a:r>
          </a:p>
          <a:p>
            <a:pPr lvl="1">
              <a:spcBef>
                <a:spcPts val="0"/>
              </a:spcBef>
            </a:pPr>
            <a:r>
              <a:rPr lang="en-US" sz="1400" dirty="0"/>
              <a:t>Geodetic accuracy</a:t>
            </a:r>
          </a:p>
          <a:p>
            <a:pPr lvl="1">
              <a:spcBef>
                <a:spcPts val="0"/>
              </a:spcBef>
            </a:pPr>
            <a:r>
              <a:rPr lang="en-US" sz="1400" dirty="0"/>
              <a:t>Band-to-Band</a:t>
            </a:r>
          </a:p>
        </p:txBody>
      </p:sp>
      <p:pic>
        <p:nvPicPr>
          <p:cNvPr id="4" name="Picture 3">
            <a:extLst>
              <a:ext uri="{FF2B5EF4-FFF2-40B4-BE49-F238E27FC236}">
                <a16:creationId xmlns:a16="http://schemas.microsoft.com/office/drawing/2014/main" id="{2C0EA9B0-FCCE-42AF-963B-134E11C4080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9287" y="1013628"/>
            <a:ext cx="2560000" cy="3116244"/>
          </a:xfrm>
          <a:prstGeom prst="rect">
            <a:avLst/>
          </a:prstGeom>
          <a:solidFill>
            <a:schemeClr val="bg1"/>
          </a:solidFill>
          <a:ln>
            <a:solidFill>
              <a:schemeClr val="tx1"/>
            </a:solidFill>
          </a:ln>
        </p:spPr>
      </p:pic>
      <p:pic>
        <p:nvPicPr>
          <p:cNvPr id="5" name="Picture 4">
            <a:extLst>
              <a:ext uri="{FF2B5EF4-FFF2-40B4-BE49-F238E27FC236}">
                <a16:creationId xmlns:a16="http://schemas.microsoft.com/office/drawing/2014/main" id="{ECDC61D4-C8DE-4D7F-9427-AFACA9DFA1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1557" y="1324451"/>
            <a:ext cx="2920558" cy="3127059"/>
          </a:xfrm>
          <a:prstGeom prst="rect">
            <a:avLst/>
          </a:prstGeom>
          <a:solidFill>
            <a:schemeClr val="bg1"/>
          </a:solidFill>
          <a:ln>
            <a:solidFill>
              <a:schemeClr val="tx1"/>
            </a:solidFill>
          </a:ln>
        </p:spPr>
      </p:pic>
      <p:pic>
        <p:nvPicPr>
          <p:cNvPr id="8" name="Picture 7">
            <a:extLst>
              <a:ext uri="{FF2B5EF4-FFF2-40B4-BE49-F238E27FC236}">
                <a16:creationId xmlns:a16="http://schemas.microsoft.com/office/drawing/2014/main" id="{B3D4CE5C-A75E-44CC-B495-327C9250BC6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40286" y="1649856"/>
            <a:ext cx="2439214" cy="3042139"/>
          </a:xfrm>
          <a:prstGeom prst="rect">
            <a:avLst/>
          </a:prstGeom>
          <a:ln>
            <a:solidFill>
              <a:schemeClr val="tx1"/>
            </a:solidFill>
          </a:ln>
        </p:spPr>
      </p:pic>
      <p:pic>
        <p:nvPicPr>
          <p:cNvPr id="7" name="Picture 6">
            <a:extLst>
              <a:ext uri="{FF2B5EF4-FFF2-40B4-BE49-F238E27FC236}">
                <a16:creationId xmlns:a16="http://schemas.microsoft.com/office/drawing/2014/main" id="{DA6B5215-8FB5-456D-9354-7B08A77231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61254" y="1897814"/>
            <a:ext cx="2310632" cy="3127059"/>
          </a:xfrm>
          <a:prstGeom prst="rect">
            <a:avLst/>
          </a:prstGeom>
          <a:solidFill>
            <a:schemeClr val="bg1"/>
          </a:solidFill>
          <a:ln>
            <a:solidFill>
              <a:schemeClr val="tx1"/>
            </a:solidFill>
          </a:ln>
        </p:spPr>
      </p:pic>
    </p:spTree>
    <p:extLst>
      <p:ext uri="{BB962C8B-B14F-4D97-AF65-F5344CB8AC3E}">
        <p14:creationId xmlns:p14="http://schemas.microsoft.com/office/powerpoint/2010/main" val="3801601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54A71-D820-4A6B-A518-F14BACE3165E}"/>
              </a:ext>
            </a:extLst>
          </p:cNvPr>
          <p:cNvSpPr>
            <a:spLocks noGrp="1"/>
          </p:cNvSpPr>
          <p:nvPr>
            <p:ph type="title"/>
          </p:nvPr>
        </p:nvSpPr>
        <p:spPr/>
        <p:txBody>
          <a:bodyPr/>
          <a:lstStyle/>
          <a:p>
            <a:r>
              <a:rPr lang="en-US" sz="2100" dirty="0"/>
              <a:t>2019 JACIE 18</a:t>
            </a:r>
            <a:r>
              <a:rPr lang="en-US" sz="2100" baseline="30000" dirty="0"/>
              <a:t>th</a:t>
            </a:r>
            <a:r>
              <a:rPr lang="en-US" sz="2100" dirty="0"/>
              <a:t> Annual Workshop</a:t>
            </a:r>
          </a:p>
        </p:txBody>
      </p:sp>
      <p:sp>
        <p:nvSpPr>
          <p:cNvPr id="3" name="Content Placeholder 2">
            <a:extLst>
              <a:ext uri="{FF2B5EF4-FFF2-40B4-BE49-F238E27FC236}">
                <a16:creationId xmlns:a16="http://schemas.microsoft.com/office/drawing/2014/main" id="{93BC12E8-3C62-4B64-ADB8-78D529CCD1B0}"/>
              </a:ext>
            </a:extLst>
          </p:cNvPr>
          <p:cNvSpPr>
            <a:spLocks noGrp="1"/>
          </p:cNvSpPr>
          <p:nvPr>
            <p:ph type="subTitle" idx="1"/>
          </p:nvPr>
        </p:nvSpPr>
        <p:spPr>
          <a:xfrm>
            <a:off x="228599" y="973394"/>
            <a:ext cx="8686801" cy="1902668"/>
          </a:xfrm>
        </p:spPr>
        <p:txBody>
          <a:bodyPr>
            <a:normAutofit fontScale="70000" lnSpcReduction="20000"/>
          </a:bodyPr>
          <a:lstStyle/>
          <a:p>
            <a:r>
              <a:rPr lang="en-US" dirty="0"/>
              <a:t>143 (free) registrants, 117 attendees</a:t>
            </a:r>
          </a:p>
          <a:p>
            <a:r>
              <a:rPr lang="en-US" dirty="0"/>
              <a:t>38 speakers</a:t>
            </a:r>
          </a:p>
          <a:p>
            <a:pPr lvl="1"/>
            <a:r>
              <a:rPr lang="en-US" dirty="0"/>
              <a:t>17 Gov’t, 20 Commercial, 1 Educational</a:t>
            </a:r>
          </a:p>
          <a:p>
            <a:pPr lvl="1"/>
            <a:r>
              <a:rPr lang="en-US" dirty="0"/>
              <a:t>33 from USA, 1ea from Australia, France, Italy, S.Korea, UK</a:t>
            </a:r>
          </a:p>
          <a:p>
            <a:pPr lvl="1"/>
            <a:r>
              <a:rPr lang="en-US" dirty="0"/>
              <a:t>US Agencies:  NASA, NGA, NOAA, NRO, State, USDA, USGS</a:t>
            </a:r>
          </a:p>
          <a:p>
            <a:pPr lvl="1"/>
            <a:r>
              <a:rPr lang="en-US" dirty="0"/>
              <a:t>Foreign Gov’t:  ESA-ESRIN, GeoScience Australia, KARI, NPL, CNES</a:t>
            </a:r>
          </a:p>
          <a:p>
            <a:pPr lvl="1"/>
            <a:r>
              <a:rPr lang="en-US" dirty="0"/>
              <a:t>Commercial:  I2R, KBR,  L3Harris, Labsphere, MAXAR, Planet, Raytheon, SSAI</a:t>
            </a:r>
          </a:p>
          <a:p>
            <a:r>
              <a:rPr lang="en-US" dirty="0"/>
              <a:t>Good cross-section of remote sensing community</a:t>
            </a:r>
          </a:p>
          <a:p>
            <a:endParaRPr lang="en-US" dirty="0"/>
          </a:p>
          <a:p>
            <a:endParaRPr lang="en-US" dirty="0"/>
          </a:p>
        </p:txBody>
      </p:sp>
      <p:pic>
        <p:nvPicPr>
          <p:cNvPr id="4" name="Content Placeholder 4">
            <a:extLst>
              <a:ext uri="{FF2B5EF4-FFF2-40B4-BE49-F238E27FC236}">
                <a16:creationId xmlns:a16="http://schemas.microsoft.com/office/drawing/2014/main" id="{40E4CBC5-022D-4960-959A-896D1EB9E24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17419" y="2825311"/>
            <a:ext cx="8909160" cy="216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04C92CE-87AC-44F5-AF39-2327AD7356B0}"/>
              </a:ext>
            </a:extLst>
          </p:cNvPr>
          <p:cNvSpPr/>
          <p:nvPr/>
        </p:nvSpPr>
        <p:spPr>
          <a:xfrm>
            <a:off x="590312" y="3131773"/>
            <a:ext cx="7002943" cy="323165"/>
          </a:xfrm>
          <a:prstGeom prst="rect">
            <a:avLst/>
          </a:prstGeom>
        </p:spPr>
        <p:txBody>
          <a:bodyPr wrap="none">
            <a:spAutoFit/>
          </a:bodyPr>
          <a:lstStyle/>
          <a:p>
            <a:r>
              <a:rPr lang="en-US" sz="1500" b="1" dirty="0">
                <a:solidFill>
                  <a:schemeClr val="bg1"/>
                </a:solidFill>
              </a:rPr>
              <a:t>18</a:t>
            </a:r>
            <a:r>
              <a:rPr lang="en-US" sz="1500" b="1" baseline="30000" dirty="0">
                <a:solidFill>
                  <a:schemeClr val="bg1"/>
                </a:solidFill>
              </a:rPr>
              <a:t>th</a:t>
            </a:r>
            <a:r>
              <a:rPr lang="en-US" sz="1500" b="1" dirty="0">
                <a:solidFill>
                  <a:schemeClr val="bg1"/>
                </a:solidFill>
              </a:rPr>
              <a:t> Joint Agency Commercial Imagery Evaluation (JACIE) Workshop – Sep 24-26, 2019</a:t>
            </a:r>
          </a:p>
        </p:txBody>
      </p:sp>
    </p:spTree>
    <p:extLst>
      <p:ext uri="{BB962C8B-B14F-4D97-AF65-F5344CB8AC3E}">
        <p14:creationId xmlns:p14="http://schemas.microsoft.com/office/powerpoint/2010/main" val="363688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6103" y="868105"/>
            <a:ext cx="4358484" cy="1617512"/>
          </a:xfrm>
          <a:prstGeom prst="rect">
            <a:avLst/>
          </a:prstGeom>
        </p:spPr>
      </p:pic>
      <p:sp>
        <p:nvSpPr>
          <p:cNvPr id="6" name="Title 2"/>
          <p:cNvSpPr>
            <a:spLocks noGrp="1"/>
          </p:cNvSpPr>
          <p:nvPr>
            <p:ph type="title"/>
          </p:nvPr>
        </p:nvSpPr>
        <p:spPr>
          <a:xfrm>
            <a:off x="-1425884" y="625812"/>
            <a:ext cx="7049254" cy="484585"/>
          </a:xfrm>
        </p:spPr>
        <p:txBody>
          <a:bodyPr/>
          <a:lstStyle/>
          <a:p>
            <a:r>
              <a:rPr lang="en-US" sz="1050" dirty="0"/>
              <a:t>JACIE 2014 –  Louisville, KY (ASPRS)</a:t>
            </a:r>
          </a:p>
        </p:txBody>
      </p:sp>
      <p:pic>
        <p:nvPicPr>
          <p:cNvPr id="10" name="Content Placeholder 3">
            <a:extLst>
              <a:ext uri="{FF2B5EF4-FFF2-40B4-BE49-F238E27FC236}">
                <a16:creationId xmlns:a16="http://schemas.microsoft.com/office/drawing/2014/main" id="{0AC29D28-4508-49B1-A14D-1C17ADC5A1FD}"/>
              </a:ext>
              <a:ext uri="{C183D7F6-B498-43B3-948B-1728B52AA6E4}">
                <adec:decorative xmlns:adec="http://schemas.microsoft.com/office/drawing/2017/decorative" val="1"/>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25067" b="30462"/>
          <a:stretch/>
        </p:blipFill>
        <p:spPr>
          <a:xfrm>
            <a:off x="4572001" y="3392640"/>
            <a:ext cx="4483724" cy="1495283"/>
          </a:xfrm>
        </p:spPr>
      </p:pic>
      <p:pic>
        <p:nvPicPr>
          <p:cNvPr id="4" name="Picture 3">
            <a:extLst>
              <a:ext uri="{FF2B5EF4-FFF2-40B4-BE49-F238E27FC236}">
                <a16:creationId xmlns:a16="http://schemas.microsoft.com/office/drawing/2014/main" id="{780D3F9A-EA1D-4815-8983-FDB46E0A089E}"/>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61" t="16403" r="3386" b="7889"/>
          <a:stretch/>
        </p:blipFill>
        <p:spPr>
          <a:xfrm>
            <a:off x="182217" y="2620731"/>
            <a:ext cx="4235969" cy="2289713"/>
          </a:xfrm>
          <a:prstGeom prst="rect">
            <a:avLst/>
          </a:prstGeom>
        </p:spPr>
      </p:pic>
      <p:pic>
        <p:nvPicPr>
          <p:cNvPr id="5" name="Picture 4">
            <a:extLst>
              <a:ext uri="{FF2B5EF4-FFF2-40B4-BE49-F238E27FC236}">
                <a16:creationId xmlns:a16="http://schemas.microsoft.com/office/drawing/2014/main" id="{D0393E29-4BCD-4267-8941-61FE1A5693D4}"/>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339" b="15374"/>
          <a:stretch/>
        </p:blipFill>
        <p:spPr>
          <a:xfrm>
            <a:off x="5280001" y="49391"/>
            <a:ext cx="3650657" cy="1678021"/>
          </a:xfrm>
          <a:prstGeom prst="rect">
            <a:avLst/>
          </a:prstGeom>
        </p:spPr>
      </p:pic>
      <p:sp>
        <p:nvSpPr>
          <p:cNvPr id="3" name="Rectangle 2">
            <a:extLst>
              <a:ext uri="{FF2B5EF4-FFF2-40B4-BE49-F238E27FC236}">
                <a16:creationId xmlns:a16="http://schemas.microsoft.com/office/drawing/2014/main" id="{4C605F84-5448-4559-90F2-F844973442CD}"/>
              </a:ext>
            </a:extLst>
          </p:cNvPr>
          <p:cNvSpPr/>
          <p:nvPr/>
        </p:nvSpPr>
        <p:spPr>
          <a:xfrm>
            <a:off x="339374" y="2638274"/>
            <a:ext cx="3518739" cy="253916"/>
          </a:xfrm>
          <a:prstGeom prst="rect">
            <a:avLst/>
          </a:prstGeom>
        </p:spPr>
        <p:txBody>
          <a:bodyPr wrap="square">
            <a:spAutoFit/>
          </a:bodyPr>
          <a:lstStyle/>
          <a:p>
            <a:r>
              <a:rPr lang="en-US" sz="1050" b="1" kern="0" dirty="0"/>
              <a:t>JACIE 2015 – Tampa, FL (ASPRS)</a:t>
            </a:r>
          </a:p>
        </p:txBody>
      </p:sp>
      <p:sp>
        <p:nvSpPr>
          <p:cNvPr id="8" name="Rectangle 7">
            <a:extLst>
              <a:ext uri="{FF2B5EF4-FFF2-40B4-BE49-F238E27FC236}">
                <a16:creationId xmlns:a16="http://schemas.microsoft.com/office/drawing/2014/main" id="{C37D59CD-BC95-47F1-B717-ADA90CDF1E06}"/>
              </a:ext>
            </a:extLst>
          </p:cNvPr>
          <p:cNvSpPr/>
          <p:nvPr/>
        </p:nvSpPr>
        <p:spPr>
          <a:xfrm>
            <a:off x="5976135" y="109456"/>
            <a:ext cx="3518739" cy="253916"/>
          </a:xfrm>
          <a:prstGeom prst="rect">
            <a:avLst/>
          </a:prstGeom>
        </p:spPr>
        <p:txBody>
          <a:bodyPr wrap="square">
            <a:spAutoFit/>
          </a:bodyPr>
          <a:lstStyle/>
          <a:p>
            <a:r>
              <a:rPr lang="en-US" sz="1050" b="1" dirty="0">
                <a:solidFill>
                  <a:schemeClr val="bg1"/>
                </a:solidFill>
              </a:rPr>
              <a:t>JACIE 2016 – Ft Worth, TX (ASPRS)</a:t>
            </a:r>
            <a:endParaRPr lang="en-US" sz="1050" b="1" kern="0" dirty="0">
              <a:solidFill>
                <a:schemeClr val="bg1"/>
              </a:solidFill>
            </a:endParaRPr>
          </a:p>
        </p:txBody>
      </p:sp>
      <p:pic>
        <p:nvPicPr>
          <p:cNvPr id="13" name="Content Placeholder 3">
            <a:extLst>
              <a:ext uri="{FF2B5EF4-FFF2-40B4-BE49-F238E27FC236}">
                <a16:creationId xmlns:a16="http://schemas.microsoft.com/office/drawing/2014/main" id="{C9813543-EE76-484B-B87A-4D555B5FF1E7}"/>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161" t="36277" r="8073" b="26060"/>
          <a:stretch/>
        </p:blipFill>
        <p:spPr bwMode="auto">
          <a:xfrm>
            <a:off x="4623212" y="1791589"/>
            <a:ext cx="4381299" cy="14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FABDDA2-EAFA-44DB-99D8-AF5B9F1910A0}"/>
              </a:ext>
            </a:extLst>
          </p:cNvPr>
          <p:cNvSpPr/>
          <p:nvPr/>
        </p:nvSpPr>
        <p:spPr>
          <a:xfrm>
            <a:off x="5725053" y="1812436"/>
            <a:ext cx="2453746" cy="253916"/>
          </a:xfrm>
          <a:prstGeom prst="rect">
            <a:avLst/>
          </a:prstGeom>
        </p:spPr>
        <p:txBody>
          <a:bodyPr wrap="square">
            <a:spAutoFit/>
          </a:bodyPr>
          <a:lstStyle/>
          <a:p>
            <a:r>
              <a:rPr lang="en-US" sz="1050" b="1" dirty="0">
                <a:solidFill>
                  <a:schemeClr val="bg1"/>
                </a:solidFill>
              </a:rPr>
              <a:t>JACIE 2017 – Reston, VA (USGS)</a:t>
            </a:r>
            <a:endParaRPr lang="en-US" sz="1050" b="1" kern="0" dirty="0">
              <a:solidFill>
                <a:schemeClr val="bg1"/>
              </a:solidFill>
            </a:endParaRPr>
          </a:p>
        </p:txBody>
      </p:sp>
      <p:sp>
        <p:nvSpPr>
          <p:cNvPr id="14" name="Title 1">
            <a:extLst>
              <a:ext uri="{FF2B5EF4-FFF2-40B4-BE49-F238E27FC236}">
                <a16:creationId xmlns:a16="http://schemas.microsoft.com/office/drawing/2014/main" id="{75F92E32-2D35-40E8-B5B5-E2F770A37D0F}"/>
              </a:ext>
            </a:extLst>
          </p:cNvPr>
          <p:cNvSpPr txBox="1">
            <a:spLocks/>
          </p:cNvSpPr>
          <p:nvPr/>
        </p:nvSpPr>
        <p:spPr bwMode="auto">
          <a:xfrm>
            <a:off x="339374" y="168276"/>
            <a:ext cx="7049254" cy="484585"/>
          </a:xfrm>
          <a:prstGeom prst="rect">
            <a:avLst/>
          </a:prstGeom>
          <a:noFill/>
          <a:ln w="9525">
            <a:noFill/>
            <a:miter lim="800000"/>
            <a:headEnd/>
            <a:tailEnd/>
          </a:ln>
          <a:effectLst/>
        </p:spPr>
        <p:txBody>
          <a:bodyPr vert="horz" wrap="square" lIns="69056" tIns="34529" rIns="69056" bIns="34529" numCol="1" anchor="ctr" anchorCtr="0" compatLnSpc="1">
            <a:prstTxWarp prst="textNoShape">
              <a:avLst/>
            </a:prstTxWarp>
          </a:bodyPr>
          <a:lstStyle>
            <a:lvl1pPr algn="l" rtl="0" eaLnBrk="1" fontAlgn="base" hangingPunct="1">
              <a:spcBef>
                <a:spcPct val="0"/>
              </a:spcBef>
              <a:spcAft>
                <a:spcPct val="0"/>
              </a:spcAft>
              <a:defRPr sz="2700" b="1" i="0">
                <a:solidFill>
                  <a:schemeClr val="tx1"/>
                </a:solidFill>
                <a:effectLst>
                  <a:outerShdw blurRad="38100" dist="38100" dir="2700000" algn="tl">
                    <a:srgbClr val="C0C0C0"/>
                  </a:outerShdw>
                </a:effectLst>
                <a:latin typeface="+mj-lt"/>
                <a:ea typeface="+mj-ea"/>
                <a:cs typeface="+mj-cs"/>
              </a:defRPr>
            </a:lvl1pPr>
            <a:lvl2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2pPr>
            <a:lvl3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3pPr>
            <a:lvl4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4pPr>
            <a:lvl5pPr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5pPr>
            <a:lvl6pPr marL="3429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6pPr>
            <a:lvl7pPr marL="6858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7pPr>
            <a:lvl8pPr marL="10287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8pPr>
            <a:lvl9pPr marL="1371600" algn="l" rtl="0" eaLnBrk="1" fontAlgn="base" hangingPunct="1">
              <a:spcBef>
                <a:spcPct val="0"/>
              </a:spcBef>
              <a:spcAft>
                <a:spcPct val="0"/>
              </a:spcAft>
              <a:defRPr sz="2550">
                <a:solidFill>
                  <a:schemeClr val="tx1"/>
                </a:solidFill>
                <a:effectLst>
                  <a:outerShdw blurRad="38100" dist="38100" dir="2700000" algn="tl">
                    <a:srgbClr val="C0C0C0"/>
                  </a:outerShdw>
                </a:effectLst>
                <a:latin typeface="Arial" charset="0"/>
              </a:defRPr>
            </a:lvl9pPr>
          </a:lstStyle>
          <a:p>
            <a:r>
              <a:rPr lang="en-US" sz="2025" kern="0" dirty="0"/>
              <a:t>Grow and learn from the past</a:t>
            </a:r>
          </a:p>
        </p:txBody>
      </p:sp>
      <p:sp>
        <p:nvSpPr>
          <p:cNvPr id="15" name="Rectangle 14">
            <a:extLst>
              <a:ext uri="{FF2B5EF4-FFF2-40B4-BE49-F238E27FC236}">
                <a16:creationId xmlns:a16="http://schemas.microsoft.com/office/drawing/2014/main" id="{83FB2E1C-9BBE-464D-8340-C7140377BC2C}"/>
              </a:ext>
            </a:extLst>
          </p:cNvPr>
          <p:cNvSpPr/>
          <p:nvPr/>
        </p:nvSpPr>
        <p:spPr>
          <a:xfrm>
            <a:off x="5582547" y="3351911"/>
            <a:ext cx="2331087" cy="253916"/>
          </a:xfrm>
          <a:prstGeom prst="rect">
            <a:avLst/>
          </a:prstGeom>
        </p:spPr>
        <p:txBody>
          <a:bodyPr wrap="none">
            <a:spAutoFit/>
          </a:bodyPr>
          <a:lstStyle/>
          <a:p>
            <a:r>
              <a:rPr lang="en-US" sz="1050" b="1" dirty="0">
                <a:solidFill>
                  <a:schemeClr val="bg1"/>
                </a:solidFill>
              </a:rPr>
              <a:t>JACIE 2018 – College Park, MD (NOAA)</a:t>
            </a:r>
          </a:p>
        </p:txBody>
      </p:sp>
      <p:pic>
        <p:nvPicPr>
          <p:cNvPr id="16" name="Content Placeholder 3">
            <a:extLst>
              <a:ext uri="{FF2B5EF4-FFF2-40B4-BE49-F238E27FC236}">
                <a16:creationId xmlns:a16="http://schemas.microsoft.com/office/drawing/2014/main" id="{2B93D3F0-EACD-404A-B60D-6EAE8A767ACB}"/>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585" r="8356" b="35714"/>
          <a:stretch/>
        </p:blipFill>
        <p:spPr>
          <a:xfrm>
            <a:off x="24415" y="2057400"/>
            <a:ext cx="9105343" cy="2362200"/>
          </a:xfrm>
        </p:spPr>
      </p:pic>
      <p:sp>
        <p:nvSpPr>
          <p:cNvPr id="18" name="TextBox 17">
            <a:extLst>
              <a:ext uri="{FF2B5EF4-FFF2-40B4-BE49-F238E27FC236}">
                <a16:creationId xmlns:a16="http://schemas.microsoft.com/office/drawing/2014/main" id="{C5EB86B8-B0C9-49A5-AA2D-A6F1E87BA827}"/>
              </a:ext>
            </a:extLst>
          </p:cNvPr>
          <p:cNvSpPr txBox="1"/>
          <p:nvPr/>
        </p:nvSpPr>
        <p:spPr>
          <a:xfrm>
            <a:off x="4964093" y="3364638"/>
            <a:ext cx="4747846" cy="307777"/>
          </a:xfrm>
          <a:prstGeom prst="rect">
            <a:avLst/>
          </a:prstGeom>
          <a:noFill/>
        </p:spPr>
        <p:txBody>
          <a:bodyPr wrap="square">
            <a:spAutoFit/>
          </a:bodyPr>
          <a:lstStyle/>
          <a:p>
            <a:r>
              <a:rPr lang="nl-NL" sz="1400" dirty="0"/>
              <a:t>JACIE 2018 – College Park, MD (NOAA)</a:t>
            </a:r>
          </a:p>
        </p:txBody>
      </p:sp>
      <p:pic>
        <p:nvPicPr>
          <p:cNvPr id="11" name="Picture 10">
            <a:extLst>
              <a:ext uri="{FF2B5EF4-FFF2-40B4-BE49-F238E27FC236}">
                <a16:creationId xmlns:a16="http://schemas.microsoft.com/office/drawing/2014/main" id="{DCF5C3FE-4EC2-42DF-B612-D64DB9A516A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424847" y="3650260"/>
            <a:ext cx="4875901" cy="1263034"/>
          </a:xfrm>
          <a:prstGeom prst="rect">
            <a:avLst/>
          </a:prstGeom>
        </p:spPr>
      </p:pic>
    </p:spTree>
    <p:extLst>
      <p:ext uri="{BB962C8B-B14F-4D97-AF65-F5344CB8AC3E}">
        <p14:creationId xmlns:p14="http://schemas.microsoft.com/office/powerpoint/2010/main" val="4199919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6241D-98E8-4658-B39C-EC65C1DFA9F6}"/>
              </a:ext>
            </a:extLst>
          </p:cNvPr>
          <p:cNvSpPr>
            <a:spLocks noGrp="1"/>
          </p:cNvSpPr>
          <p:nvPr>
            <p:ph type="title"/>
          </p:nvPr>
        </p:nvSpPr>
        <p:spPr>
          <a:xfrm>
            <a:off x="228600" y="156651"/>
            <a:ext cx="4088027" cy="639762"/>
          </a:xfrm>
        </p:spPr>
        <p:txBody>
          <a:bodyPr>
            <a:normAutofit fontScale="90000"/>
          </a:bodyPr>
          <a:lstStyle/>
          <a:p>
            <a:r>
              <a:rPr lang="en-US" sz="2100" dirty="0"/>
              <a:t>4</a:t>
            </a:r>
            <a:r>
              <a:rPr lang="en-US" sz="2100" baseline="30000" dirty="0"/>
              <a:t>th</a:t>
            </a:r>
            <a:r>
              <a:rPr lang="en-US" sz="2100" dirty="0"/>
              <a:t> ECCOE Workshop on ARD/Interoperability this week</a:t>
            </a:r>
          </a:p>
        </p:txBody>
      </p:sp>
      <p:sp>
        <p:nvSpPr>
          <p:cNvPr id="3" name="Content Placeholder 2">
            <a:extLst>
              <a:ext uri="{FF2B5EF4-FFF2-40B4-BE49-F238E27FC236}">
                <a16:creationId xmlns:a16="http://schemas.microsoft.com/office/drawing/2014/main" id="{25EF0BDC-8746-4FB9-BF10-3C724F7D604B}"/>
              </a:ext>
            </a:extLst>
          </p:cNvPr>
          <p:cNvSpPr>
            <a:spLocks noGrp="1"/>
          </p:cNvSpPr>
          <p:nvPr>
            <p:ph type="subTitle" idx="1"/>
          </p:nvPr>
        </p:nvSpPr>
        <p:spPr>
          <a:xfrm>
            <a:off x="228599" y="838651"/>
            <a:ext cx="4211596" cy="1490111"/>
          </a:xfrm>
        </p:spPr>
        <p:txBody>
          <a:bodyPr>
            <a:normAutofit fontScale="62500" lnSpcReduction="20000"/>
          </a:bodyPr>
          <a:lstStyle/>
          <a:p>
            <a:r>
              <a:rPr lang="en-US" sz="2300" dirty="0"/>
              <a:t>3</a:t>
            </a:r>
            <a:r>
              <a:rPr lang="en-US" sz="2300" baseline="30000" dirty="0"/>
              <a:t>rd</a:t>
            </a:r>
            <a:r>
              <a:rPr lang="en-US" sz="2300" dirty="0"/>
              <a:t> EROS Calibration Center of Excellence (ECCOE) Workshop collocated with JACIE</a:t>
            </a:r>
          </a:p>
          <a:p>
            <a:pPr lvl="1"/>
            <a:r>
              <a:rPr lang="en-US" sz="2100" dirty="0"/>
              <a:t>A focused “deep-dive” into a single calibration topic with invited speakers</a:t>
            </a:r>
          </a:p>
          <a:p>
            <a:pPr lvl="1"/>
            <a:r>
              <a:rPr lang="en-US" sz="2100" dirty="0"/>
              <a:t>2019 Topic:  “Calibrating Sun-synchronous and Geosynchronous Satellites: Sharing Best Practices”</a:t>
            </a:r>
          </a:p>
          <a:p>
            <a:r>
              <a:rPr lang="en-US" dirty="0"/>
              <a:t>50 (free) registrants, 40 attendees</a:t>
            </a:r>
          </a:p>
          <a:p>
            <a:pPr lvl="1"/>
            <a:endParaRPr lang="en-US" dirty="0"/>
          </a:p>
        </p:txBody>
      </p:sp>
      <p:grpSp>
        <p:nvGrpSpPr>
          <p:cNvPr id="4" name="Group 3">
            <a:extLst>
              <a:ext uri="{FF2B5EF4-FFF2-40B4-BE49-F238E27FC236}">
                <a16:creationId xmlns:a16="http://schemas.microsoft.com/office/drawing/2014/main" id="{F62E5D6C-1F52-4E9C-A268-BE3A0033408B}"/>
              </a:ext>
              <a:ext uri="{C183D7F6-B498-43B3-948B-1728B52AA6E4}">
                <adec:decorative xmlns:adec="http://schemas.microsoft.com/office/drawing/2017/decorative" val="1"/>
              </a:ext>
            </a:extLst>
          </p:cNvPr>
          <p:cNvGrpSpPr/>
          <p:nvPr/>
        </p:nvGrpSpPr>
        <p:grpSpPr>
          <a:xfrm>
            <a:off x="163460" y="2328759"/>
            <a:ext cx="8646148" cy="2161540"/>
            <a:chOff x="475711" y="3533840"/>
            <a:chExt cx="11528197" cy="2882053"/>
          </a:xfrm>
        </p:grpSpPr>
        <p:pic>
          <p:nvPicPr>
            <p:cNvPr id="5" name="Picture 4">
              <a:extLst>
                <a:ext uri="{FF2B5EF4-FFF2-40B4-BE49-F238E27FC236}">
                  <a16:creationId xmlns:a16="http://schemas.microsoft.com/office/drawing/2014/main" id="{7E1AD5C6-B482-4DAA-94F2-A5F9CD77D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444" y="3533842"/>
              <a:ext cx="3842732" cy="2882049"/>
            </a:xfrm>
            <a:prstGeom prst="rect">
              <a:avLst/>
            </a:prstGeom>
          </p:spPr>
        </p:pic>
        <p:grpSp>
          <p:nvGrpSpPr>
            <p:cNvPr id="6" name="Group 5">
              <a:extLst>
                <a:ext uri="{FF2B5EF4-FFF2-40B4-BE49-F238E27FC236}">
                  <a16:creationId xmlns:a16="http://schemas.microsoft.com/office/drawing/2014/main" id="{669042E8-332E-4420-AEB6-BDA9FDAD44D4}"/>
                </a:ext>
              </a:extLst>
            </p:cNvPr>
            <p:cNvGrpSpPr/>
            <p:nvPr/>
          </p:nvGrpSpPr>
          <p:grpSpPr>
            <a:xfrm>
              <a:off x="475711" y="3533840"/>
              <a:ext cx="11528197" cy="2882053"/>
              <a:chOff x="475711" y="3533840"/>
              <a:chExt cx="11528197" cy="2882053"/>
            </a:xfrm>
          </p:grpSpPr>
          <p:pic>
            <p:nvPicPr>
              <p:cNvPr id="7" name="Picture 6">
                <a:extLst>
                  <a:ext uri="{FF2B5EF4-FFF2-40B4-BE49-F238E27FC236}">
                    <a16:creationId xmlns:a16="http://schemas.microsoft.com/office/drawing/2014/main" id="{9CEAECB7-BFD3-40E3-AA62-9602596A60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11" y="3533842"/>
                <a:ext cx="3842733" cy="2882050"/>
              </a:xfrm>
              <a:prstGeom prst="rect">
                <a:avLst/>
              </a:prstGeom>
            </p:spPr>
          </p:pic>
          <p:pic>
            <p:nvPicPr>
              <p:cNvPr id="8" name="Picture 7">
                <a:extLst>
                  <a:ext uri="{FF2B5EF4-FFF2-40B4-BE49-F238E27FC236}">
                    <a16:creationId xmlns:a16="http://schemas.microsoft.com/office/drawing/2014/main" id="{BC72C64D-A04B-4853-979A-C4DC7F894C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176" y="3533844"/>
                <a:ext cx="3842732" cy="2882049"/>
              </a:xfrm>
              <a:prstGeom prst="rect">
                <a:avLst/>
              </a:prstGeom>
            </p:spPr>
          </p:pic>
          <p:sp>
            <p:nvSpPr>
              <p:cNvPr id="9" name="Rectangle 8">
                <a:extLst>
                  <a:ext uri="{FF2B5EF4-FFF2-40B4-BE49-F238E27FC236}">
                    <a16:creationId xmlns:a16="http://schemas.microsoft.com/office/drawing/2014/main" id="{AAB0F51C-89E3-44DC-9C5B-3F425D9C5D70}"/>
                  </a:ext>
                </a:extLst>
              </p:cNvPr>
              <p:cNvSpPr/>
              <p:nvPr/>
            </p:nvSpPr>
            <p:spPr>
              <a:xfrm>
                <a:off x="715194" y="3533840"/>
                <a:ext cx="7053298" cy="400109"/>
              </a:xfrm>
              <a:prstGeom prst="rect">
                <a:avLst/>
              </a:prstGeom>
            </p:spPr>
            <p:txBody>
              <a:bodyPr wrap="none">
                <a:spAutoFit/>
              </a:bodyPr>
              <a:lstStyle/>
              <a:p>
                <a:r>
                  <a:rPr lang="en-US" sz="1350" b="1" dirty="0">
                    <a:solidFill>
                      <a:schemeClr val="bg1"/>
                    </a:solidFill>
                  </a:rPr>
                  <a:t>3</a:t>
                </a:r>
                <a:r>
                  <a:rPr lang="en-US" sz="1350" b="1" baseline="30000" dirty="0">
                    <a:solidFill>
                      <a:schemeClr val="bg1"/>
                    </a:solidFill>
                  </a:rPr>
                  <a:t>rd</a:t>
                </a:r>
                <a:r>
                  <a:rPr lang="en-US" sz="1350" b="1" dirty="0">
                    <a:solidFill>
                      <a:schemeClr val="bg1"/>
                    </a:solidFill>
                  </a:rPr>
                  <a:t> EROS Cal/Val Center of Excellence (ECCOE) Workshop – Sep 23, 2019</a:t>
                </a:r>
              </a:p>
            </p:txBody>
          </p:sp>
        </p:grpSp>
      </p:grpSp>
      <p:sp>
        <p:nvSpPr>
          <p:cNvPr id="10" name="Content Placeholder 2">
            <a:extLst>
              <a:ext uri="{FF2B5EF4-FFF2-40B4-BE49-F238E27FC236}">
                <a16:creationId xmlns:a16="http://schemas.microsoft.com/office/drawing/2014/main" id="{226B3AA5-7165-4F3A-9B05-924BA8CEE973}"/>
              </a:ext>
            </a:extLst>
          </p:cNvPr>
          <p:cNvSpPr txBox="1">
            <a:spLocks/>
          </p:cNvSpPr>
          <p:nvPr/>
        </p:nvSpPr>
        <p:spPr>
          <a:xfrm>
            <a:off x="4440195" y="838651"/>
            <a:ext cx="4475205" cy="1490111"/>
          </a:xfrm>
          <a:prstGeom prst="rect">
            <a:avLst/>
          </a:prstGeom>
        </p:spPr>
        <p:txBody>
          <a:bodyPr lIns="0" tIns="0" rIns="0" bIns="0">
            <a:normAutofit fontScale="55000" lnSpcReduction="20000"/>
          </a:bodyPr>
          <a:lstStyle>
            <a:lvl1pPr marL="457200" indent="-457200" algn="l" defTabSz="457200" rtl="0" eaLnBrk="1" latinLnBrk="0" hangingPunct="1">
              <a:spcBef>
                <a:spcPct val="20000"/>
              </a:spcBef>
              <a:buFont typeface="Arial" charset="0"/>
              <a:buChar char="•"/>
              <a:defRPr sz="2400" b="1" i="0" kern="1200" baseline="0">
                <a:solidFill>
                  <a:schemeClr val="tx1"/>
                </a:solidFill>
                <a:latin typeface="Arial" charset="0"/>
                <a:ea typeface="Arial" charset="0"/>
                <a:cs typeface="Arial" charset="0"/>
              </a:defRPr>
            </a:lvl1pPr>
            <a:lvl2pPr marL="742950" indent="-28575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2pPr>
            <a:lvl3pPr marL="1257300" indent="-342900" algn="l" defTabSz="457200" rtl="0" eaLnBrk="1" latinLnBrk="0" hangingPunct="1">
              <a:spcBef>
                <a:spcPct val="20000"/>
              </a:spcBef>
              <a:buFont typeface="Arial"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5pPr>
            <a:lvl6pPr marL="2286000" indent="0" algn="l" defTabSz="457200" rtl="0" eaLnBrk="1" latinLnBrk="0" hangingPunct="1">
              <a:spcBef>
                <a:spcPct val="20000"/>
              </a:spcBef>
              <a:buFont typeface="Arial"/>
              <a:buNone/>
              <a:defRPr sz="14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1" latinLnBrk="0" hangingPunct="1">
              <a:spcBef>
                <a:spcPct val="20000"/>
              </a:spcBef>
              <a:buFont typeface="Arial"/>
              <a:buChar char="•"/>
              <a:defRPr sz="1400" kern="1200">
                <a:solidFill>
                  <a:schemeClr val="tx1"/>
                </a:solidFill>
                <a:latin typeface="Arial" panose="020B0604020202020204" pitchFamily="34" charset="0"/>
                <a:ea typeface="+mn-ea"/>
                <a:cs typeface="Arial" panose="020B0604020202020204" pitchFamily="34" charset="0"/>
              </a:defRPr>
            </a:lvl9pPr>
          </a:lstStyle>
          <a:p>
            <a:r>
              <a:rPr lang="en-US" dirty="0"/>
              <a:t>Key findings: </a:t>
            </a:r>
          </a:p>
          <a:p>
            <a:pPr lvl="1"/>
            <a:r>
              <a:rPr lang="en-US" dirty="0"/>
              <a:t>Consistent need for common processes and information</a:t>
            </a:r>
          </a:p>
          <a:p>
            <a:pPr lvl="1"/>
            <a:r>
              <a:rPr lang="en-US" dirty="0"/>
              <a:t>Common well-defined Test sites</a:t>
            </a:r>
          </a:p>
          <a:p>
            <a:pPr lvl="1"/>
            <a:r>
              <a:rPr lang="en-US" dirty="0"/>
              <a:t>Spectral – hyperspectral data</a:t>
            </a:r>
          </a:p>
          <a:p>
            <a:pPr lvl="1"/>
            <a:r>
              <a:rPr lang="en-US" dirty="0"/>
              <a:t>Use of data at various scales</a:t>
            </a:r>
          </a:p>
          <a:p>
            <a:r>
              <a:rPr lang="en-US" dirty="0"/>
              <a:t>ECCOE Workshop Information</a:t>
            </a:r>
          </a:p>
          <a:p>
            <a:pPr lvl="1"/>
            <a:r>
              <a:rPr lang="en-US" dirty="0">
                <a:hlinkClick r:id="rId5"/>
              </a:rPr>
              <a:t>https://www.usgs.gov/calval/eccoe-workshops</a:t>
            </a:r>
            <a:endParaRPr lang="en-US" dirty="0"/>
          </a:p>
          <a:p>
            <a:pPr lvl="1"/>
            <a:endParaRPr lang="en-US" dirty="0"/>
          </a:p>
        </p:txBody>
      </p:sp>
    </p:spTree>
    <p:extLst>
      <p:ext uri="{BB962C8B-B14F-4D97-AF65-F5344CB8AC3E}">
        <p14:creationId xmlns:p14="http://schemas.microsoft.com/office/powerpoint/2010/main" val="1047567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19CCE-B810-4CE9-9D2A-35F7CDAD716E}"/>
              </a:ext>
            </a:extLst>
          </p:cNvPr>
          <p:cNvSpPr>
            <a:spLocks noGrp="1"/>
          </p:cNvSpPr>
          <p:nvPr>
            <p:ph type="title"/>
          </p:nvPr>
        </p:nvSpPr>
        <p:spPr/>
        <p:txBody>
          <a:bodyPr/>
          <a:lstStyle/>
          <a:p>
            <a:r>
              <a:rPr lang="en-US" dirty="0"/>
              <a:t>ECCOE Workshops</a:t>
            </a:r>
          </a:p>
        </p:txBody>
      </p:sp>
      <p:sp>
        <p:nvSpPr>
          <p:cNvPr id="3" name="Subtitle 2">
            <a:extLst>
              <a:ext uri="{FF2B5EF4-FFF2-40B4-BE49-F238E27FC236}">
                <a16:creationId xmlns:a16="http://schemas.microsoft.com/office/drawing/2014/main" id="{69BA7464-01C2-45DE-9F00-3A604E02B405}"/>
              </a:ext>
            </a:extLst>
          </p:cNvPr>
          <p:cNvSpPr>
            <a:spLocks noGrp="1"/>
          </p:cNvSpPr>
          <p:nvPr>
            <p:ph type="subTitle" idx="1"/>
          </p:nvPr>
        </p:nvSpPr>
        <p:spPr>
          <a:xfrm>
            <a:off x="114299" y="926346"/>
            <a:ext cx="8915401" cy="3485634"/>
          </a:xfrm>
        </p:spPr>
        <p:txBody>
          <a:bodyPr>
            <a:normAutofit fontScale="92500" lnSpcReduction="20000"/>
          </a:bodyPr>
          <a:lstStyle/>
          <a:p>
            <a:pPr lvl="1"/>
            <a:endParaRPr lang="en-US" sz="1200" dirty="0">
              <a:hlinkClick r:id="rId2"/>
            </a:endParaRPr>
          </a:p>
          <a:p>
            <a:r>
              <a:rPr lang="en-US" sz="1600" dirty="0"/>
              <a:t>2017- Observations and Recommendations for the Calibration of Landsat 8 OLI and Sentinel 2 MSI for Improved Data Interoperability</a:t>
            </a:r>
          </a:p>
          <a:p>
            <a:pPr lvl="1"/>
            <a:r>
              <a:rPr lang="en-US" sz="1400" u="sng" dirty="0">
                <a:hlinkClick r:id="rId3"/>
              </a:rPr>
              <a:t>https://www.mdpi.com/2072-4292/10/9/1340</a:t>
            </a:r>
            <a:endParaRPr lang="en-US" sz="1400" u="sng" dirty="0"/>
          </a:p>
          <a:p>
            <a:r>
              <a:rPr lang="en-US" sz="1600" dirty="0"/>
              <a:t>2018 - Observations and Recommendations for Coordinated Calibration Activities of Government and Commercial Optical Satellite Systems</a:t>
            </a:r>
          </a:p>
          <a:p>
            <a:pPr lvl="1"/>
            <a:r>
              <a:rPr lang="en-US" sz="1400" dirty="0">
                <a:hlinkClick r:id="rId4"/>
              </a:rPr>
              <a:t>https://www.mdpi.com/2072-4292/12/15/2468</a:t>
            </a:r>
            <a:endParaRPr lang="en-US" sz="1400" dirty="0"/>
          </a:p>
          <a:p>
            <a:r>
              <a:rPr lang="en-US" sz="1600" dirty="0"/>
              <a:t>2019 - Calibrating Geosynchronous and Polar Orbiting Satellites: Sharing Best Practices</a:t>
            </a:r>
          </a:p>
          <a:p>
            <a:pPr lvl="1"/>
            <a:r>
              <a:rPr lang="en-US" sz="1400" dirty="0">
                <a:hlinkClick r:id="rId5"/>
              </a:rPr>
              <a:t>https://www.mdpi.com/2072-4292/12/17/2786</a:t>
            </a:r>
            <a:endParaRPr lang="en-US" sz="1400" dirty="0"/>
          </a:p>
          <a:p>
            <a:pPr lvl="1"/>
            <a:endParaRPr lang="en-US" sz="1400" dirty="0"/>
          </a:p>
          <a:p>
            <a:pPr>
              <a:lnSpc>
                <a:spcPct val="120000"/>
              </a:lnSpc>
              <a:spcBef>
                <a:spcPts val="300"/>
              </a:spcBef>
            </a:pPr>
            <a:r>
              <a:rPr lang="en-US" sz="2200" dirty="0"/>
              <a:t>Future ECCOE workshop</a:t>
            </a:r>
            <a:endParaRPr lang="en-US" sz="2200" dirty="0">
              <a:solidFill>
                <a:srgbClr val="FF0000"/>
              </a:solidFill>
            </a:endParaRPr>
          </a:p>
          <a:p>
            <a:pPr lvl="1">
              <a:lnSpc>
                <a:spcPct val="120000"/>
              </a:lnSpc>
              <a:spcBef>
                <a:spcPts val="300"/>
              </a:spcBef>
            </a:pPr>
            <a:r>
              <a:rPr lang="en-US" sz="1800" b="1" dirty="0"/>
              <a:t>“</a:t>
            </a:r>
            <a:r>
              <a:rPr lang="en-US" sz="1800" b="1" i="1" dirty="0"/>
              <a:t>Geometric Calibration: Achieving Interoperability Across Multiple Scales”</a:t>
            </a:r>
          </a:p>
          <a:p>
            <a:r>
              <a:rPr lang="en-US" sz="1600" dirty="0"/>
              <a:t>ECCOE Workshops seek to deep dive into advancing radiometric, geometric, and spatial characterization and calibration of optical remote sensing systems to improve the accuracy and precision of all derived data products</a:t>
            </a:r>
            <a:endParaRPr lang="en-US" sz="1600" dirty="0">
              <a:hlinkClick r:id="rId2"/>
            </a:endParaRPr>
          </a:p>
          <a:p>
            <a:pPr lvl="1"/>
            <a:endParaRPr lang="en-US" sz="1400" dirty="0"/>
          </a:p>
        </p:txBody>
      </p:sp>
    </p:spTree>
    <p:extLst>
      <p:ext uri="{BB962C8B-B14F-4D97-AF65-F5344CB8AC3E}">
        <p14:creationId xmlns:p14="http://schemas.microsoft.com/office/powerpoint/2010/main" val="4265329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17146" y="-2"/>
            <a:ext cx="9134856" cy="5143499"/>
          </a:xfrm>
          <a:prstGeom prst="rect">
            <a:avLst/>
          </a:prstGeom>
          <a:blipFill>
            <a:blip r:embed="rId2" cstate="print"/>
            <a:stretch>
              <a:fillRect/>
            </a:stretch>
          </a:blipFill>
        </p:spPr>
        <p:txBody>
          <a:bodyPr wrap="square" lIns="0" tIns="0" rIns="0" bIns="0" rtlCol="0"/>
          <a:lstStyle/>
          <a:p>
            <a:endParaRPr sz="1350" dirty="0"/>
          </a:p>
        </p:txBody>
      </p:sp>
      <p:sp>
        <p:nvSpPr>
          <p:cNvPr id="3" name="object 3">
            <a:extLst>
              <a:ext uri="{C183D7F6-B498-43B3-948B-1728B52AA6E4}">
                <adec:decorative xmlns:adec="http://schemas.microsoft.com/office/drawing/2017/decorative" val="1"/>
              </a:ext>
            </a:extLst>
          </p:cNvPr>
          <p:cNvSpPr/>
          <p:nvPr/>
        </p:nvSpPr>
        <p:spPr>
          <a:xfrm>
            <a:off x="116585" y="250317"/>
            <a:ext cx="9001125" cy="755808"/>
          </a:xfrm>
          <a:custGeom>
            <a:avLst/>
            <a:gdLst/>
            <a:ahLst/>
            <a:cxnLst/>
            <a:rect l="l" t="t" r="r" b="b"/>
            <a:pathLst>
              <a:path w="12001500" h="1007744">
                <a:moveTo>
                  <a:pt x="11833606" y="0"/>
                </a:moveTo>
                <a:lnTo>
                  <a:pt x="167894" y="0"/>
                </a:lnTo>
                <a:lnTo>
                  <a:pt x="123262" y="5998"/>
                </a:lnTo>
                <a:lnTo>
                  <a:pt x="83155" y="22925"/>
                </a:lnTo>
                <a:lnTo>
                  <a:pt x="49175" y="49180"/>
                </a:lnTo>
                <a:lnTo>
                  <a:pt x="22923" y="83161"/>
                </a:lnTo>
                <a:lnTo>
                  <a:pt x="5997" y="123266"/>
                </a:lnTo>
                <a:lnTo>
                  <a:pt x="0" y="167894"/>
                </a:lnTo>
                <a:lnTo>
                  <a:pt x="0" y="839470"/>
                </a:lnTo>
                <a:lnTo>
                  <a:pt x="5997" y="884097"/>
                </a:lnTo>
                <a:lnTo>
                  <a:pt x="22923" y="924202"/>
                </a:lnTo>
                <a:lnTo>
                  <a:pt x="49175" y="958183"/>
                </a:lnTo>
                <a:lnTo>
                  <a:pt x="83155" y="984438"/>
                </a:lnTo>
                <a:lnTo>
                  <a:pt x="123262" y="1001365"/>
                </a:lnTo>
                <a:lnTo>
                  <a:pt x="167894" y="1007364"/>
                </a:lnTo>
                <a:lnTo>
                  <a:pt x="11833606" y="1007364"/>
                </a:lnTo>
                <a:lnTo>
                  <a:pt x="11878233" y="1001365"/>
                </a:lnTo>
                <a:lnTo>
                  <a:pt x="11918338" y="984438"/>
                </a:lnTo>
                <a:lnTo>
                  <a:pt x="11952319" y="958183"/>
                </a:lnTo>
                <a:lnTo>
                  <a:pt x="11978574" y="924202"/>
                </a:lnTo>
                <a:lnTo>
                  <a:pt x="11995501" y="884097"/>
                </a:lnTo>
                <a:lnTo>
                  <a:pt x="12001500" y="839470"/>
                </a:lnTo>
                <a:lnTo>
                  <a:pt x="12001500" y="167894"/>
                </a:lnTo>
                <a:lnTo>
                  <a:pt x="11995501" y="123266"/>
                </a:lnTo>
                <a:lnTo>
                  <a:pt x="11978574" y="83161"/>
                </a:lnTo>
                <a:lnTo>
                  <a:pt x="11952319" y="49180"/>
                </a:lnTo>
                <a:lnTo>
                  <a:pt x="11918338" y="22925"/>
                </a:lnTo>
                <a:lnTo>
                  <a:pt x="11878233" y="5998"/>
                </a:lnTo>
                <a:lnTo>
                  <a:pt x="11833606" y="0"/>
                </a:lnTo>
                <a:close/>
              </a:path>
            </a:pathLst>
          </a:custGeom>
          <a:solidFill>
            <a:srgbClr val="000000">
              <a:alpha val="61175"/>
            </a:srgbClr>
          </a:solidFill>
        </p:spPr>
        <p:txBody>
          <a:bodyPr wrap="square" lIns="0" tIns="0" rIns="0" bIns="0" rtlCol="0"/>
          <a:lstStyle/>
          <a:p>
            <a:endParaRPr sz="1350" dirty="0"/>
          </a:p>
        </p:txBody>
      </p:sp>
      <p:grpSp>
        <p:nvGrpSpPr>
          <p:cNvPr id="4" name="object 4">
            <a:extLst>
              <a:ext uri="{C183D7F6-B498-43B3-948B-1728B52AA6E4}">
                <adec:decorative xmlns:adec="http://schemas.microsoft.com/office/drawing/2017/decorative" val="1"/>
              </a:ext>
            </a:extLst>
          </p:cNvPr>
          <p:cNvGrpSpPr/>
          <p:nvPr/>
        </p:nvGrpSpPr>
        <p:grpSpPr>
          <a:xfrm>
            <a:off x="172546" y="4669107"/>
            <a:ext cx="8973026" cy="367188"/>
            <a:chOff x="230060" y="6225476"/>
            <a:chExt cx="11964035" cy="489584"/>
          </a:xfrm>
        </p:grpSpPr>
        <p:sp>
          <p:nvSpPr>
            <p:cNvPr id="5" name="object 5"/>
            <p:cNvSpPr/>
            <p:nvPr/>
          </p:nvSpPr>
          <p:spPr>
            <a:xfrm>
              <a:off x="231647" y="6227064"/>
              <a:ext cx="11960860" cy="486409"/>
            </a:xfrm>
            <a:custGeom>
              <a:avLst/>
              <a:gdLst/>
              <a:ahLst/>
              <a:cxnLst/>
              <a:rect l="l" t="t" r="r" b="b"/>
              <a:pathLst>
                <a:path w="11960860" h="486409">
                  <a:moveTo>
                    <a:pt x="11960351" y="0"/>
                  </a:moveTo>
                  <a:lnTo>
                    <a:pt x="81026" y="0"/>
                  </a:lnTo>
                  <a:lnTo>
                    <a:pt x="49490" y="6368"/>
                  </a:lnTo>
                  <a:lnTo>
                    <a:pt x="23734" y="23734"/>
                  </a:lnTo>
                  <a:lnTo>
                    <a:pt x="6368" y="49490"/>
                  </a:lnTo>
                  <a:lnTo>
                    <a:pt x="0" y="81026"/>
                  </a:lnTo>
                  <a:lnTo>
                    <a:pt x="0" y="405130"/>
                  </a:lnTo>
                  <a:lnTo>
                    <a:pt x="6368" y="436665"/>
                  </a:lnTo>
                  <a:lnTo>
                    <a:pt x="23734" y="462421"/>
                  </a:lnTo>
                  <a:lnTo>
                    <a:pt x="49490" y="479787"/>
                  </a:lnTo>
                  <a:lnTo>
                    <a:pt x="81026" y="486156"/>
                  </a:lnTo>
                  <a:lnTo>
                    <a:pt x="11960351" y="486156"/>
                  </a:lnTo>
                  <a:lnTo>
                    <a:pt x="11960351" y="0"/>
                  </a:lnTo>
                  <a:close/>
                </a:path>
              </a:pathLst>
            </a:custGeom>
            <a:solidFill>
              <a:srgbClr val="6FAC46"/>
            </a:solidFill>
          </p:spPr>
          <p:txBody>
            <a:bodyPr wrap="square" lIns="0" tIns="0" rIns="0" bIns="0" rtlCol="0"/>
            <a:lstStyle/>
            <a:p>
              <a:endParaRPr sz="1350" dirty="0"/>
            </a:p>
          </p:txBody>
        </p:sp>
        <p:sp>
          <p:nvSpPr>
            <p:cNvPr id="6" name="object 6"/>
            <p:cNvSpPr/>
            <p:nvPr/>
          </p:nvSpPr>
          <p:spPr>
            <a:xfrm>
              <a:off x="231647" y="6227064"/>
              <a:ext cx="11960860" cy="486409"/>
            </a:xfrm>
            <a:custGeom>
              <a:avLst/>
              <a:gdLst/>
              <a:ahLst/>
              <a:cxnLst/>
              <a:rect l="l" t="t" r="r" b="b"/>
              <a:pathLst>
                <a:path w="11960860" h="486409">
                  <a:moveTo>
                    <a:pt x="0" y="81026"/>
                  </a:moveTo>
                  <a:lnTo>
                    <a:pt x="6368" y="49490"/>
                  </a:lnTo>
                  <a:lnTo>
                    <a:pt x="23734" y="23734"/>
                  </a:lnTo>
                  <a:lnTo>
                    <a:pt x="49490" y="6368"/>
                  </a:lnTo>
                  <a:lnTo>
                    <a:pt x="81026" y="0"/>
                  </a:lnTo>
                  <a:lnTo>
                    <a:pt x="11960351" y="0"/>
                  </a:lnTo>
                </a:path>
                <a:path w="11960860" h="486409">
                  <a:moveTo>
                    <a:pt x="11960351" y="486156"/>
                  </a:moveTo>
                  <a:lnTo>
                    <a:pt x="81026" y="486156"/>
                  </a:lnTo>
                  <a:lnTo>
                    <a:pt x="49490" y="479787"/>
                  </a:lnTo>
                  <a:lnTo>
                    <a:pt x="23734" y="462421"/>
                  </a:lnTo>
                  <a:lnTo>
                    <a:pt x="6368" y="436665"/>
                  </a:lnTo>
                  <a:lnTo>
                    <a:pt x="0" y="405130"/>
                  </a:lnTo>
                  <a:lnTo>
                    <a:pt x="0" y="81026"/>
                  </a:lnTo>
                </a:path>
              </a:pathLst>
            </a:custGeom>
            <a:ln w="3175">
              <a:solidFill>
                <a:srgbClr val="000000"/>
              </a:solidFill>
            </a:ln>
          </p:spPr>
          <p:txBody>
            <a:bodyPr wrap="square" lIns="0" tIns="0" rIns="0" bIns="0" rtlCol="0"/>
            <a:lstStyle/>
            <a:p>
              <a:endParaRPr sz="1350" dirty="0"/>
            </a:p>
          </p:txBody>
        </p:sp>
      </p:grpSp>
      <p:sp>
        <p:nvSpPr>
          <p:cNvPr id="7" name="object 7"/>
          <p:cNvSpPr txBox="1"/>
          <p:nvPr/>
        </p:nvSpPr>
        <p:spPr>
          <a:xfrm>
            <a:off x="250850" y="4675860"/>
            <a:ext cx="3885248" cy="316979"/>
          </a:xfrm>
          <a:prstGeom prst="rect">
            <a:avLst/>
          </a:prstGeom>
        </p:spPr>
        <p:txBody>
          <a:bodyPr vert="horz" wrap="square" lIns="0" tIns="10954" rIns="0" bIns="0" rtlCol="0">
            <a:spAutoFit/>
          </a:bodyPr>
          <a:lstStyle/>
          <a:p>
            <a:pPr marL="9525">
              <a:spcBef>
                <a:spcPts val="86"/>
              </a:spcBef>
            </a:pPr>
            <a:r>
              <a:rPr sz="1988" spc="-4" dirty="0">
                <a:solidFill>
                  <a:srgbClr val="FFFFFF"/>
                </a:solidFill>
                <a:latin typeface="Calibri"/>
                <a:cs typeface="Calibri"/>
              </a:rPr>
              <a:t>Landsat </a:t>
            </a:r>
            <a:r>
              <a:rPr sz="1988" spc="4" dirty="0">
                <a:solidFill>
                  <a:srgbClr val="FFFFFF"/>
                </a:solidFill>
                <a:latin typeface="Calibri"/>
                <a:cs typeface="Calibri"/>
              </a:rPr>
              <a:t>8 </a:t>
            </a:r>
            <a:r>
              <a:rPr sz="1988" spc="-4" dirty="0">
                <a:solidFill>
                  <a:srgbClr val="FFFFFF"/>
                </a:solidFill>
                <a:latin typeface="Calibri"/>
                <a:cs typeface="Calibri"/>
              </a:rPr>
              <a:t>Flight </a:t>
            </a:r>
            <a:r>
              <a:rPr sz="1988" spc="4" dirty="0">
                <a:solidFill>
                  <a:srgbClr val="FFFFFF"/>
                </a:solidFill>
                <a:latin typeface="Calibri"/>
                <a:cs typeface="Calibri"/>
              </a:rPr>
              <a:t>&amp; </a:t>
            </a:r>
            <a:r>
              <a:rPr sz="1988" spc="-4" dirty="0">
                <a:solidFill>
                  <a:srgbClr val="FFFFFF"/>
                </a:solidFill>
                <a:latin typeface="Calibri"/>
                <a:cs typeface="Calibri"/>
              </a:rPr>
              <a:t>Ground</a:t>
            </a:r>
            <a:r>
              <a:rPr sz="1988" spc="-26" dirty="0">
                <a:solidFill>
                  <a:srgbClr val="FFFFFF"/>
                </a:solidFill>
                <a:latin typeface="Calibri"/>
                <a:cs typeface="Calibri"/>
              </a:rPr>
              <a:t> </a:t>
            </a:r>
            <a:r>
              <a:rPr sz="1988" spc="-8" dirty="0">
                <a:solidFill>
                  <a:srgbClr val="FFFFFF"/>
                </a:solidFill>
                <a:latin typeface="Calibri"/>
                <a:cs typeface="Calibri"/>
              </a:rPr>
              <a:t>Operations</a:t>
            </a:r>
            <a:endParaRPr sz="1988" dirty="0">
              <a:latin typeface="Calibri"/>
              <a:cs typeface="Calibri"/>
            </a:endParaRPr>
          </a:p>
        </p:txBody>
      </p:sp>
      <p:grpSp>
        <p:nvGrpSpPr>
          <p:cNvPr id="8" name="object 8">
            <a:extLst>
              <a:ext uri="{C183D7F6-B498-43B3-948B-1728B52AA6E4}">
                <adec:decorative xmlns:adec="http://schemas.microsoft.com/office/drawing/2017/decorative" val="1"/>
              </a:ext>
            </a:extLst>
          </p:cNvPr>
          <p:cNvGrpSpPr/>
          <p:nvPr/>
        </p:nvGrpSpPr>
        <p:grpSpPr>
          <a:xfrm>
            <a:off x="483441" y="2218515"/>
            <a:ext cx="8662035" cy="2239328"/>
            <a:chOff x="644588" y="2958020"/>
            <a:chExt cx="11549380" cy="2985770"/>
          </a:xfrm>
        </p:grpSpPr>
        <p:sp>
          <p:nvSpPr>
            <p:cNvPr id="9" name="object 9"/>
            <p:cNvSpPr/>
            <p:nvPr/>
          </p:nvSpPr>
          <p:spPr>
            <a:xfrm>
              <a:off x="1138427" y="5446775"/>
              <a:ext cx="11054080" cy="243840"/>
            </a:xfrm>
            <a:custGeom>
              <a:avLst/>
              <a:gdLst/>
              <a:ahLst/>
              <a:cxnLst/>
              <a:rect l="l" t="t" r="r" b="b"/>
              <a:pathLst>
                <a:path w="11054080" h="243839">
                  <a:moveTo>
                    <a:pt x="11053571" y="0"/>
                  </a:moveTo>
                  <a:lnTo>
                    <a:pt x="40640" y="0"/>
                  </a:lnTo>
                  <a:lnTo>
                    <a:pt x="24822" y="3188"/>
                  </a:lnTo>
                  <a:lnTo>
                    <a:pt x="11904" y="11890"/>
                  </a:lnTo>
                  <a:lnTo>
                    <a:pt x="3194" y="24806"/>
                  </a:lnTo>
                  <a:lnTo>
                    <a:pt x="0" y="40640"/>
                  </a:lnTo>
                  <a:lnTo>
                    <a:pt x="0" y="203200"/>
                  </a:lnTo>
                  <a:lnTo>
                    <a:pt x="3194" y="219017"/>
                  </a:lnTo>
                  <a:lnTo>
                    <a:pt x="11904" y="231935"/>
                  </a:lnTo>
                  <a:lnTo>
                    <a:pt x="24822" y="240645"/>
                  </a:lnTo>
                  <a:lnTo>
                    <a:pt x="40640" y="243840"/>
                  </a:lnTo>
                  <a:lnTo>
                    <a:pt x="11053571" y="243840"/>
                  </a:lnTo>
                  <a:lnTo>
                    <a:pt x="11053571" y="0"/>
                  </a:lnTo>
                  <a:close/>
                </a:path>
              </a:pathLst>
            </a:custGeom>
            <a:solidFill>
              <a:srgbClr val="FFC000"/>
            </a:solidFill>
          </p:spPr>
          <p:txBody>
            <a:bodyPr wrap="square" lIns="0" tIns="0" rIns="0" bIns="0" rtlCol="0"/>
            <a:lstStyle/>
            <a:p>
              <a:endParaRPr sz="1350" dirty="0"/>
            </a:p>
          </p:txBody>
        </p:sp>
        <p:sp>
          <p:nvSpPr>
            <p:cNvPr id="10" name="object 10"/>
            <p:cNvSpPr/>
            <p:nvPr/>
          </p:nvSpPr>
          <p:spPr>
            <a:xfrm>
              <a:off x="1138427" y="5446775"/>
              <a:ext cx="11054080" cy="40640"/>
            </a:xfrm>
            <a:custGeom>
              <a:avLst/>
              <a:gdLst/>
              <a:ahLst/>
              <a:cxnLst/>
              <a:rect l="l" t="t" r="r" b="b"/>
              <a:pathLst>
                <a:path w="11054080" h="40639">
                  <a:moveTo>
                    <a:pt x="0" y="40640"/>
                  </a:moveTo>
                  <a:lnTo>
                    <a:pt x="3194" y="24806"/>
                  </a:lnTo>
                  <a:lnTo>
                    <a:pt x="11904" y="11890"/>
                  </a:lnTo>
                  <a:lnTo>
                    <a:pt x="24822" y="3188"/>
                  </a:lnTo>
                  <a:lnTo>
                    <a:pt x="40640" y="0"/>
                  </a:lnTo>
                  <a:lnTo>
                    <a:pt x="11053571" y="0"/>
                  </a:lnTo>
                </a:path>
              </a:pathLst>
            </a:custGeom>
            <a:ln w="3175">
              <a:solidFill>
                <a:srgbClr val="000000"/>
              </a:solidFill>
            </a:ln>
          </p:spPr>
          <p:txBody>
            <a:bodyPr wrap="square" lIns="0" tIns="0" rIns="0" bIns="0" rtlCol="0"/>
            <a:lstStyle/>
            <a:p>
              <a:endParaRPr sz="1350" dirty="0"/>
            </a:p>
          </p:txBody>
        </p:sp>
        <p:sp>
          <p:nvSpPr>
            <p:cNvPr id="11" name="object 11"/>
            <p:cNvSpPr/>
            <p:nvPr/>
          </p:nvSpPr>
          <p:spPr>
            <a:xfrm>
              <a:off x="646176" y="5698235"/>
              <a:ext cx="11546205" cy="243840"/>
            </a:xfrm>
            <a:custGeom>
              <a:avLst/>
              <a:gdLst/>
              <a:ahLst/>
              <a:cxnLst/>
              <a:rect l="l" t="t" r="r" b="b"/>
              <a:pathLst>
                <a:path w="11546205" h="243839">
                  <a:moveTo>
                    <a:pt x="11545824" y="0"/>
                  </a:moveTo>
                  <a:lnTo>
                    <a:pt x="40639" y="0"/>
                  </a:lnTo>
                  <a:lnTo>
                    <a:pt x="24822" y="3194"/>
                  </a:lnTo>
                  <a:lnTo>
                    <a:pt x="11904" y="11904"/>
                  </a:lnTo>
                  <a:lnTo>
                    <a:pt x="3194" y="24822"/>
                  </a:lnTo>
                  <a:lnTo>
                    <a:pt x="0" y="40639"/>
                  </a:lnTo>
                  <a:lnTo>
                    <a:pt x="0" y="203200"/>
                  </a:lnTo>
                  <a:lnTo>
                    <a:pt x="3194" y="219017"/>
                  </a:lnTo>
                  <a:lnTo>
                    <a:pt x="11904" y="231935"/>
                  </a:lnTo>
                  <a:lnTo>
                    <a:pt x="24822" y="240645"/>
                  </a:lnTo>
                  <a:lnTo>
                    <a:pt x="40639" y="243839"/>
                  </a:lnTo>
                  <a:lnTo>
                    <a:pt x="11545824" y="243839"/>
                  </a:lnTo>
                  <a:lnTo>
                    <a:pt x="11545824" y="0"/>
                  </a:lnTo>
                  <a:close/>
                </a:path>
              </a:pathLst>
            </a:custGeom>
            <a:solidFill>
              <a:srgbClr val="FFC000"/>
            </a:solidFill>
          </p:spPr>
          <p:txBody>
            <a:bodyPr wrap="square" lIns="0" tIns="0" rIns="0" bIns="0" rtlCol="0"/>
            <a:lstStyle/>
            <a:p>
              <a:endParaRPr sz="1350" dirty="0"/>
            </a:p>
          </p:txBody>
        </p:sp>
        <p:sp>
          <p:nvSpPr>
            <p:cNvPr id="12" name="object 12"/>
            <p:cNvSpPr/>
            <p:nvPr/>
          </p:nvSpPr>
          <p:spPr>
            <a:xfrm>
              <a:off x="646176" y="5738875"/>
              <a:ext cx="11546205" cy="203200"/>
            </a:xfrm>
            <a:custGeom>
              <a:avLst/>
              <a:gdLst/>
              <a:ahLst/>
              <a:cxnLst/>
              <a:rect l="l" t="t" r="r" b="b"/>
              <a:pathLst>
                <a:path w="11546205" h="203200">
                  <a:moveTo>
                    <a:pt x="11545824" y="203200"/>
                  </a:moveTo>
                  <a:lnTo>
                    <a:pt x="40639" y="203200"/>
                  </a:lnTo>
                  <a:lnTo>
                    <a:pt x="24822" y="200005"/>
                  </a:lnTo>
                  <a:lnTo>
                    <a:pt x="11904" y="191295"/>
                  </a:lnTo>
                  <a:lnTo>
                    <a:pt x="3194" y="178377"/>
                  </a:lnTo>
                  <a:lnTo>
                    <a:pt x="0" y="162560"/>
                  </a:lnTo>
                  <a:lnTo>
                    <a:pt x="0" y="0"/>
                  </a:lnTo>
                </a:path>
              </a:pathLst>
            </a:custGeom>
            <a:ln w="3175">
              <a:solidFill>
                <a:srgbClr val="000000"/>
              </a:solidFill>
            </a:ln>
          </p:spPr>
          <p:txBody>
            <a:bodyPr wrap="square" lIns="0" tIns="0" rIns="0" bIns="0" rtlCol="0"/>
            <a:lstStyle/>
            <a:p>
              <a:endParaRPr sz="1350" dirty="0"/>
            </a:p>
          </p:txBody>
        </p:sp>
        <p:sp>
          <p:nvSpPr>
            <p:cNvPr id="13" name="object 13"/>
            <p:cNvSpPr/>
            <p:nvPr/>
          </p:nvSpPr>
          <p:spPr>
            <a:xfrm>
              <a:off x="3294887" y="4174235"/>
              <a:ext cx="8897620" cy="486409"/>
            </a:xfrm>
            <a:custGeom>
              <a:avLst/>
              <a:gdLst/>
              <a:ahLst/>
              <a:cxnLst/>
              <a:rect l="l" t="t" r="r" b="b"/>
              <a:pathLst>
                <a:path w="8897620" h="486410">
                  <a:moveTo>
                    <a:pt x="8897111" y="0"/>
                  </a:moveTo>
                  <a:lnTo>
                    <a:pt x="81025" y="0"/>
                  </a:lnTo>
                  <a:lnTo>
                    <a:pt x="49506" y="6373"/>
                  </a:lnTo>
                  <a:lnTo>
                    <a:pt x="23749" y="23749"/>
                  </a:lnTo>
                  <a:lnTo>
                    <a:pt x="6373" y="49506"/>
                  </a:lnTo>
                  <a:lnTo>
                    <a:pt x="0" y="81025"/>
                  </a:lnTo>
                  <a:lnTo>
                    <a:pt x="0" y="405130"/>
                  </a:lnTo>
                  <a:lnTo>
                    <a:pt x="6373" y="436649"/>
                  </a:lnTo>
                  <a:lnTo>
                    <a:pt x="23749" y="462406"/>
                  </a:lnTo>
                  <a:lnTo>
                    <a:pt x="49506" y="479782"/>
                  </a:lnTo>
                  <a:lnTo>
                    <a:pt x="81025" y="486156"/>
                  </a:lnTo>
                  <a:lnTo>
                    <a:pt x="8897111" y="486156"/>
                  </a:lnTo>
                  <a:lnTo>
                    <a:pt x="8897111" y="0"/>
                  </a:lnTo>
                  <a:close/>
                </a:path>
              </a:pathLst>
            </a:custGeom>
            <a:solidFill>
              <a:srgbClr val="6FAC46"/>
            </a:solidFill>
          </p:spPr>
          <p:txBody>
            <a:bodyPr wrap="square" lIns="0" tIns="0" rIns="0" bIns="0" rtlCol="0"/>
            <a:lstStyle/>
            <a:p>
              <a:endParaRPr sz="1350" dirty="0"/>
            </a:p>
          </p:txBody>
        </p:sp>
        <p:sp>
          <p:nvSpPr>
            <p:cNvPr id="14" name="object 14"/>
            <p:cNvSpPr/>
            <p:nvPr/>
          </p:nvSpPr>
          <p:spPr>
            <a:xfrm>
              <a:off x="3294887" y="4174235"/>
              <a:ext cx="8897620" cy="486409"/>
            </a:xfrm>
            <a:custGeom>
              <a:avLst/>
              <a:gdLst/>
              <a:ahLst/>
              <a:cxnLst/>
              <a:rect l="l" t="t" r="r" b="b"/>
              <a:pathLst>
                <a:path w="8897620" h="486410">
                  <a:moveTo>
                    <a:pt x="0" y="81025"/>
                  </a:moveTo>
                  <a:lnTo>
                    <a:pt x="6373" y="49506"/>
                  </a:lnTo>
                  <a:lnTo>
                    <a:pt x="23749" y="23749"/>
                  </a:lnTo>
                  <a:lnTo>
                    <a:pt x="49506" y="6373"/>
                  </a:lnTo>
                  <a:lnTo>
                    <a:pt x="81025" y="0"/>
                  </a:lnTo>
                  <a:lnTo>
                    <a:pt x="8897111" y="0"/>
                  </a:lnTo>
                </a:path>
                <a:path w="8897620" h="486410">
                  <a:moveTo>
                    <a:pt x="8897111" y="486156"/>
                  </a:moveTo>
                  <a:lnTo>
                    <a:pt x="81025" y="486156"/>
                  </a:lnTo>
                  <a:lnTo>
                    <a:pt x="49506" y="479782"/>
                  </a:lnTo>
                  <a:lnTo>
                    <a:pt x="23749" y="462406"/>
                  </a:lnTo>
                  <a:lnTo>
                    <a:pt x="6373" y="436649"/>
                  </a:lnTo>
                  <a:lnTo>
                    <a:pt x="0" y="405130"/>
                  </a:lnTo>
                  <a:lnTo>
                    <a:pt x="0" y="81025"/>
                  </a:lnTo>
                </a:path>
              </a:pathLst>
            </a:custGeom>
            <a:ln w="3175">
              <a:solidFill>
                <a:srgbClr val="000000"/>
              </a:solidFill>
            </a:ln>
          </p:spPr>
          <p:txBody>
            <a:bodyPr wrap="square" lIns="0" tIns="0" rIns="0" bIns="0" rtlCol="0"/>
            <a:lstStyle/>
            <a:p>
              <a:endParaRPr sz="1350" dirty="0"/>
            </a:p>
          </p:txBody>
        </p:sp>
        <p:sp>
          <p:nvSpPr>
            <p:cNvPr id="15" name="object 15"/>
            <p:cNvSpPr/>
            <p:nvPr/>
          </p:nvSpPr>
          <p:spPr>
            <a:xfrm>
              <a:off x="2081784" y="4675631"/>
              <a:ext cx="10110470" cy="243840"/>
            </a:xfrm>
            <a:custGeom>
              <a:avLst/>
              <a:gdLst/>
              <a:ahLst/>
              <a:cxnLst/>
              <a:rect l="l" t="t" r="r" b="b"/>
              <a:pathLst>
                <a:path w="10110470" h="243839">
                  <a:moveTo>
                    <a:pt x="10110215" y="0"/>
                  </a:moveTo>
                  <a:lnTo>
                    <a:pt x="40640" y="0"/>
                  </a:lnTo>
                  <a:lnTo>
                    <a:pt x="24806" y="3188"/>
                  </a:lnTo>
                  <a:lnTo>
                    <a:pt x="11890" y="11890"/>
                  </a:lnTo>
                  <a:lnTo>
                    <a:pt x="3188" y="24806"/>
                  </a:lnTo>
                  <a:lnTo>
                    <a:pt x="0" y="40640"/>
                  </a:lnTo>
                  <a:lnTo>
                    <a:pt x="0" y="203200"/>
                  </a:lnTo>
                  <a:lnTo>
                    <a:pt x="3188" y="219033"/>
                  </a:lnTo>
                  <a:lnTo>
                    <a:pt x="11890" y="231949"/>
                  </a:lnTo>
                  <a:lnTo>
                    <a:pt x="24806" y="240651"/>
                  </a:lnTo>
                  <a:lnTo>
                    <a:pt x="40640" y="243840"/>
                  </a:lnTo>
                  <a:lnTo>
                    <a:pt x="10110215" y="243840"/>
                  </a:lnTo>
                  <a:lnTo>
                    <a:pt x="10110215" y="0"/>
                  </a:lnTo>
                  <a:close/>
                </a:path>
              </a:pathLst>
            </a:custGeom>
            <a:solidFill>
              <a:srgbClr val="4471C4"/>
            </a:solidFill>
          </p:spPr>
          <p:txBody>
            <a:bodyPr wrap="square" lIns="0" tIns="0" rIns="0" bIns="0" rtlCol="0"/>
            <a:lstStyle/>
            <a:p>
              <a:endParaRPr sz="1350" dirty="0"/>
            </a:p>
          </p:txBody>
        </p:sp>
        <p:sp>
          <p:nvSpPr>
            <p:cNvPr id="16" name="object 16"/>
            <p:cNvSpPr/>
            <p:nvPr/>
          </p:nvSpPr>
          <p:spPr>
            <a:xfrm>
              <a:off x="2081784" y="4675631"/>
              <a:ext cx="10110470" cy="243840"/>
            </a:xfrm>
            <a:custGeom>
              <a:avLst/>
              <a:gdLst/>
              <a:ahLst/>
              <a:cxnLst/>
              <a:rect l="l" t="t" r="r" b="b"/>
              <a:pathLst>
                <a:path w="10110470" h="243839">
                  <a:moveTo>
                    <a:pt x="0" y="40640"/>
                  </a:moveTo>
                  <a:lnTo>
                    <a:pt x="3188" y="24806"/>
                  </a:lnTo>
                  <a:lnTo>
                    <a:pt x="11890" y="11890"/>
                  </a:lnTo>
                  <a:lnTo>
                    <a:pt x="24806" y="3188"/>
                  </a:lnTo>
                  <a:lnTo>
                    <a:pt x="40640" y="0"/>
                  </a:lnTo>
                  <a:lnTo>
                    <a:pt x="10110215" y="0"/>
                  </a:lnTo>
                </a:path>
                <a:path w="10110470" h="243839">
                  <a:moveTo>
                    <a:pt x="10110215" y="243840"/>
                  </a:moveTo>
                  <a:lnTo>
                    <a:pt x="40640" y="243840"/>
                  </a:lnTo>
                  <a:lnTo>
                    <a:pt x="24806" y="240651"/>
                  </a:lnTo>
                  <a:lnTo>
                    <a:pt x="11890" y="231949"/>
                  </a:lnTo>
                  <a:lnTo>
                    <a:pt x="3188" y="219033"/>
                  </a:lnTo>
                  <a:lnTo>
                    <a:pt x="0" y="203200"/>
                  </a:lnTo>
                  <a:lnTo>
                    <a:pt x="0" y="40640"/>
                  </a:lnTo>
                </a:path>
              </a:pathLst>
            </a:custGeom>
            <a:ln w="3175">
              <a:solidFill>
                <a:srgbClr val="000000"/>
              </a:solidFill>
            </a:ln>
          </p:spPr>
          <p:txBody>
            <a:bodyPr wrap="square" lIns="0" tIns="0" rIns="0" bIns="0" rtlCol="0"/>
            <a:lstStyle/>
            <a:p>
              <a:endParaRPr sz="1350" dirty="0"/>
            </a:p>
          </p:txBody>
        </p:sp>
        <p:sp>
          <p:nvSpPr>
            <p:cNvPr id="17" name="object 17"/>
            <p:cNvSpPr/>
            <p:nvPr/>
          </p:nvSpPr>
          <p:spPr>
            <a:xfrm>
              <a:off x="3294887" y="3703319"/>
              <a:ext cx="8897620" cy="243840"/>
            </a:xfrm>
            <a:custGeom>
              <a:avLst/>
              <a:gdLst/>
              <a:ahLst/>
              <a:cxnLst/>
              <a:rect l="l" t="t" r="r" b="b"/>
              <a:pathLst>
                <a:path w="8897620" h="243839">
                  <a:moveTo>
                    <a:pt x="8897111" y="0"/>
                  </a:moveTo>
                  <a:lnTo>
                    <a:pt x="40639" y="0"/>
                  </a:lnTo>
                  <a:lnTo>
                    <a:pt x="24806" y="3188"/>
                  </a:lnTo>
                  <a:lnTo>
                    <a:pt x="11890" y="11890"/>
                  </a:lnTo>
                  <a:lnTo>
                    <a:pt x="3188" y="24806"/>
                  </a:lnTo>
                  <a:lnTo>
                    <a:pt x="0" y="40639"/>
                  </a:lnTo>
                  <a:lnTo>
                    <a:pt x="0" y="203199"/>
                  </a:lnTo>
                  <a:lnTo>
                    <a:pt x="3188" y="219033"/>
                  </a:lnTo>
                  <a:lnTo>
                    <a:pt x="11890" y="231949"/>
                  </a:lnTo>
                  <a:lnTo>
                    <a:pt x="24806" y="240651"/>
                  </a:lnTo>
                  <a:lnTo>
                    <a:pt x="40639" y="243839"/>
                  </a:lnTo>
                  <a:lnTo>
                    <a:pt x="8897111" y="243839"/>
                  </a:lnTo>
                  <a:lnTo>
                    <a:pt x="8897111" y="0"/>
                  </a:lnTo>
                  <a:close/>
                </a:path>
              </a:pathLst>
            </a:custGeom>
            <a:solidFill>
              <a:srgbClr val="4471C4"/>
            </a:solidFill>
          </p:spPr>
          <p:txBody>
            <a:bodyPr wrap="square" lIns="0" tIns="0" rIns="0" bIns="0" rtlCol="0"/>
            <a:lstStyle/>
            <a:p>
              <a:endParaRPr sz="1350" dirty="0"/>
            </a:p>
          </p:txBody>
        </p:sp>
        <p:sp>
          <p:nvSpPr>
            <p:cNvPr id="18" name="object 18"/>
            <p:cNvSpPr/>
            <p:nvPr/>
          </p:nvSpPr>
          <p:spPr>
            <a:xfrm>
              <a:off x="3294887" y="3703319"/>
              <a:ext cx="8897620" cy="243840"/>
            </a:xfrm>
            <a:custGeom>
              <a:avLst/>
              <a:gdLst/>
              <a:ahLst/>
              <a:cxnLst/>
              <a:rect l="l" t="t" r="r" b="b"/>
              <a:pathLst>
                <a:path w="8897620" h="243839">
                  <a:moveTo>
                    <a:pt x="0" y="40639"/>
                  </a:moveTo>
                  <a:lnTo>
                    <a:pt x="3188" y="24806"/>
                  </a:lnTo>
                  <a:lnTo>
                    <a:pt x="11890" y="11890"/>
                  </a:lnTo>
                  <a:lnTo>
                    <a:pt x="24806" y="3188"/>
                  </a:lnTo>
                  <a:lnTo>
                    <a:pt x="40639" y="0"/>
                  </a:lnTo>
                  <a:lnTo>
                    <a:pt x="8897111" y="0"/>
                  </a:lnTo>
                </a:path>
                <a:path w="8897620" h="243839">
                  <a:moveTo>
                    <a:pt x="8897111" y="243839"/>
                  </a:moveTo>
                  <a:lnTo>
                    <a:pt x="40639" y="243839"/>
                  </a:lnTo>
                  <a:lnTo>
                    <a:pt x="24806" y="240651"/>
                  </a:lnTo>
                  <a:lnTo>
                    <a:pt x="11890" y="231949"/>
                  </a:lnTo>
                  <a:lnTo>
                    <a:pt x="3188" y="219033"/>
                  </a:lnTo>
                  <a:lnTo>
                    <a:pt x="0" y="203199"/>
                  </a:lnTo>
                  <a:lnTo>
                    <a:pt x="0" y="40639"/>
                  </a:lnTo>
                </a:path>
              </a:pathLst>
            </a:custGeom>
            <a:ln w="3175">
              <a:solidFill>
                <a:srgbClr val="000000"/>
              </a:solidFill>
            </a:ln>
          </p:spPr>
          <p:txBody>
            <a:bodyPr wrap="square" lIns="0" tIns="0" rIns="0" bIns="0" rtlCol="0"/>
            <a:lstStyle/>
            <a:p>
              <a:endParaRPr sz="1350" dirty="0"/>
            </a:p>
          </p:txBody>
        </p:sp>
        <p:sp>
          <p:nvSpPr>
            <p:cNvPr id="19" name="object 19"/>
            <p:cNvSpPr/>
            <p:nvPr/>
          </p:nvSpPr>
          <p:spPr>
            <a:xfrm>
              <a:off x="4158996" y="3459479"/>
              <a:ext cx="8033384" cy="243840"/>
            </a:xfrm>
            <a:custGeom>
              <a:avLst/>
              <a:gdLst/>
              <a:ahLst/>
              <a:cxnLst/>
              <a:rect l="l" t="t" r="r" b="b"/>
              <a:pathLst>
                <a:path w="8033384" h="243839">
                  <a:moveTo>
                    <a:pt x="8033004" y="0"/>
                  </a:moveTo>
                  <a:lnTo>
                    <a:pt x="40639" y="0"/>
                  </a:lnTo>
                  <a:lnTo>
                    <a:pt x="24806" y="3188"/>
                  </a:lnTo>
                  <a:lnTo>
                    <a:pt x="11890" y="11890"/>
                  </a:lnTo>
                  <a:lnTo>
                    <a:pt x="3188" y="24806"/>
                  </a:lnTo>
                  <a:lnTo>
                    <a:pt x="0" y="40640"/>
                  </a:lnTo>
                  <a:lnTo>
                    <a:pt x="0" y="203200"/>
                  </a:lnTo>
                  <a:lnTo>
                    <a:pt x="3188" y="219033"/>
                  </a:lnTo>
                  <a:lnTo>
                    <a:pt x="11890" y="231949"/>
                  </a:lnTo>
                  <a:lnTo>
                    <a:pt x="24806" y="240651"/>
                  </a:lnTo>
                  <a:lnTo>
                    <a:pt x="40639" y="243840"/>
                  </a:lnTo>
                  <a:lnTo>
                    <a:pt x="8033004" y="243840"/>
                  </a:lnTo>
                  <a:lnTo>
                    <a:pt x="8033004" y="0"/>
                  </a:lnTo>
                  <a:close/>
                </a:path>
              </a:pathLst>
            </a:custGeom>
            <a:solidFill>
              <a:srgbClr val="4471C4"/>
            </a:solidFill>
          </p:spPr>
          <p:txBody>
            <a:bodyPr wrap="square" lIns="0" tIns="0" rIns="0" bIns="0" rtlCol="0"/>
            <a:lstStyle/>
            <a:p>
              <a:endParaRPr sz="1350" dirty="0"/>
            </a:p>
          </p:txBody>
        </p:sp>
        <p:sp>
          <p:nvSpPr>
            <p:cNvPr id="20" name="object 20"/>
            <p:cNvSpPr/>
            <p:nvPr/>
          </p:nvSpPr>
          <p:spPr>
            <a:xfrm>
              <a:off x="4158996" y="3459479"/>
              <a:ext cx="8033384" cy="243840"/>
            </a:xfrm>
            <a:custGeom>
              <a:avLst/>
              <a:gdLst/>
              <a:ahLst/>
              <a:cxnLst/>
              <a:rect l="l" t="t" r="r" b="b"/>
              <a:pathLst>
                <a:path w="8033384" h="243839">
                  <a:moveTo>
                    <a:pt x="0" y="40640"/>
                  </a:moveTo>
                  <a:lnTo>
                    <a:pt x="3188" y="24806"/>
                  </a:lnTo>
                  <a:lnTo>
                    <a:pt x="11890" y="11890"/>
                  </a:lnTo>
                  <a:lnTo>
                    <a:pt x="24806" y="3188"/>
                  </a:lnTo>
                  <a:lnTo>
                    <a:pt x="40639" y="0"/>
                  </a:lnTo>
                  <a:lnTo>
                    <a:pt x="8033004" y="0"/>
                  </a:lnTo>
                </a:path>
                <a:path w="8033384" h="243839">
                  <a:moveTo>
                    <a:pt x="8033004" y="243840"/>
                  </a:moveTo>
                  <a:lnTo>
                    <a:pt x="40639" y="243840"/>
                  </a:lnTo>
                  <a:lnTo>
                    <a:pt x="24806" y="240651"/>
                  </a:lnTo>
                  <a:lnTo>
                    <a:pt x="11890" y="231949"/>
                  </a:lnTo>
                  <a:lnTo>
                    <a:pt x="3188" y="219033"/>
                  </a:lnTo>
                  <a:lnTo>
                    <a:pt x="0" y="203200"/>
                  </a:lnTo>
                  <a:lnTo>
                    <a:pt x="0" y="40640"/>
                  </a:lnTo>
                </a:path>
              </a:pathLst>
            </a:custGeom>
            <a:ln w="3175">
              <a:solidFill>
                <a:srgbClr val="000000"/>
              </a:solidFill>
            </a:ln>
          </p:spPr>
          <p:txBody>
            <a:bodyPr wrap="square" lIns="0" tIns="0" rIns="0" bIns="0" rtlCol="0"/>
            <a:lstStyle/>
            <a:p>
              <a:endParaRPr sz="1350" dirty="0"/>
            </a:p>
          </p:txBody>
        </p:sp>
        <p:sp>
          <p:nvSpPr>
            <p:cNvPr id="21" name="object 21"/>
            <p:cNvSpPr/>
            <p:nvPr/>
          </p:nvSpPr>
          <p:spPr>
            <a:xfrm>
              <a:off x="4817364" y="2959607"/>
              <a:ext cx="7374890" cy="486409"/>
            </a:xfrm>
            <a:custGeom>
              <a:avLst/>
              <a:gdLst/>
              <a:ahLst/>
              <a:cxnLst/>
              <a:rect l="l" t="t" r="r" b="b"/>
              <a:pathLst>
                <a:path w="7374890" h="486410">
                  <a:moveTo>
                    <a:pt x="7349998" y="0"/>
                  </a:moveTo>
                  <a:lnTo>
                    <a:pt x="81025" y="0"/>
                  </a:lnTo>
                  <a:lnTo>
                    <a:pt x="49506" y="6373"/>
                  </a:lnTo>
                  <a:lnTo>
                    <a:pt x="23749" y="23749"/>
                  </a:lnTo>
                  <a:lnTo>
                    <a:pt x="6373" y="49506"/>
                  </a:lnTo>
                  <a:lnTo>
                    <a:pt x="0" y="81025"/>
                  </a:lnTo>
                  <a:lnTo>
                    <a:pt x="0" y="405129"/>
                  </a:lnTo>
                  <a:lnTo>
                    <a:pt x="6373" y="436649"/>
                  </a:lnTo>
                  <a:lnTo>
                    <a:pt x="23749" y="462406"/>
                  </a:lnTo>
                  <a:lnTo>
                    <a:pt x="49506" y="479782"/>
                  </a:lnTo>
                  <a:lnTo>
                    <a:pt x="81025" y="486155"/>
                  </a:lnTo>
                  <a:lnTo>
                    <a:pt x="7349998" y="486155"/>
                  </a:lnTo>
                  <a:lnTo>
                    <a:pt x="7374636" y="481173"/>
                  </a:lnTo>
                  <a:lnTo>
                    <a:pt x="7374636" y="4982"/>
                  </a:lnTo>
                  <a:lnTo>
                    <a:pt x="7349998" y="0"/>
                  </a:lnTo>
                  <a:close/>
                </a:path>
              </a:pathLst>
            </a:custGeom>
            <a:solidFill>
              <a:srgbClr val="6FAC46"/>
            </a:solidFill>
          </p:spPr>
          <p:txBody>
            <a:bodyPr wrap="square" lIns="0" tIns="0" rIns="0" bIns="0" rtlCol="0"/>
            <a:lstStyle/>
            <a:p>
              <a:endParaRPr sz="1350" dirty="0"/>
            </a:p>
          </p:txBody>
        </p:sp>
        <p:sp>
          <p:nvSpPr>
            <p:cNvPr id="22" name="object 22"/>
            <p:cNvSpPr/>
            <p:nvPr/>
          </p:nvSpPr>
          <p:spPr>
            <a:xfrm>
              <a:off x="4817364" y="2959607"/>
              <a:ext cx="7374890" cy="486409"/>
            </a:xfrm>
            <a:custGeom>
              <a:avLst/>
              <a:gdLst/>
              <a:ahLst/>
              <a:cxnLst/>
              <a:rect l="l" t="t" r="r" b="b"/>
              <a:pathLst>
                <a:path w="7374890" h="486410">
                  <a:moveTo>
                    <a:pt x="0" y="81025"/>
                  </a:moveTo>
                  <a:lnTo>
                    <a:pt x="6373" y="49506"/>
                  </a:lnTo>
                  <a:lnTo>
                    <a:pt x="23749" y="23749"/>
                  </a:lnTo>
                  <a:lnTo>
                    <a:pt x="49506" y="6373"/>
                  </a:lnTo>
                  <a:lnTo>
                    <a:pt x="81025" y="0"/>
                  </a:lnTo>
                  <a:lnTo>
                    <a:pt x="7349998" y="0"/>
                  </a:lnTo>
                  <a:lnTo>
                    <a:pt x="7374636" y="4982"/>
                  </a:lnTo>
                </a:path>
                <a:path w="7374890" h="486410">
                  <a:moveTo>
                    <a:pt x="7374636" y="481173"/>
                  </a:moveTo>
                  <a:lnTo>
                    <a:pt x="7349998" y="486155"/>
                  </a:lnTo>
                  <a:lnTo>
                    <a:pt x="81025" y="486155"/>
                  </a:lnTo>
                  <a:lnTo>
                    <a:pt x="49506" y="479782"/>
                  </a:lnTo>
                  <a:lnTo>
                    <a:pt x="23749" y="462406"/>
                  </a:lnTo>
                  <a:lnTo>
                    <a:pt x="6373" y="436649"/>
                  </a:lnTo>
                  <a:lnTo>
                    <a:pt x="0" y="405129"/>
                  </a:lnTo>
                  <a:lnTo>
                    <a:pt x="0" y="81025"/>
                  </a:lnTo>
                </a:path>
              </a:pathLst>
            </a:custGeom>
            <a:ln w="3175">
              <a:solidFill>
                <a:srgbClr val="000000"/>
              </a:solidFill>
            </a:ln>
          </p:spPr>
          <p:txBody>
            <a:bodyPr wrap="square" lIns="0" tIns="0" rIns="0" bIns="0" rtlCol="0"/>
            <a:lstStyle/>
            <a:p>
              <a:endParaRPr sz="1350" dirty="0"/>
            </a:p>
          </p:txBody>
        </p:sp>
      </p:grpSp>
      <p:sp>
        <p:nvSpPr>
          <p:cNvPr id="23" name="object 23"/>
          <p:cNvSpPr txBox="1"/>
          <p:nvPr/>
        </p:nvSpPr>
        <p:spPr>
          <a:xfrm>
            <a:off x="3690556" y="2224850"/>
            <a:ext cx="1355408" cy="316498"/>
          </a:xfrm>
          <a:prstGeom prst="rect">
            <a:avLst/>
          </a:prstGeom>
        </p:spPr>
        <p:txBody>
          <a:bodyPr vert="horz" wrap="square" lIns="0" tIns="10478" rIns="0" bIns="0" rtlCol="0">
            <a:spAutoFit/>
          </a:bodyPr>
          <a:lstStyle/>
          <a:p>
            <a:pPr marL="9525">
              <a:spcBef>
                <a:spcPts val="83"/>
              </a:spcBef>
            </a:pPr>
            <a:r>
              <a:rPr sz="1988" spc="-4" dirty="0">
                <a:solidFill>
                  <a:srgbClr val="FFFFFF"/>
                </a:solidFill>
                <a:latin typeface="Calibri"/>
                <a:cs typeface="Calibri"/>
              </a:rPr>
              <a:t>Landsat</a:t>
            </a:r>
            <a:r>
              <a:rPr sz="1988" spc="-34" dirty="0">
                <a:solidFill>
                  <a:srgbClr val="FFFFFF"/>
                </a:solidFill>
                <a:latin typeface="Calibri"/>
                <a:cs typeface="Calibri"/>
              </a:rPr>
              <a:t> </a:t>
            </a:r>
            <a:r>
              <a:rPr sz="1988" spc="-8" dirty="0">
                <a:solidFill>
                  <a:srgbClr val="FFFFFF"/>
                </a:solidFill>
                <a:latin typeface="Calibri"/>
                <a:cs typeface="Calibri"/>
              </a:rPr>
              <a:t>Next</a:t>
            </a:r>
            <a:endParaRPr sz="1988" dirty="0">
              <a:latin typeface="Calibri"/>
              <a:cs typeface="Calibri"/>
            </a:endParaRPr>
          </a:p>
        </p:txBody>
      </p:sp>
      <p:grpSp>
        <p:nvGrpSpPr>
          <p:cNvPr id="24" name="object 24">
            <a:extLst>
              <a:ext uri="{C183D7F6-B498-43B3-948B-1728B52AA6E4}">
                <adec:decorative xmlns:adec="http://schemas.microsoft.com/office/drawing/2017/decorative" val="1"/>
              </a:ext>
            </a:extLst>
          </p:cNvPr>
          <p:cNvGrpSpPr/>
          <p:nvPr/>
        </p:nvGrpSpPr>
        <p:grpSpPr>
          <a:xfrm>
            <a:off x="163449" y="1024128"/>
            <a:ext cx="2832734" cy="720089"/>
            <a:chOff x="217931" y="1365503"/>
            <a:chExt cx="3776979" cy="960119"/>
          </a:xfrm>
        </p:grpSpPr>
        <p:sp>
          <p:nvSpPr>
            <p:cNvPr id="25" name="object 25"/>
            <p:cNvSpPr/>
            <p:nvPr/>
          </p:nvSpPr>
          <p:spPr>
            <a:xfrm>
              <a:off x="217931" y="1365503"/>
              <a:ext cx="3776979" cy="243840"/>
            </a:xfrm>
            <a:custGeom>
              <a:avLst/>
              <a:gdLst/>
              <a:ahLst/>
              <a:cxnLst/>
              <a:rect l="l" t="t" r="r" b="b"/>
              <a:pathLst>
                <a:path w="3776979" h="243840">
                  <a:moveTo>
                    <a:pt x="3735831" y="0"/>
                  </a:moveTo>
                  <a:lnTo>
                    <a:pt x="40639" y="0"/>
                  </a:lnTo>
                  <a:lnTo>
                    <a:pt x="24822" y="3188"/>
                  </a:lnTo>
                  <a:lnTo>
                    <a:pt x="11904" y="11890"/>
                  </a:lnTo>
                  <a:lnTo>
                    <a:pt x="3194" y="24806"/>
                  </a:lnTo>
                  <a:lnTo>
                    <a:pt x="0" y="40640"/>
                  </a:lnTo>
                  <a:lnTo>
                    <a:pt x="0" y="203200"/>
                  </a:lnTo>
                  <a:lnTo>
                    <a:pt x="3194" y="219033"/>
                  </a:lnTo>
                  <a:lnTo>
                    <a:pt x="11904" y="231949"/>
                  </a:lnTo>
                  <a:lnTo>
                    <a:pt x="24822" y="240651"/>
                  </a:lnTo>
                  <a:lnTo>
                    <a:pt x="40639" y="243840"/>
                  </a:lnTo>
                  <a:lnTo>
                    <a:pt x="3735831" y="243840"/>
                  </a:lnTo>
                  <a:lnTo>
                    <a:pt x="3751665" y="240651"/>
                  </a:lnTo>
                  <a:lnTo>
                    <a:pt x="3764581" y="231949"/>
                  </a:lnTo>
                  <a:lnTo>
                    <a:pt x="3773283" y="219033"/>
                  </a:lnTo>
                  <a:lnTo>
                    <a:pt x="3776471" y="203200"/>
                  </a:lnTo>
                  <a:lnTo>
                    <a:pt x="3776471" y="40640"/>
                  </a:lnTo>
                  <a:lnTo>
                    <a:pt x="3773283" y="24806"/>
                  </a:lnTo>
                  <a:lnTo>
                    <a:pt x="3764581" y="11890"/>
                  </a:lnTo>
                  <a:lnTo>
                    <a:pt x="3751665" y="3188"/>
                  </a:lnTo>
                  <a:lnTo>
                    <a:pt x="3735831" y="0"/>
                  </a:lnTo>
                  <a:close/>
                </a:path>
              </a:pathLst>
            </a:custGeom>
            <a:solidFill>
              <a:srgbClr val="6FAC46"/>
            </a:solidFill>
          </p:spPr>
          <p:txBody>
            <a:bodyPr wrap="square" lIns="0" tIns="0" rIns="0" bIns="0" rtlCol="0"/>
            <a:lstStyle/>
            <a:p>
              <a:endParaRPr sz="1350" dirty="0"/>
            </a:p>
          </p:txBody>
        </p:sp>
        <p:sp>
          <p:nvSpPr>
            <p:cNvPr id="26" name="object 26"/>
            <p:cNvSpPr/>
            <p:nvPr/>
          </p:nvSpPr>
          <p:spPr>
            <a:xfrm>
              <a:off x="217931" y="1604771"/>
              <a:ext cx="3776979" cy="243840"/>
            </a:xfrm>
            <a:custGeom>
              <a:avLst/>
              <a:gdLst/>
              <a:ahLst/>
              <a:cxnLst/>
              <a:rect l="l" t="t" r="r" b="b"/>
              <a:pathLst>
                <a:path w="3776979" h="243839">
                  <a:moveTo>
                    <a:pt x="3735831" y="0"/>
                  </a:moveTo>
                  <a:lnTo>
                    <a:pt x="40639" y="0"/>
                  </a:lnTo>
                  <a:lnTo>
                    <a:pt x="24822" y="3188"/>
                  </a:lnTo>
                  <a:lnTo>
                    <a:pt x="11904" y="11890"/>
                  </a:lnTo>
                  <a:lnTo>
                    <a:pt x="3194" y="24806"/>
                  </a:lnTo>
                  <a:lnTo>
                    <a:pt x="0" y="40639"/>
                  </a:lnTo>
                  <a:lnTo>
                    <a:pt x="0" y="203200"/>
                  </a:lnTo>
                  <a:lnTo>
                    <a:pt x="3194" y="219033"/>
                  </a:lnTo>
                  <a:lnTo>
                    <a:pt x="11904" y="231949"/>
                  </a:lnTo>
                  <a:lnTo>
                    <a:pt x="24822" y="240651"/>
                  </a:lnTo>
                  <a:lnTo>
                    <a:pt x="40639" y="243839"/>
                  </a:lnTo>
                  <a:lnTo>
                    <a:pt x="3735831" y="243839"/>
                  </a:lnTo>
                  <a:lnTo>
                    <a:pt x="3751665" y="240651"/>
                  </a:lnTo>
                  <a:lnTo>
                    <a:pt x="3764581" y="231949"/>
                  </a:lnTo>
                  <a:lnTo>
                    <a:pt x="3773283" y="219033"/>
                  </a:lnTo>
                  <a:lnTo>
                    <a:pt x="3776471" y="203200"/>
                  </a:lnTo>
                  <a:lnTo>
                    <a:pt x="3776471" y="40639"/>
                  </a:lnTo>
                  <a:lnTo>
                    <a:pt x="3773283" y="24806"/>
                  </a:lnTo>
                  <a:lnTo>
                    <a:pt x="3764581" y="11890"/>
                  </a:lnTo>
                  <a:lnTo>
                    <a:pt x="3751665" y="3188"/>
                  </a:lnTo>
                  <a:lnTo>
                    <a:pt x="3735831" y="0"/>
                  </a:lnTo>
                  <a:close/>
                </a:path>
              </a:pathLst>
            </a:custGeom>
            <a:solidFill>
              <a:srgbClr val="4471C4"/>
            </a:solidFill>
          </p:spPr>
          <p:txBody>
            <a:bodyPr wrap="square" lIns="0" tIns="0" rIns="0" bIns="0" rtlCol="0"/>
            <a:lstStyle/>
            <a:p>
              <a:endParaRPr sz="1350" dirty="0"/>
            </a:p>
          </p:txBody>
        </p:sp>
        <p:sp>
          <p:nvSpPr>
            <p:cNvPr id="27" name="object 27"/>
            <p:cNvSpPr/>
            <p:nvPr/>
          </p:nvSpPr>
          <p:spPr>
            <a:xfrm>
              <a:off x="217931" y="1844039"/>
              <a:ext cx="3776979" cy="242570"/>
            </a:xfrm>
            <a:custGeom>
              <a:avLst/>
              <a:gdLst/>
              <a:ahLst/>
              <a:cxnLst/>
              <a:rect l="l" t="t" r="r" b="b"/>
              <a:pathLst>
                <a:path w="3776979" h="242569">
                  <a:moveTo>
                    <a:pt x="3736085" y="0"/>
                  </a:moveTo>
                  <a:lnTo>
                    <a:pt x="40386" y="0"/>
                  </a:lnTo>
                  <a:lnTo>
                    <a:pt x="24667" y="3167"/>
                  </a:lnTo>
                  <a:lnTo>
                    <a:pt x="11830" y="11811"/>
                  </a:lnTo>
                  <a:lnTo>
                    <a:pt x="3174" y="24645"/>
                  </a:lnTo>
                  <a:lnTo>
                    <a:pt x="0" y="40386"/>
                  </a:lnTo>
                  <a:lnTo>
                    <a:pt x="0" y="201930"/>
                  </a:lnTo>
                  <a:lnTo>
                    <a:pt x="3174" y="217670"/>
                  </a:lnTo>
                  <a:lnTo>
                    <a:pt x="11830" y="230505"/>
                  </a:lnTo>
                  <a:lnTo>
                    <a:pt x="24667" y="239148"/>
                  </a:lnTo>
                  <a:lnTo>
                    <a:pt x="40386" y="242315"/>
                  </a:lnTo>
                  <a:lnTo>
                    <a:pt x="3736085" y="242315"/>
                  </a:lnTo>
                  <a:lnTo>
                    <a:pt x="3751826" y="239148"/>
                  </a:lnTo>
                  <a:lnTo>
                    <a:pt x="3764661" y="230505"/>
                  </a:lnTo>
                  <a:lnTo>
                    <a:pt x="3773304" y="217670"/>
                  </a:lnTo>
                  <a:lnTo>
                    <a:pt x="3776471" y="201930"/>
                  </a:lnTo>
                  <a:lnTo>
                    <a:pt x="3776471" y="40386"/>
                  </a:lnTo>
                  <a:lnTo>
                    <a:pt x="3773304" y="24645"/>
                  </a:lnTo>
                  <a:lnTo>
                    <a:pt x="3764660" y="11811"/>
                  </a:lnTo>
                  <a:lnTo>
                    <a:pt x="3751826" y="3167"/>
                  </a:lnTo>
                  <a:lnTo>
                    <a:pt x="3736085" y="0"/>
                  </a:lnTo>
                  <a:close/>
                </a:path>
              </a:pathLst>
            </a:custGeom>
            <a:solidFill>
              <a:srgbClr val="FFC000"/>
            </a:solidFill>
          </p:spPr>
          <p:txBody>
            <a:bodyPr wrap="square" lIns="0" tIns="0" rIns="0" bIns="0" rtlCol="0"/>
            <a:lstStyle/>
            <a:p>
              <a:endParaRPr sz="1350" dirty="0"/>
            </a:p>
          </p:txBody>
        </p:sp>
        <p:sp>
          <p:nvSpPr>
            <p:cNvPr id="28" name="object 28"/>
            <p:cNvSpPr/>
            <p:nvPr/>
          </p:nvSpPr>
          <p:spPr>
            <a:xfrm>
              <a:off x="217931" y="2081783"/>
              <a:ext cx="3776979" cy="243840"/>
            </a:xfrm>
            <a:custGeom>
              <a:avLst/>
              <a:gdLst/>
              <a:ahLst/>
              <a:cxnLst/>
              <a:rect l="l" t="t" r="r" b="b"/>
              <a:pathLst>
                <a:path w="3776979" h="243839">
                  <a:moveTo>
                    <a:pt x="3735831" y="0"/>
                  </a:moveTo>
                  <a:lnTo>
                    <a:pt x="40639" y="0"/>
                  </a:lnTo>
                  <a:lnTo>
                    <a:pt x="24822" y="3188"/>
                  </a:lnTo>
                  <a:lnTo>
                    <a:pt x="11904" y="11890"/>
                  </a:lnTo>
                  <a:lnTo>
                    <a:pt x="3194" y="24806"/>
                  </a:lnTo>
                  <a:lnTo>
                    <a:pt x="0" y="40639"/>
                  </a:lnTo>
                  <a:lnTo>
                    <a:pt x="0" y="203200"/>
                  </a:lnTo>
                  <a:lnTo>
                    <a:pt x="3194" y="219033"/>
                  </a:lnTo>
                  <a:lnTo>
                    <a:pt x="11904" y="231949"/>
                  </a:lnTo>
                  <a:lnTo>
                    <a:pt x="24822" y="240651"/>
                  </a:lnTo>
                  <a:lnTo>
                    <a:pt x="40639" y="243839"/>
                  </a:lnTo>
                  <a:lnTo>
                    <a:pt x="3735831" y="243839"/>
                  </a:lnTo>
                  <a:lnTo>
                    <a:pt x="3751665" y="240651"/>
                  </a:lnTo>
                  <a:lnTo>
                    <a:pt x="3764581" y="231949"/>
                  </a:lnTo>
                  <a:lnTo>
                    <a:pt x="3773283" y="219033"/>
                  </a:lnTo>
                  <a:lnTo>
                    <a:pt x="3776471" y="203200"/>
                  </a:lnTo>
                  <a:lnTo>
                    <a:pt x="3776471" y="40639"/>
                  </a:lnTo>
                  <a:lnTo>
                    <a:pt x="3773283" y="24806"/>
                  </a:lnTo>
                  <a:lnTo>
                    <a:pt x="3764581" y="11890"/>
                  </a:lnTo>
                  <a:lnTo>
                    <a:pt x="3751665" y="3188"/>
                  </a:lnTo>
                  <a:lnTo>
                    <a:pt x="3735831" y="0"/>
                  </a:lnTo>
                  <a:close/>
                </a:path>
              </a:pathLst>
            </a:custGeom>
            <a:solidFill>
              <a:srgbClr val="EC7C30"/>
            </a:solidFill>
          </p:spPr>
          <p:txBody>
            <a:bodyPr wrap="square" lIns="0" tIns="0" rIns="0" bIns="0" rtlCol="0"/>
            <a:lstStyle/>
            <a:p>
              <a:endParaRPr sz="1350" dirty="0"/>
            </a:p>
          </p:txBody>
        </p:sp>
      </p:grpSp>
      <p:grpSp>
        <p:nvGrpSpPr>
          <p:cNvPr id="29" name="object 29">
            <a:extLst>
              <a:ext uri="{C183D7F6-B498-43B3-948B-1728B52AA6E4}">
                <adec:decorative xmlns:adec="http://schemas.microsoft.com/office/drawing/2017/decorative" val="1"/>
              </a:ext>
            </a:extLst>
          </p:cNvPr>
          <p:cNvGrpSpPr/>
          <p:nvPr/>
        </p:nvGrpSpPr>
        <p:grpSpPr>
          <a:xfrm>
            <a:off x="186309" y="2969514"/>
            <a:ext cx="8962549" cy="1687354"/>
            <a:chOff x="248411" y="3959352"/>
            <a:chExt cx="11950065" cy="2249805"/>
          </a:xfrm>
        </p:grpSpPr>
        <p:sp>
          <p:nvSpPr>
            <p:cNvPr id="30" name="object 30"/>
            <p:cNvSpPr/>
            <p:nvPr/>
          </p:nvSpPr>
          <p:spPr>
            <a:xfrm>
              <a:off x="1138428" y="5193792"/>
              <a:ext cx="11054080" cy="242570"/>
            </a:xfrm>
            <a:custGeom>
              <a:avLst/>
              <a:gdLst/>
              <a:ahLst/>
              <a:cxnLst/>
              <a:rect l="l" t="t" r="r" b="b"/>
              <a:pathLst>
                <a:path w="11054080" h="242570">
                  <a:moveTo>
                    <a:pt x="11053571" y="0"/>
                  </a:moveTo>
                  <a:lnTo>
                    <a:pt x="40385" y="0"/>
                  </a:lnTo>
                  <a:lnTo>
                    <a:pt x="24667" y="3167"/>
                  </a:lnTo>
                  <a:lnTo>
                    <a:pt x="11830" y="11810"/>
                  </a:lnTo>
                  <a:lnTo>
                    <a:pt x="3174" y="24645"/>
                  </a:lnTo>
                  <a:lnTo>
                    <a:pt x="0" y="40385"/>
                  </a:lnTo>
                  <a:lnTo>
                    <a:pt x="0" y="201929"/>
                  </a:lnTo>
                  <a:lnTo>
                    <a:pt x="3174" y="217670"/>
                  </a:lnTo>
                  <a:lnTo>
                    <a:pt x="11830" y="230504"/>
                  </a:lnTo>
                  <a:lnTo>
                    <a:pt x="24667" y="239148"/>
                  </a:lnTo>
                  <a:lnTo>
                    <a:pt x="40385" y="242315"/>
                  </a:lnTo>
                  <a:lnTo>
                    <a:pt x="11053571" y="242315"/>
                  </a:lnTo>
                  <a:lnTo>
                    <a:pt x="11053571" y="0"/>
                  </a:lnTo>
                  <a:close/>
                </a:path>
              </a:pathLst>
            </a:custGeom>
            <a:solidFill>
              <a:srgbClr val="6FAC46"/>
            </a:solidFill>
          </p:spPr>
          <p:txBody>
            <a:bodyPr wrap="square" lIns="0" tIns="0" rIns="0" bIns="0" rtlCol="0"/>
            <a:lstStyle/>
            <a:p>
              <a:endParaRPr sz="1350" dirty="0"/>
            </a:p>
          </p:txBody>
        </p:sp>
        <p:sp>
          <p:nvSpPr>
            <p:cNvPr id="31" name="object 31"/>
            <p:cNvSpPr/>
            <p:nvPr/>
          </p:nvSpPr>
          <p:spPr>
            <a:xfrm>
              <a:off x="1138428" y="5193792"/>
              <a:ext cx="11054080" cy="242570"/>
            </a:xfrm>
            <a:custGeom>
              <a:avLst/>
              <a:gdLst/>
              <a:ahLst/>
              <a:cxnLst/>
              <a:rect l="l" t="t" r="r" b="b"/>
              <a:pathLst>
                <a:path w="11054080" h="242570">
                  <a:moveTo>
                    <a:pt x="0" y="40385"/>
                  </a:moveTo>
                  <a:lnTo>
                    <a:pt x="3174" y="24645"/>
                  </a:lnTo>
                  <a:lnTo>
                    <a:pt x="11830" y="11810"/>
                  </a:lnTo>
                  <a:lnTo>
                    <a:pt x="24667" y="3167"/>
                  </a:lnTo>
                  <a:lnTo>
                    <a:pt x="40385" y="0"/>
                  </a:lnTo>
                  <a:lnTo>
                    <a:pt x="11053571" y="0"/>
                  </a:lnTo>
                </a:path>
                <a:path w="11054080" h="242570">
                  <a:moveTo>
                    <a:pt x="11053571" y="242315"/>
                  </a:moveTo>
                  <a:lnTo>
                    <a:pt x="40385" y="242315"/>
                  </a:lnTo>
                  <a:lnTo>
                    <a:pt x="24667" y="239148"/>
                  </a:lnTo>
                  <a:lnTo>
                    <a:pt x="11830" y="230504"/>
                  </a:lnTo>
                  <a:lnTo>
                    <a:pt x="3174" y="217670"/>
                  </a:lnTo>
                  <a:lnTo>
                    <a:pt x="0" y="201929"/>
                  </a:lnTo>
                  <a:lnTo>
                    <a:pt x="0" y="40385"/>
                  </a:lnTo>
                </a:path>
              </a:pathLst>
            </a:custGeom>
            <a:ln w="3175">
              <a:solidFill>
                <a:srgbClr val="000000"/>
              </a:solidFill>
            </a:ln>
          </p:spPr>
          <p:txBody>
            <a:bodyPr wrap="square" lIns="0" tIns="0" rIns="0" bIns="0" rtlCol="0"/>
            <a:lstStyle/>
            <a:p>
              <a:endParaRPr sz="1350" dirty="0"/>
            </a:p>
          </p:txBody>
        </p:sp>
        <p:sp>
          <p:nvSpPr>
            <p:cNvPr id="32" name="object 32"/>
            <p:cNvSpPr/>
            <p:nvPr/>
          </p:nvSpPr>
          <p:spPr>
            <a:xfrm>
              <a:off x="254507" y="5958840"/>
              <a:ext cx="11938000" cy="243840"/>
            </a:xfrm>
            <a:custGeom>
              <a:avLst/>
              <a:gdLst/>
              <a:ahLst/>
              <a:cxnLst/>
              <a:rect l="l" t="t" r="r" b="b"/>
              <a:pathLst>
                <a:path w="11938000" h="243839">
                  <a:moveTo>
                    <a:pt x="11937492" y="0"/>
                  </a:moveTo>
                  <a:lnTo>
                    <a:pt x="40652" y="0"/>
                  </a:lnTo>
                  <a:lnTo>
                    <a:pt x="24828" y="3194"/>
                  </a:lnTo>
                  <a:lnTo>
                    <a:pt x="11906" y="11906"/>
                  </a:lnTo>
                  <a:lnTo>
                    <a:pt x="3194" y="24828"/>
                  </a:lnTo>
                  <a:lnTo>
                    <a:pt x="0" y="40652"/>
                  </a:lnTo>
                  <a:lnTo>
                    <a:pt x="0" y="203187"/>
                  </a:lnTo>
                  <a:lnTo>
                    <a:pt x="3194" y="219011"/>
                  </a:lnTo>
                  <a:lnTo>
                    <a:pt x="11906" y="231933"/>
                  </a:lnTo>
                  <a:lnTo>
                    <a:pt x="24828" y="240645"/>
                  </a:lnTo>
                  <a:lnTo>
                    <a:pt x="40652" y="243840"/>
                  </a:lnTo>
                  <a:lnTo>
                    <a:pt x="11937492" y="243840"/>
                  </a:lnTo>
                  <a:lnTo>
                    <a:pt x="11937492" y="0"/>
                  </a:lnTo>
                  <a:close/>
                </a:path>
              </a:pathLst>
            </a:custGeom>
            <a:solidFill>
              <a:srgbClr val="EC7C30"/>
            </a:solidFill>
          </p:spPr>
          <p:txBody>
            <a:bodyPr wrap="square" lIns="0" tIns="0" rIns="0" bIns="0" rtlCol="0"/>
            <a:lstStyle/>
            <a:p>
              <a:endParaRPr sz="1350" dirty="0"/>
            </a:p>
          </p:txBody>
        </p:sp>
        <p:sp>
          <p:nvSpPr>
            <p:cNvPr id="33" name="object 33"/>
            <p:cNvSpPr/>
            <p:nvPr/>
          </p:nvSpPr>
          <p:spPr>
            <a:xfrm>
              <a:off x="254507" y="5958840"/>
              <a:ext cx="11938000" cy="243840"/>
            </a:xfrm>
            <a:custGeom>
              <a:avLst/>
              <a:gdLst/>
              <a:ahLst/>
              <a:cxnLst/>
              <a:rect l="l" t="t" r="r" b="b"/>
              <a:pathLst>
                <a:path w="11938000" h="243839">
                  <a:moveTo>
                    <a:pt x="0" y="40652"/>
                  </a:moveTo>
                  <a:lnTo>
                    <a:pt x="3194" y="24828"/>
                  </a:lnTo>
                  <a:lnTo>
                    <a:pt x="11906" y="11906"/>
                  </a:lnTo>
                  <a:lnTo>
                    <a:pt x="24828" y="3194"/>
                  </a:lnTo>
                  <a:lnTo>
                    <a:pt x="40652" y="0"/>
                  </a:lnTo>
                  <a:lnTo>
                    <a:pt x="11937492" y="0"/>
                  </a:lnTo>
                </a:path>
                <a:path w="11938000" h="243839">
                  <a:moveTo>
                    <a:pt x="11937492" y="243840"/>
                  </a:moveTo>
                  <a:lnTo>
                    <a:pt x="40652" y="243840"/>
                  </a:lnTo>
                  <a:lnTo>
                    <a:pt x="24828" y="240645"/>
                  </a:lnTo>
                  <a:lnTo>
                    <a:pt x="11906" y="231933"/>
                  </a:lnTo>
                  <a:lnTo>
                    <a:pt x="3194" y="219011"/>
                  </a:lnTo>
                  <a:lnTo>
                    <a:pt x="0" y="203187"/>
                  </a:lnTo>
                  <a:lnTo>
                    <a:pt x="0" y="40652"/>
                  </a:lnTo>
                </a:path>
              </a:pathLst>
            </a:custGeom>
            <a:ln w="12192">
              <a:solidFill>
                <a:srgbClr val="2E528F"/>
              </a:solidFill>
            </a:ln>
          </p:spPr>
          <p:txBody>
            <a:bodyPr wrap="square" lIns="0" tIns="0" rIns="0" bIns="0" rtlCol="0"/>
            <a:lstStyle/>
            <a:p>
              <a:endParaRPr sz="1350" dirty="0"/>
            </a:p>
          </p:txBody>
        </p:sp>
        <p:sp>
          <p:nvSpPr>
            <p:cNvPr id="34" name="object 34"/>
            <p:cNvSpPr/>
            <p:nvPr/>
          </p:nvSpPr>
          <p:spPr>
            <a:xfrm>
              <a:off x="3294888" y="3959352"/>
              <a:ext cx="8897620" cy="243840"/>
            </a:xfrm>
            <a:custGeom>
              <a:avLst/>
              <a:gdLst/>
              <a:ahLst/>
              <a:cxnLst/>
              <a:rect l="l" t="t" r="r" b="b"/>
              <a:pathLst>
                <a:path w="8897620" h="243839">
                  <a:moveTo>
                    <a:pt x="8897111" y="0"/>
                  </a:moveTo>
                  <a:lnTo>
                    <a:pt x="40639" y="0"/>
                  </a:lnTo>
                  <a:lnTo>
                    <a:pt x="24806" y="3188"/>
                  </a:lnTo>
                  <a:lnTo>
                    <a:pt x="11890" y="11890"/>
                  </a:lnTo>
                  <a:lnTo>
                    <a:pt x="3188" y="24806"/>
                  </a:lnTo>
                  <a:lnTo>
                    <a:pt x="0" y="40640"/>
                  </a:lnTo>
                  <a:lnTo>
                    <a:pt x="0" y="203200"/>
                  </a:lnTo>
                  <a:lnTo>
                    <a:pt x="3188" y="219033"/>
                  </a:lnTo>
                  <a:lnTo>
                    <a:pt x="11890" y="231949"/>
                  </a:lnTo>
                  <a:lnTo>
                    <a:pt x="24806" y="240651"/>
                  </a:lnTo>
                  <a:lnTo>
                    <a:pt x="40639" y="243840"/>
                  </a:lnTo>
                  <a:lnTo>
                    <a:pt x="8897111" y="243840"/>
                  </a:lnTo>
                  <a:lnTo>
                    <a:pt x="8897111" y="0"/>
                  </a:lnTo>
                  <a:close/>
                </a:path>
              </a:pathLst>
            </a:custGeom>
            <a:solidFill>
              <a:srgbClr val="EC7C30"/>
            </a:solidFill>
          </p:spPr>
          <p:txBody>
            <a:bodyPr wrap="square" lIns="0" tIns="0" rIns="0" bIns="0" rtlCol="0"/>
            <a:lstStyle/>
            <a:p>
              <a:endParaRPr sz="1350" dirty="0"/>
            </a:p>
          </p:txBody>
        </p:sp>
        <p:sp>
          <p:nvSpPr>
            <p:cNvPr id="35" name="object 35"/>
            <p:cNvSpPr/>
            <p:nvPr/>
          </p:nvSpPr>
          <p:spPr>
            <a:xfrm>
              <a:off x="2081784" y="4936236"/>
              <a:ext cx="10110470" cy="243840"/>
            </a:xfrm>
            <a:custGeom>
              <a:avLst/>
              <a:gdLst/>
              <a:ahLst/>
              <a:cxnLst/>
              <a:rect l="l" t="t" r="r" b="b"/>
              <a:pathLst>
                <a:path w="10110470" h="243839">
                  <a:moveTo>
                    <a:pt x="10110215" y="0"/>
                  </a:moveTo>
                  <a:lnTo>
                    <a:pt x="40640" y="0"/>
                  </a:lnTo>
                  <a:lnTo>
                    <a:pt x="24806" y="3188"/>
                  </a:lnTo>
                  <a:lnTo>
                    <a:pt x="11890" y="11890"/>
                  </a:lnTo>
                  <a:lnTo>
                    <a:pt x="3188" y="24806"/>
                  </a:lnTo>
                  <a:lnTo>
                    <a:pt x="0" y="40639"/>
                  </a:lnTo>
                  <a:lnTo>
                    <a:pt x="0" y="203200"/>
                  </a:lnTo>
                  <a:lnTo>
                    <a:pt x="3188" y="219033"/>
                  </a:lnTo>
                  <a:lnTo>
                    <a:pt x="11890" y="231949"/>
                  </a:lnTo>
                  <a:lnTo>
                    <a:pt x="24806" y="240651"/>
                  </a:lnTo>
                  <a:lnTo>
                    <a:pt x="40640" y="243839"/>
                  </a:lnTo>
                  <a:lnTo>
                    <a:pt x="10110215" y="243839"/>
                  </a:lnTo>
                  <a:lnTo>
                    <a:pt x="10110215" y="0"/>
                  </a:lnTo>
                  <a:close/>
                </a:path>
              </a:pathLst>
            </a:custGeom>
            <a:solidFill>
              <a:srgbClr val="4471C4"/>
            </a:solidFill>
          </p:spPr>
          <p:txBody>
            <a:bodyPr wrap="square" lIns="0" tIns="0" rIns="0" bIns="0" rtlCol="0"/>
            <a:lstStyle/>
            <a:p>
              <a:endParaRPr sz="1350" dirty="0"/>
            </a:p>
          </p:txBody>
        </p:sp>
        <p:sp>
          <p:nvSpPr>
            <p:cNvPr id="36" name="object 36"/>
            <p:cNvSpPr/>
            <p:nvPr/>
          </p:nvSpPr>
          <p:spPr>
            <a:xfrm>
              <a:off x="2081784" y="4936236"/>
              <a:ext cx="10110470" cy="243840"/>
            </a:xfrm>
            <a:custGeom>
              <a:avLst/>
              <a:gdLst/>
              <a:ahLst/>
              <a:cxnLst/>
              <a:rect l="l" t="t" r="r" b="b"/>
              <a:pathLst>
                <a:path w="10110470" h="243839">
                  <a:moveTo>
                    <a:pt x="0" y="40639"/>
                  </a:moveTo>
                  <a:lnTo>
                    <a:pt x="3188" y="24806"/>
                  </a:lnTo>
                  <a:lnTo>
                    <a:pt x="11890" y="11890"/>
                  </a:lnTo>
                  <a:lnTo>
                    <a:pt x="24806" y="3188"/>
                  </a:lnTo>
                  <a:lnTo>
                    <a:pt x="40640" y="0"/>
                  </a:lnTo>
                  <a:lnTo>
                    <a:pt x="10110215" y="0"/>
                  </a:lnTo>
                </a:path>
                <a:path w="10110470" h="243839">
                  <a:moveTo>
                    <a:pt x="10110215" y="243839"/>
                  </a:moveTo>
                  <a:lnTo>
                    <a:pt x="40640" y="243839"/>
                  </a:lnTo>
                  <a:lnTo>
                    <a:pt x="24806" y="240651"/>
                  </a:lnTo>
                  <a:lnTo>
                    <a:pt x="11890" y="231949"/>
                  </a:lnTo>
                  <a:lnTo>
                    <a:pt x="3188" y="219033"/>
                  </a:lnTo>
                  <a:lnTo>
                    <a:pt x="0" y="203200"/>
                  </a:lnTo>
                  <a:lnTo>
                    <a:pt x="0" y="40639"/>
                  </a:lnTo>
                </a:path>
              </a:pathLst>
            </a:custGeom>
            <a:ln w="12192">
              <a:solidFill>
                <a:srgbClr val="2E528F"/>
              </a:solidFill>
            </a:ln>
          </p:spPr>
          <p:txBody>
            <a:bodyPr wrap="square" lIns="0" tIns="0" rIns="0" bIns="0" rtlCol="0"/>
            <a:lstStyle/>
            <a:p>
              <a:endParaRPr sz="1350" dirty="0"/>
            </a:p>
          </p:txBody>
        </p:sp>
      </p:grpSp>
      <p:graphicFrame>
        <p:nvGraphicFramePr>
          <p:cNvPr id="37" name="object 37"/>
          <p:cNvGraphicFramePr>
            <a:graphicFrameLocks noGrp="1"/>
          </p:cNvGraphicFramePr>
          <p:nvPr/>
        </p:nvGraphicFramePr>
        <p:xfrm>
          <a:off x="154413" y="1017383"/>
          <a:ext cx="2832259" cy="720089"/>
        </p:xfrm>
        <a:graphic>
          <a:graphicData uri="http://schemas.openxmlformats.org/drawingml/2006/table">
            <a:tbl>
              <a:tblPr firstRow="1" bandRow="1">
                <a:tableStyleId>{2D5ABB26-0587-4C30-8999-92F81FD0307C}</a:tableStyleId>
              </a:tblPr>
              <a:tblGrid>
                <a:gridCol w="2832259">
                  <a:extLst>
                    <a:ext uri="{9D8B030D-6E8A-4147-A177-3AD203B41FA5}">
                      <a16:colId xmlns:a16="http://schemas.microsoft.com/office/drawing/2014/main" val="20000"/>
                    </a:ext>
                  </a:extLst>
                </a:gridCol>
              </a:tblGrid>
              <a:tr h="181166">
                <a:tc>
                  <a:txBody>
                    <a:bodyPr/>
                    <a:lstStyle/>
                    <a:p>
                      <a:pPr marL="103505">
                        <a:lnSpc>
                          <a:spcPct val="100000"/>
                        </a:lnSpc>
                        <a:spcBef>
                          <a:spcPts val="115"/>
                        </a:spcBef>
                      </a:pPr>
                      <a:r>
                        <a:rPr sz="1000" b="1" spc="10" dirty="0">
                          <a:solidFill>
                            <a:srgbClr val="FFFFFF"/>
                          </a:solidFill>
                          <a:latin typeface="Calibri"/>
                          <a:cs typeface="Calibri"/>
                        </a:rPr>
                        <a:t>Improve </a:t>
                      </a:r>
                      <a:r>
                        <a:rPr sz="1000" b="1" spc="5" dirty="0">
                          <a:solidFill>
                            <a:srgbClr val="FFFFFF"/>
                          </a:solidFill>
                          <a:latin typeface="Calibri"/>
                          <a:cs typeface="Calibri"/>
                        </a:rPr>
                        <a:t>Operational</a:t>
                      </a:r>
                      <a:r>
                        <a:rPr sz="1000" b="1" spc="-40" dirty="0">
                          <a:solidFill>
                            <a:srgbClr val="FFFFFF"/>
                          </a:solidFill>
                          <a:latin typeface="Calibri"/>
                          <a:cs typeface="Calibri"/>
                        </a:rPr>
                        <a:t> </a:t>
                      </a:r>
                      <a:r>
                        <a:rPr sz="1000" b="1" spc="5" dirty="0">
                          <a:solidFill>
                            <a:srgbClr val="FFFFFF"/>
                          </a:solidFill>
                          <a:latin typeface="Calibri"/>
                          <a:cs typeface="Calibri"/>
                        </a:rPr>
                        <a:t>Capabilities</a:t>
                      </a:r>
                      <a:endParaRPr sz="1000" dirty="0">
                        <a:latin typeface="Calibri"/>
                        <a:cs typeface="Calibri"/>
                      </a:endParaRPr>
                    </a:p>
                  </a:txBody>
                  <a:tcPr marL="0" marR="0" marT="10954" marB="0">
                    <a:lnL w="28575">
                      <a:solidFill>
                        <a:srgbClr val="2E528F"/>
                      </a:solidFill>
                      <a:prstDash val="solid"/>
                    </a:lnL>
                    <a:lnR w="28575">
                      <a:solidFill>
                        <a:srgbClr val="2E528F"/>
                      </a:solidFill>
                      <a:prstDash val="solid"/>
                    </a:lnR>
                    <a:lnT w="19050">
                      <a:solidFill>
                        <a:srgbClr val="2E528F"/>
                      </a:solidFill>
                      <a:prstDash val="solid"/>
                    </a:lnT>
                    <a:lnB w="28575">
                      <a:solidFill>
                        <a:srgbClr val="2E528F"/>
                      </a:solidFill>
                      <a:prstDash val="solid"/>
                    </a:lnB>
                  </a:tcPr>
                </a:tc>
                <a:extLst>
                  <a:ext uri="{0D108BD9-81ED-4DB2-BD59-A6C34878D82A}">
                    <a16:rowId xmlns:a16="http://schemas.microsoft.com/office/drawing/2014/main" val="10000"/>
                  </a:ext>
                </a:extLst>
              </a:tr>
              <a:tr h="179450">
                <a:tc>
                  <a:txBody>
                    <a:bodyPr/>
                    <a:lstStyle/>
                    <a:p>
                      <a:pPr marL="103505">
                        <a:lnSpc>
                          <a:spcPct val="100000"/>
                        </a:lnSpc>
                        <a:spcBef>
                          <a:spcPts val="90"/>
                        </a:spcBef>
                      </a:pPr>
                      <a:r>
                        <a:rPr sz="1000" b="1" spc="15" dirty="0">
                          <a:solidFill>
                            <a:srgbClr val="FFFFFF"/>
                          </a:solidFill>
                          <a:latin typeface="Calibri"/>
                          <a:cs typeface="Calibri"/>
                        </a:rPr>
                        <a:t>Enhance </a:t>
                      </a:r>
                      <a:r>
                        <a:rPr sz="1000" b="1" dirty="0">
                          <a:solidFill>
                            <a:srgbClr val="FFFFFF"/>
                          </a:solidFill>
                          <a:latin typeface="Calibri"/>
                          <a:cs typeface="Calibri"/>
                        </a:rPr>
                        <a:t>Research, </a:t>
                      </a:r>
                      <a:r>
                        <a:rPr sz="1000" b="1" spc="10" dirty="0">
                          <a:solidFill>
                            <a:srgbClr val="FFFFFF"/>
                          </a:solidFill>
                          <a:latin typeface="Calibri"/>
                          <a:cs typeface="Calibri"/>
                        </a:rPr>
                        <a:t>Development </a:t>
                      </a:r>
                      <a:r>
                        <a:rPr sz="1000" b="1" spc="15" dirty="0">
                          <a:solidFill>
                            <a:srgbClr val="FFFFFF"/>
                          </a:solidFill>
                          <a:latin typeface="Calibri"/>
                          <a:cs typeface="Calibri"/>
                        </a:rPr>
                        <a:t>and</a:t>
                      </a:r>
                      <a:r>
                        <a:rPr sz="1000" b="1" spc="5" dirty="0">
                          <a:solidFill>
                            <a:srgbClr val="FFFFFF"/>
                          </a:solidFill>
                          <a:latin typeface="Calibri"/>
                          <a:cs typeface="Calibri"/>
                        </a:rPr>
                        <a:t> Innovation</a:t>
                      </a:r>
                      <a:endParaRPr sz="1000" dirty="0">
                        <a:latin typeface="Calibri"/>
                        <a:cs typeface="Calibri"/>
                      </a:endParaRPr>
                    </a:p>
                  </a:txBody>
                  <a:tcPr marL="0" marR="0" marT="8573" marB="0">
                    <a:lnL w="28575">
                      <a:solidFill>
                        <a:srgbClr val="2E528F"/>
                      </a:solidFill>
                      <a:prstDash val="solid"/>
                    </a:lnL>
                    <a:lnR w="28575">
                      <a:solidFill>
                        <a:srgbClr val="2E528F"/>
                      </a:solidFill>
                      <a:prstDash val="solid"/>
                    </a:lnR>
                    <a:lnT w="28575">
                      <a:solidFill>
                        <a:srgbClr val="2E528F"/>
                      </a:solidFill>
                      <a:prstDash val="solid"/>
                    </a:lnT>
                    <a:lnB w="28575">
                      <a:solidFill>
                        <a:srgbClr val="2E528F"/>
                      </a:solidFill>
                      <a:prstDash val="solid"/>
                    </a:lnB>
                  </a:tcPr>
                </a:tc>
                <a:extLst>
                  <a:ext uri="{0D108BD9-81ED-4DB2-BD59-A6C34878D82A}">
                    <a16:rowId xmlns:a16="http://schemas.microsoft.com/office/drawing/2014/main" val="10001"/>
                  </a:ext>
                </a:extLst>
              </a:tr>
              <a:tr h="178308">
                <a:tc>
                  <a:txBody>
                    <a:bodyPr/>
                    <a:lstStyle/>
                    <a:p>
                      <a:pPr marL="103505">
                        <a:lnSpc>
                          <a:spcPct val="100000"/>
                        </a:lnSpc>
                        <a:spcBef>
                          <a:spcPts val="85"/>
                        </a:spcBef>
                      </a:pPr>
                      <a:r>
                        <a:rPr sz="1000" b="1" spc="15" dirty="0">
                          <a:solidFill>
                            <a:srgbClr val="FFFFFF"/>
                          </a:solidFill>
                          <a:latin typeface="Calibri"/>
                          <a:cs typeface="Calibri"/>
                        </a:rPr>
                        <a:t>Expand </a:t>
                      </a:r>
                      <a:r>
                        <a:rPr sz="1000" b="1" spc="10" dirty="0">
                          <a:solidFill>
                            <a:srgbClr val="FFFFFF"/>
                          </a:solidFill>
                          <a:latin typeface="Calibri"/>
                          <a:cs typeface="Calibri"/>
                        </a:rPr>
                        <a:t>Product </a:t>
                      </a:r>
                      <a:r>
                        <a:rPr sz="1000" b="1" spc="15" dirty="0">
                          <a:solidFill>
                            <a:srgbClr val="FFFFFF"/>
                          </a:solidFill>
                          <a:latin typeface="Calibri"/>
                          <a:cs typeface="Calibri"/>
                        </a:rPr>
                        <a:t>and </a:t>
                      </a:r>
                      <a:r>
                        <a:rPr sz="1000" b="1" spc="10" dirty="0">
                          <a:solidFill>
                            <a:srgbClr val="FFFFFF"/>
                          </a:solidFill>
                          <a:latin typeface="Calibri"/>
                          <a:cs typeface="Calibri"/>
                        </a:rPr>
                        <a:t>Service</a:t>
                      </a:r>
                      <a:r>
                        <a:rPr sz="1000" b="1" spc="-45" dirty="0">
                          <a:solidFill>
                            <a:srgbClr val="FFFFFF"/>
                          </a:solidFill>
                          <a:latin typeface="Calibri"/>
                          <a:cs typeface="Calibri"/>
                        </a:rPr>
                        <a:t> </a:t>
                      </a:r>
                      <a:r>
                        <a:rPr sz="1000" b="1" spc="10" dirty="0">
                          <a:solidFill>
                            <a:srgbClr val="FFFFFF"/>
                          </a:solidFill>
                          <a:latin typeface="Calibri"/>
                          <a:cs typeface="Calibri"/>
                        </a:rPr>
                        <a:t>Usability</a:t>
                      </a:r>
                      <a:endParaRPr sz="1000" dirty="0">
                        <a:latin typeface="Calibri"/>
                        <a:cs typeface="Calibri"/>
                      </a:endParaRPr>
                    </a:p>
                  </a:txBody>
                  <a:tcPr marL="0" marR="0" marT="8096" marB="0">
                    <a:lnL w="28575">
                      <a:solidFill>
                        <a:srgbClr val="2E528F"/>
                      </a:solidFill>
                      <a:prstDash val="solid"/>
                    </a:lnL>
                    <a:lnR w="28575">
                      <a:solidFill>
                        <a:srgbClr val="2E528F"/>
                      </a:solidFill>
                      <a:prstDash val="solid"/>
                    </a:lnR>
                    <a:lnT w="28575">
                      <a:solidFill>
                        <a:srgbClr val="2E528F"/>
                      </a:solidFill>
                      <a:prstDash val="solid"/>
                    </a:lnT>
                    <a:lnB w="28575">
                      <a:solidFill>
                        <a:srgbClr val="2E528F"/>
                      </a:solidFill>
                      <a:prstDash val="solid"/>
                    </a:lnB>
                  </a:tcPr>
                </a:tc>
                <a:extLst>
                  <a:ext uri="{0D108BD9-81ED-4DB2-BD59-A6C34878D82A}">
                    <a16:rowId xmlns:a16="http://schemas.microsoft.com/office/drawing/2014/main" val="10002"/>
                  </a:ext>
                </a:extLst>
              </a:tr>
              <a:tr h="181165">
                <a:tc>
                  <a:txBody>
                    <a:bodyPr/>
                    <a:lstStyle/>
                    <a:p>
                      <a:pPr marL="103505">
                        <a:lnSpc>
                          <a:spcPct val="100000"/>
                        </a:lnSpc>
                        <a:spcBef>
                          <a:spcPts val="95"/>
                        </a:spcBef>
                      </a:pPr>
                      <a:r>
                        <a:rPr sz="1000" b="1" spc="10" dirty="0">
                          <a:solidFill>
                            <a:srgbClr val="FFFFFF"/>
                          </a:solidFill>
                          <a:latin typeface="Calibri"/>
                          <a:cs typeface="Calibri"/>
                        </a:rPr>
                        <a:t>Ensure </a:t>
                      </a:r>
                      <a:r>
                        <a:rPr sz="1000" b="1" spc="15" dirty="0">
                          <a:solidFill>
                            <a:srgbClr val="FFFFFF"/>
                          </a:solidFill>
                          <a:latin typeface="Calibri"/>
                          <a:cs typeface="Calibri"/>
                        </a:rPr>
                        <a:t>Community</a:t>
                      </a:r>
                      <a:r>
                        <a:rPr sz="1000" b="1" spc="-15" dirty="0">
                          <a:solidFill>
                            <a:srgbClr val="FFFFFF"/>
                          </a:solidFill>
                          <a:latin typeface="Calibri"/>
                          <a:cs typeface="Calibri"/>
                        </a:rPr>
                        <a:t> </a:t>
                      </a:r>
                      <a:r>
                        <a:rPr sz="1000" b="1" spc="10" dirty="0">
                          <a:solidFill>
                            <a:srgbClr val="FFFFFF"/>
                          </a:solidFill>
                          <a:latin typeface="Calibri"/>
                          <a:cs typeface="Calibri"/>
                        </a:rPr>
                        <a:t>Engagement</a:t>
                      </a:r>
                      <a:endParaRPr sz="1000" dirty="0">
                        <a:latin typeface="Calibri"/>
                        <a:cs typeface="Calibri"/>
                      </a:endParaRPr>
                    </a:p>
                  </a:txBody>
                  <a:tcPr marL="0" marR="0" marT="9049" marB="0">
                    <a:lnL w="28575">
                      <a:solidFill>
                        <a:srgbClr val="2E528F"/>
                      </a:solidFill>
                      <a:prstDash val="solid"/>
                    </a:lnL>
                    <a:lnR w="28575">
                      <a:solidFill>
                        <a:srgbClr val="2E528F"/>
                      </a:solidFill>
                      <a:prstDash val="solid"/>
                    </a:lnR>
                    <a:lnT w="28575">
                      <a:solidFill>
                        <a:srgbClr val="2E528F"/>
                      </a:solidFill>
                      <a:prstDash val="solid"/>
                    </a:lnT>
                    <a:lnB w="19050">
                      <a:solidFill>
                        <a:srgbClr val="2E528F"/>
                      </a:solidFill>
                      <a:prstDash val="solid"/>
                    </a:lnB>
                  </a:tcPr>
                </a:tc>
                <a:extLst>
                  <a:ext uri="{0D108BD9-81ED-4DB2-BD59-A6C34878D82A}">
                    <a16:rowId xmlns:a16="http://schemas.microsoft.com/office/drawing/2014/main" val="10003"/>
                  </a:ext>
                </a:extLst>
              </a:tr>
            </a:tbl>
          </a:graphicData>
        </a:graphic>
      </p:graphicFrame>
      <p:sp>
        <p:nvSpPr>
          <p:cNvPr id="38" name="object 38"/>
          <p:cNvSpPr txBox="1"/>
          <p:nvPr/>
        </p:nvSpPr>
        <p:spPr>
          <a:xfrm>
            <a:off x="259080" y="2613916"/>
            <a:ext cx="8894445" cy="2080667"/>
          </a:xfrm>
          <a:prstGeom prst="rect">
            <a:avLst/>
          </a:prstGeom>
        </p:spPr>
        <p:txBody>
          <a:bodyPr vert="horz" wrap="square" lIns="0" tIns="9049" rIns="0" bIns="0" rtlCol="0">
            <a:spAutoFit/>
          </a:bodyPr>
          <a:lstStyle/>
          <a:p>
            <a:pPr marL="2937509">
              <a:lnSpc>
                <a:spcPts val="1440"/>
              </a:lnSpc>
              <a:spcBef>
                <a:spcPts val="71"/>
              </a:spcBef>
            </a:pPr>
            <a:r>
              <a:rPr sz="1200" spc="-8" dirty="0">
                <a:solidFill>
                  <a:srgbClr val="FFFFFF"/>
                </a:solidFill>
                <a:latin typeface="Calibri"/>
                <a:cs typeface="Calibri"/>
              </a:rPr>
              <a:t>Cross-Calibration </a:t>
            </a:r>
            <a:r>
              <a:rPr sz="1200" spc="-4" dirty="0">
                <a:solidFill>
                  <a:srgbClr val="FFFFFF"/>
                </a:solidFill>
                <a:latin typeface="Calibri"/>
                <a:cs typeface="Calibri"/>
              </a:rPr>
              <a:t>of</a:t>
            </a:r>
            <a:r>
              <a:rPr sz="1200" spc="-30" dirty="0">
                <a:solidFill>
                  <a:srgbClr val="FFFFFF"/>
                </a:solidFill>
                <a:latin typeface="Calibri"/>
                <a:cs typeface="Calibri"/>
              </a:rPr>
              <a:t> </a:t>
            </a:r>
            <a:r>
              <a:rPr sz="1200" spc="-8" dirty="0">
                <a:solidFill>
                  <a:srgbClr val="FFFFFF"/>
                </a:solidFill>
                <a:latin typeface="Calibri"/>
                <a:cs typeface="Calibri"/>
              </a:rPr>
              <a:t>sensors</a:t>
            </a:r>
            <a:endParaRPr sz="1200" dirty="0">
              <a:latin typeface="Calibri"/>
              <a:cs typeface="Calibri"/>
            </a:endParaRPr>
          </a:p>
          <a:p>
            <a:pPr marL="2220754">
              <a:lnSpc>
                <a:spcPts val="1440"/>
              </a:lnSpc>
              <a:tabLst>
                <a:tab pos="8884444" algn="l"/>
              </a:tabLst>
            </a:pPr>
            <a:r>
              <a:rPr sz="1200" u="sng" spc="-4" dirty="0">
                <a:solidFill>
                  <a:srgbClr val="FFFFFF"/>
                </a:solidFill>
                <a:uFill>
                  <a:solidFill>
                    <a:srgbClr val="000000"/>
                  </a:solidFill>
                </a:uFill>
                <a:latin typeface="Calibri"/>
                <a:cs typeface="Calibri"/>
              </a:rPr>
              <a:t>  </a:t>
            </a:r>
            <a:r>
              <a:rPr sz="1200" u="sng" spc="-8" dirty="0">
                <a:solidFill>
                  <a:srgbClr val="FFFFFF"/>
                </a:solidFill>
                <a:uFill>
                  <a:solidFill>
                    <a:srgbClr val="000000"/>
                  </a:solidFill>
                </a:uFill>
                <a:latin typeface="Calibri"/>
                <a:cs typeface="Calibri"/>
              </a:rPr>
              <a:t>Hyperspectral </a:t>
            </a:r>
            <a:r>
              <a:rPr sz="1200" u="sng" spc="-15" dirty="0">
                <a:solidFill>
                  <a:srgbClr val="FFFFFF"/>
                </a:solidFill>
                <a:uFill>
                  <a:solidFill>
                    <a:srgbClr val="000000"/>
                  </a:solidFill>
                </a:uFill>
                <a:latin typeface="Calibri"/>
                <a:cs typeface="Calibri"/>
              </a:rPr>
              <a:t>Technology</a:t>
            </a:r>
            <a:r>
              <a:rPr sz="1200" u="sng" spc="-34" dirty="0">
                <a:solidFill>
                  <a:srgbClr val="FFFFFF"/>
                </a:solidFill>
                <a:uFill>
                  <a:solidFill>
                    <a:srgbClr val="000000"/>
                  </a:solidFill>
                </a:uFill>
                <a:latin typeface="Calibri"/>
                <a:cs typeface="Calibri"/>
              </a:rPr>
              <a:t> </a:t>
            </a:r>
            <a:r>
              <a:rPr sz="1200" u="sng" spc="-8" dirty="0">
                <a:solidFill>
                  <a:srgbClr val="FFFFFF"/>
                </a:solidFill>
                <a:uFill>
                  <a:solidFill>
                    <a:srgbClr val="000000"/>
                  </a:solidFill>
                </a:uFill>
                <a:latin typeface="Calibri"/>
                <a:cs typeface="Calibri"/>
              </a:rPr>
              <a:t>Investigations	</a:t>
            </a:r>
            <a:endParaRPr sz="1200" dirty="0">
              <a:latin typeface="Calibri"/>
              <a:cs typeface="Calibri"/>
            </a:endParaRPr>
          </a:p>
          <a:p>
            <a:pPr marL="2220754">
              <a:spcBef>
                <a:spcPts val="68"/>
              </a:spcBef>
              <a:tabLst>
                <a:tab pos="8884444" algn="l"/>
              </a:tabLst>
            </a:pPr>
            <a:r>
              <a:rPr sz="1200" u="sng" spc="-4" dirty="0">
                <a:solidFill>
                  <a:srgbClr val="FFFFFF"/>
                </a:solidFill>
                <a:uFill>
                  <a:solidFill>
                    <a:srgbClr val="000000"/>
                  </a:solidFill>
                </a:uFill>
                <a:latin typeface="Calibri"/>
                <a:cs typeface="Calibri"/>
              </a:rPr>
              <a:t>  </a:t>
            </a:r>
            <a:r>
              <a:rPr sz="1200" u="sng" spc="-8" dirty="0">
                <a:solidFill>
                  <a:srgbClr val="FFFFFF"/>
                </a:solidFill>
                <a:uFill>
                  <a:solidFill>
                    <a:srgbClr val="000000"/>
                  </a:solidFill>
                </a:uFill>
                <a:latin typeface="Calibri"/>
                <a:cs typeface="Calibri"/>
              </a:rPr>
              <a:t>International </a:t>
            </a:r>
            <a:r>
              <a:rPr sz="1200" u="sng" spc="-4" dirty="0">
                <a:solidFill>
                  <a:srgbClr val="FFFFFF"/>
                </a:solidFill>
                <a:uFill>
                  <a:solidFill>
                    <a:srgbClr val="000000"/>
                  </a:solidFill>
                </a:uFill>
                <a:latin typeface="Calibri"/>
                <a:cs typeface="Calibri"/>
              </a:rPr>
              <a:t>&amp; </a:t>
            </a:r>
            <a:r>
              <a:rPr sz="1200" u="sng" spc="-8" dirty="0">
                <a:solidFill>
                  <a:srgbClr val="FFFFFF"/>
                </a:solidFill>
                <a:uFill>
                  <a:solidFill>
                    <a:srgbClr val="000000"/>
                  </a:solidFill>
                </a:uFill>
                <a:latin typeface="Calibri"/>
                <a:cs typeface="Calibri"/>
              </a:rPr>
              <a:t>Commercial</a:t>
            </a:r>
            <a:r>
              <a:rPr sz="1200" u="sng" spc="-49" dirty="0">
                <a:solidFill>
                  <a:srgbClr val="FFFFFF"/>
                </a:solidFill>
                <a:uFill>
                  <a:solidFill>
                    <a:srgbClr val="000000"/>
                  </a:solidFill>
                </a:uFill>
                <a:latin typeface="Calibri"/>
                <a:cs typeface="Calibri"/>
              </a:rPr>
              <a:t> </a:t>
            </a:r>
            <a:r>
              <a:rPr sz="1200" u="sng" spc="-8" dirty="0">
                <a:solidFill>
                  <a:srgbClr val="FFFFFF"/>
                </a:solidFill>
                <a:uFill>
                  <a:solidFill>
                    <a:srgbClr val="000000"/>
                  </a:solidFill>
                </a:uFill>
                <a:latin typeface="Calibri"/>
                <a:cs typeface="Calibri"/>
              </a:rPr>
              <a:t>Partnerships	</a:t>
            </a:r>
            <a:endParaRPr sz="1200" dirty="0">
              <a:latin typeface="Calibri"/>
              <a:cs typeface="Calibri"/>
            </a:endParaRPr>
          </a:p>
          <a:p>
            <a:pPr marL="2298383">
              <a:spcBef>
                <a:spcPts val="30"/>
              </a:spcBef>
            </a:pPr>
            <a:r>
              <a:rPr sz="1988" spc="-4" dirty="0">
                <a:solidFill>
                  <a:srgbClr val="FFFFFF"/>
                </a:solidFill>
                <a:latin typeface="Calibri"/>
                <a:cs typeface="Calibri"/>
              </a:rPr>
              <a:t>Landsat </a:t>
            </a:r>
            <a:r>
              <a:rPr sz="1988" spc="4" dirty="0">
                <a:solidFill>
                  <a:srgbClr val="FFFFFF"/>
                </a:solidFill>
                <a:latin typeface="Calibri"/>
                <a:cs typeface="Calibri"/>
              </a:rPr>
              <a:t>9</a:t>
            </a:r>
            <a:endParaRPr sz="1988" dirty="0">
              <a:latin typeface="Calibri"/>
              <a:cs typeface="Calibri"/>
            </a:endParaRPr>
          </a:p>
          <a:p>
            <a:pPr marL="1379220" marR="4791075">
              <a:lnSpc>
                <a:spcPct val="106800"/>
              </a:lnSpc>
              <a:spcBef>
                <a:spcPts val="281"/>
              </a:spcBef>
            </a:pPr>
            <a:r>
              <a:rPr sz="1200" spc="-8" dirty="0">
                <a:solidFill>
                  <a:srgbClr val="FFFFFF"/>
                </a:solidFill>
                <a:latin typeface="Calibri"/>
                <a:cs typeface="Calibri"/>
              </a:rPr>
              <a:t>Sentinel/Landsat Ops </a:t>
            </a:r>
            <a:r>
              <a:rPr sz="1200" spc="-4" dirty="0">
                <a:solidFill>
                  <a:srgbClr val="FFFFFF"/>
                </a:solidFill>
                <a:latin typeface="Calibri"/>
                <a:cs typeface="Calibri"/>
              </a:rPr>
              <a:t>&amp; </a:t>
            </a:r>
            <a:r>
              <a:rPr sz="1200" spc="-8" dirty="0">
                <a:solidFill>
                  <a:srgbClr val="FFFFFF"/>
                </a:solidFill>
                <a:latin typeface="Calibri"/>
                <a:cs typeface="Calibri"/>
              </a:rPr>
              <a:t>Data Harmonization  </a:t>
            </a:r>
            <a:r>
              <a:rPr sz="1200" spc="-11" dirty="0">
                <a:solidFill>
                  <a:srgbClr val="FFFFFF"/>
                </a:solidFill>
                <a:latin typeface="Calibri"/>
                <a:cs typeface="Calibri"/>
              </a:rPr>
              <a:t>Investigate </a:t>
            </a:r>
            <a:r>
              <a:rPr sz="1200" spc="-8" dirty="0">
                <a:solidFill>
                  <a:srgbClr val="FFFFFF"/>
                </a:solidFill>
                <a:latin typeface="Calibri"/>
                <a:cs typeface="Calibri"/>
              </a:rPr>
              <a:t>new science </a:t>
            </a:r>
            <a:r>
              <a:rPr sz="1200" spc="-4" dirty="0">
                <a:solidFill>
                  <a:srgbClr val="FFFFFF"/>
                </a:solidFill>
                <a:latin typeface="Calibri"/>
                <a:cs typeface="Calibri"/>
              </a:rPr>
              <a:t>and</a:t>
            </a:r>
            <a:r>
              <a:rPr sz="1200" spc="-11" dirty="0">
                <a:solidFill>
                  <a:srgbClr val="FFFFFF"/>
                </a:solidFill>
                <a:latin typeface="Calibri"/>
                <a:cs typeface="Calibri"/>
              </a:rPr>
              <a:t> </a:t>
            </a:r>
            <a:r>
              <a:rPr sz="1200" spc="-4" dirty="0">
                <a:solidFill>
                  <a:srgbClr val="FFFFFF"/>
                </a:solidFill>
                <a:latin typeface="Calibri"/>
                <a:cs typeface="Calibri"/>
              </a:rPr>
              <a:t>technologies</a:t>
            </a:r>
            <a:endParaRPr sz="1200" dirty="0">
              <a:latin typeface="Calibri"/>
              <a:cs typeface="Calibri"/>
            </a:endParaRPr>
          </a:p>
          <a:p>
            <a:pPr marL="672464">
              <a:spcBef>
                <a:spcPts val="83"/>
              </a:spcBef>
            </a:pPr>
            <a:r>
              <a:rPr sz="1200" spc="-4" dirty="0">
                <a:solidFill>
                  <a:srgbClr val="FFFFFF"/>
                </a:solidFill>
                <a:latin typeface="Calibri"/>
                <a:cs typeface="Calibri"/>
              </a:rPr>
              <a:t>National </a:t>
            </a:r>
            <a:r>
              <a:rPr sz="1200" spc="-8" dirty="0">
                <a:solidFill>
                  <a:srgbClr val="FFFFFF"/>
                </a:solidFill>
                <a:latin typeface="Calibri"/>
                <a:cs typeface="Calibri"/>
              </a:rPr>
              <a:t>Security </a:t>
            </a:r>
            <a:r>
              <a:rPr sz="1200" spc="-4" dirty="0">
                <a:solidFill>
                  <a:srgbClr val="FFFFFF"/>
                </a:solidFill>
                <a:latin typeface="Calibri"/>
                <a:cs typeface="Calibri"/>
              </a:rPr>
              <a:t>Space </a:t>
            </a:r>
            <a:r>
              <a:rPr sz="1200" spc="-11" dirty="0">
                <a:solidFill>
                  <a:srgbClr val="FFFFFF"/>
                </a:solidFill>
                <a:latin typeface="Calibri"/>
                <a:cs typeface="Calibri"/>
              </a:rPr>
              <a:t>Data </a:t>
            </a:r>
            <a:r>
              <a:rPr sz="1200" spc="-4" dirty="0">
                <a:solidFill>
                  <a:srgbClr val="FFFFFF"/>
                </a:solidFill>
                <a:latin typeface="Calibri"/>
                <a:cs typeface="Calibri"/>
              </a:rPr>
              <a:t>&amp;</a:t>
            </a:r>
            <a:r>
              <a:rPr sz="1200" spc="-8" dirty="0">
                <a:solidFill>
                  <a:srgbClr val="FFFFFF"/>
                </a:solidFill>
                <a:latin typeface="Calibri"/>
                <a:cs typeface="Calibri"/>
              </a:rPr>
              <a:t> </a:t>
            </a:r>
            <a:r>
              <a:rPr sz="1200" spc="-4" dirty="0">
                <a:solidFill>
                  <a:srgbClr val="FFFFFF"/>
                </a:solidFill>
                <a:latin typeface="Calibri"/>
                <a:cs typeface="Calibri"/>
              </a:rPr>
              <a:t>Services</a:t>
            </a:r>
            <a:endParaRPr sz="1200" dirty="0">
              <a:latin typeface="Calibri"/>
              <a:cs typeface="Calibri"/>
            </a:endParaRPr>
          </a:p>
          <a:p>
            <a:pPr marL="303371" marR="3810" indent="309563">
              <a:lnSpc>
                <a:spcPct val="103499"/>
              </a:lnSpc>
              <a:spcBef>
                <a:spcPts val="4"/>
              </a:spcBef>
              <a:tabLst>
                <a:tab pos="8884444" algn="l"/>
              </a:tabLst>
            </a:pPr>
            <a:r>
              <a:rPr lang="en-US" sz="1200" spc="-4" dirty="0">
                <a:solidFill>
                  <a:srgbClr val="FFFFFF"/>
                </a:solidFill>
                <a:uFill>
                  <a:solidFill>
                    <a:srgbClr val="000000"/>
                  </a:solidFill>
                </a:uFill>
                <a:latin typeface="Calibri"/>
                <a:cs typeface="Calibri"/>
              </a:rPr>
              <a:t>Land </a:t>
            </a:r>
            <a:r>
              <a:rPr sz="1200" spc="-8" dirty="0">
                <a:solidFill>
                  <a:srgbClr val="FFFFFF"/>
                </a:solidFill>
                <a:latin typeface="Calibri"/>
                <a:cs typeface="Calibri"/>
              </a:rPr>
              <a:t>Change </a:t>
            </a:r>
            <a:r>
              <a:rPr sz="1200" spc="-4" dirty="0">
                <a:solidFill>
                  <a:srgbClr val="FFFFFF"/>
                </a:solidFill>
                <a:latin typeface="Calibri"/>
                <a:cs typeface="Calibri"/>
              </a:rPr>
              <a:t>Monitori</a:t>
            </a:r>
            <a:r>
              <a:rPr lang="en-US" sz="1200" spc="-4" dirty="0">
                <a:solidFill>
                  <a:srgbClr val="FFFFFF"/>
                </a:solidFill>
                <a:latin typeface="Calibri"/>
                <a:cs typeface="Calibri"/>
              </a:rPr>
              <a:t>n</a:t>
            </a:r>
            <a:r>
              <a:rPr sz="1200" spc="-4" dirty="0">
                <a:solidFill>
                  <a:srgbClr val="FFFFFF"/>
                </a:solidFill>
                <a:latin typeface="Calibri"/>
                <a:cs typeface="Calibri"/>
              </a:rPr>
              <a:t>g Assessment and </a:t>
            </a:r>
            <a:r>
              <a:rPr sz="1200" spc="-8" dirty="0">
                <a:solidFill>
                  <a:srgbClr val="FFFFFF"/>
                </a:solidFill>
                <a:latin typeface="Calibri"/>
                <a:cs typeface="Calibri"/>
              </a:rPr>
              <a:t>Projecti</a:t>
            </a:r>
            <a:r>
              <a:rPr sz="1200" spc="-8" dirty="0">
                <a:solidFill>
                  <a:srgbClr val="FFFFFF"/>
                </a:solidFill>
                <a:uFill>
                  <a:solidFill>
                    <a:srgbClr val="000000"/>
                  </a:solidFill>
                </a:uFill>
                <a:latin typeface="Calibri"/>
                <a:cs typeface="Calibri"/>
              </a:rPr>
              <a:t>o</a:t>
            </a:r>
            <a:r>
              <a:rPr sz="1200" spc="-8" dirty="0">
                <a:solidFill>
                  <a:srgbClr val="FFFFFF"/>
                </a:solidFill>
                <a:latin typeface="Calibri"/>
                <a:cs typeface="Calibri"/>
              </a:rPr>
              <a:t>n</a:t>
            </a:r>
            <a:r>
              <a:rPr sz="1200" spc="-11" dirty="0">
                <a:solidFill>
                  <a:srgbClr val="FFFFFF"/>
                </a:solidFill>
                <a:latin typeface="Calibri"/>
                <a:cs typeface="Calibri"/>
              </a:rPr>
              <a:t> </a:t>
            </a:r>
            <a:r>
              <a:rPr sz="1200" spc="-4" dirty="0">
                <a:solidFill>
                  <a:srgbClr val="FFFFFF"/>
                </a:solidFill>
                <a:latin typeface="Calibri"/>
                <a:cs typeface="Calibri"/>
              </a:rPr>
              <a:t>/</a:t>
            </a:r>
            <a:r>
              <a:rPr sz="1200" spc="19" dirty="0">
                <a:solidFill>
                  <a:srgbClr val="FFFFFF"/>
                </a:solidFill>
                <a:latin typeface="Calibri"/>
                <a:cs typeface="Calibri"/>
              </a:rPr>
              <a:t> </a:t>
            </a:r>
            <a:r>
              <a:rPr sz="1200" spc="-8" dirty="0">
                <a:solidFill>
                  <a:srgbClr val="FFFFFF"/>
                </a:solidFill>
                <a:latin typeface="Calibri"/>
                <a:cs typeface="Calibri"/>
              </a:rPr>
              <a:t>Earth</a:t>
            </a:r>
            <a:r>
              <a:rPr sz="1200" spc="-8" dirty="0">
                <a:solidFill>
                  <a:srgbClr val="FFFFFF"/>
                </a:solidFill>
                <a:uFill>
                  <a:solidFill>
                    <a:srgbClr val="000000"/>
                  </a:solidFill>
                </a:uFill>
                <a:latin typeface="Calibri"/>
                <a:cs typeface="Calibri"/>
              </a:rPr>
              <a:t>MA</a:t>
            </a:r>
            <a:r>
              <a:rPr sz="1200" spc="-8" dirty="0">
                <a:solidFill>
                  <a:srgbClr val="FFFFFF"/>
                </a:solidFill>
                <a:latin typeface="Calibri"/>
                <a:cs typeface="Calibri"/>
              </a:rPr>
              <a:t>P </a:t>
            </a:r>
            <a:r>
              <a:rPr sz="1200" dirty="0">
                <a:solidFill>
                  <a:srgbClr val="FFFFFF"/>
                </a:solidFill>
                <a:latin typeface="Calibri"/>
                <a:cs typeface="Calibri"/>
              </a:rPr>
              <a:t>	 </a:t>
            </a:r>
            <a:r>
              <a:rPr sz="1200" spc="-4" dirty="0">
                <a:solidFill>
                  <a:srgbClr val="FFFFFF"/>
                </a:solidFill>
                <a:latin typeface="Calibri"/>
                <a:cs typeface="Calibri"/>
              </a:rPr>
              <a:t>                                                                                                                </a:t>
            </a:r>
            <a:r>
              <a:rPr sz="1200" spc="146" dirty="0">
                <a:solidFill>
                  <a:srgbClr val="FFFFFF"/>
                </a:solidFill>
                <a:latin typeface="Calibri"/>
                <a:cs typeface="Calibri"/>
              </a:rPr>
              <a:t> </a:t>
            </a:r>
            <a:r>
              <a:rPr sz="1200" spc="-4" dirty="0">
                <a:solidFill>
                  <a:srgbClr val="FFFFFF"/>
                </a:solidFill>
                <a:latin typeface="Calibri"/>
                <a:cs typeface="Calibri"/>
              </a:rPr>
              <a:t>Analysis </a:t>
            </a:r>
            <a:r>
              <a:rPr sz="1200" spc="-8" dirty="0">
                <a:solidFill>
                  <a:srgbClr val="FFFFFF"/>
                </a:solidFill>
                <a:latin typeface="Calibri"/>
                <a:cs typeface="Calibri"/>
              </a:rPr>
              <a:t>Ready</a:t>
            </a:r>
            <a:r>
              <a:rPr sz="1200" spc="-15" dirty="0">
                <a:solidFill>
                  <a:srgbClr val="FFFFFF"/>
                </a:solidFill>
                <a:latin typeface="Calibri"/>
                <a:cs typeface="Calibri"/>
              </a:rPr>
              <a:t> </a:t>
            </a:r>
            <a:r>
              <a:rPr sz="1200" spc="-11" dirty="0">
                <a:solidFill>
                  <a:srgbClr val="FFFFFF"/>
                </a:solidFill>
                <a:latin typeface="Calibri"/>
                <a:cs typeface="Calibri"/>
              </a:rPr>
              <a:t>Data</a:t>
            </a:r>
            <a:endParaRPr sz="1200" dirty="0">
              <a:latin typeface="Calibri"/>
              <a:cs typeface="Calibri"/>
            </a:endParaRPr>
          </a:p>
          <a:p>
            <a:pPr marL="9525">
              <a:spcBef>
                <a:spcPts val="98"/>
              </a:spcBef>
            </a:pPr>
            <a:r>
              <a:rPr sz="1200" spc="-8" dirty="0">
                <a:solidFill>
                  <a:srgbClr val="FFFFFF"/>
                </a:solidFill>
                <a:latin typeface="Calibri"/>
                <a:cs typeface="Calibri"/>
              </a:rPr>
              <a:t>Thoroughly understand user needs </a:t>
            </a:r>
            <a:r>
              <a:rPr sz="1200" spc="-4" dirty="0">
                <a:solidFill>
                  <a:srgbClr val="FFFFFF"/>
                </a:solidFill>
                <a:latin typeface="Calibri"/>
                <a:cs typeface="Calibri"/>
              </a:rPr>
              <a:t>and capabilities </a:t>
            </a:r>
            <a:r>
              <a:rPr sz="1200" spc="-8" dirty="0">
                <a:solidFill>
                  <a:srgbClr val="FFFFFF"/>
                </a:solidFill>
                <a:latin typeface="Calibri"/>
                <a:cs typeface="Calibri"/>
              </a:rPr>
              <a:t>available to meet</a:t>
            </a:r>
            <a:r>
              <a:rPr sz="1200" spc="-15" dirty="0">
                <a:solidFill>
                  <a:srgbClr val="FFFFFF"/>
                </a:solidFill>
                <a:latin typeface="Calibri"/>
                <a:cs typeface="Calibri"/>
              </a:rPr>
              <a:t> </a:t>
            </a:r>
            <a:r>
              <a:rPr sz="1200" spc="-8" dirty="0">
                <a:solidFill>
                  <a:srgbClr val="FFFFFF"/>
                </a:solidFill>
                <a:latin typeface="Calibri"/>
                <a:cs typeface="Calibri"/>
              </a:rPr>
              <a:t>them</a:t>
            </a:r>
            <a:endParaRPr sz="1200" dirty="0">
              <a:latin typeface="Calibri"/>
              <a:cs typeface="Calibri"/>
            </a:endParaRPr>
          </a:p>
        </p:txBody>
      </p:sp>
      <p:sp>
        <p:nvSpPr>
          <p:cNvPr id="39" name="object 39"/>
          <p:cNvSpPr txBox="1">
            <a:spLocks noGrp="1"/>
          </p:cNvSpPr>
          <p:nvPr>
            <p:ph type="title"/>
          </p:nvPr>
        </p:nvSpPr>
        <p:spPr>
          <a:xfrm>
            <a:off x="129729" y="291974"/>
            <a:ext cx="9001125" cy="608308"/>
          </a:xfrm>
          <a:prstGeom prst="rect">
            <a:avLst/>
          </a:prstGeom>
        </p:spPr>
        <p:txBody>
          <a:bodyPr vert="horz" wrap="square" lIns="0" tIns="9525" rIns="0" bIns="0" rtlCol="0">
            <a:spAutoFit/>
          </a:bodyPr>
          <a:lstStyle/>
          <a:p>
            <a:pPr marL="50959">
              <a:lnSpc>
                <a:spcPts val="2951"/>
              </a:lnSpc>
              <a:spcBef>
                <a:spcPts val="75"/>
              </a:spcBef>
            </a:pPr>
            <a:r>
              <a:rPr sz="2800" dirty="0">
                <a:solidFill>
                  <a:schemeClr val="bg1"/>
                </a:solidFill>
              </a:rPr>
              <a:t>National Land </a:t>
            </a:r>
            <a:r>
              <a:rPr sz="2800" spc="-4" dirty="0">
                <a:solidFill>
                  <a:schemeClr val="bg1"/>
                </a:solidFill>
              </a:rPr>
              <a:t>Imaging </a:t>
            </a:r>
            <a:r>
              <a:rPr sz="2800" dirty="0">
                <a:solidFill>
                  <a:schemeClr val="bg1"/>
                </a:solidFill>
              </a:rPr>
              <a:t>Future</a:t>
            </a:r>
            <a:r>
              <a:rPr sz="2800" spc="-83" dirty="0">
                <a:solidFill>
                  <a:schemeClr val="bg1"/>
                </a:solidFill>
              </a:rPr>
              <a:t> </a:t>
            </a:r>
            <a:r>
              <a:rPr sz="2800" dirty="0">
                <a:solidFill>
                  <a:schemeClr val="bg1"/>
                </a:solidFill>
              </a:rPr>
              <a:t>Directions</a:t>
            </a:r>
          </a:p>
          <a:p>
            <a:pPr marL="60008">
              <a:lnSpc>
                <a:spcPts val="1781"/>
              </a:lnSpc>
            </a:pPr>
            <a:r>
              <a:rPr sz="1400" i="1" dirty="0">
                <a:solidFill>
                  <a:schemeClr val="bg1"/>
                </a:solidFill>
                <a:latin typeface="Arial"/>
                <a:cs typeface="Arial"/>
              </a:rPr>
              <a:t>Leveraging the diversity of Earth Observations to </a:t>
            </a:r>
            <a:r>
              <a:rPr sz="1400" i="1" spc="-4" dirty="0">
                <a:solidFill>
                  <a:schemeClr val="bg1"/>
                </a:solidFill>
                <a:latin typeface="Arial"/>
                <a:cs typeface="Arial"/>
              </a:rPr>
              <a:t>meet </a:t>
            </a:r>
            <a:r>
              <a:rPr sz="1400" i="1" dirty="0">
                <a:solidFill>
                  <a:schemeClr val="bg1"/>
                </a:solidFill>
                <a:latin typeface="Arial"/>
                <a:cs typeface="Arial"/>
              </a:rPr>
              <a:t>the Diverse Needs of Science &amp; Operational</a:t>
            </a:r>
            <a:r>
              <a:rPr sz="1400" i="1" spc="-191" dirty="0">
                <a:solidFill>
                  <a:schemeClr val="bg1"/>
                </a:solidFill>
                <a:latin typeface="Arial"/>
                <a:cs typeface="Arial"/>
              </a:rPr>
              <a:t> </a:t>
            </a:r>
            <a:r>
              <a:rPr sz="1400" i="1" dirty="0">
                <a:solidFill>
                  <a:schemeClr val="bg1"/>
                </a:solidFill>
                <a:latin typeface="Arial"/>
                <a:cs typeface="Arial"/>
              </a:rPr>
              <a:t>Users</a:t>
            </a:r>
            <a:endParaRPr sz="1400" dirty="0">
              <a:solidFill>
                <a:schemeClr val="bg1"/>
              </a:solidFill>
              <a:latin typeface="Arial"/>
              <a:cs typeface="Arial"/>
            </a:endParaRPr>
          </a:p>
        </p:txBody>
      </p:sp>
      <p:grpSp>
        <p:nvGrpSpPr>
          <p:cNvPr id="40" name="object 40">
            <a:extLst>
              <a:ext uri="{C183D7F6-B498-43B3-948B-1728B52AA6E4}">
                <adec:decorative xmlns:adec="http://schemas.microsoft.com/office/drawing/2017/decorative" val="1"/>
              </a:ext>
            </a:extLst>
          </p:cNvPr>
          <p:cNvGrpSpPr/>
          <p:nvPr/>
        </p:nvGrpSpPr>
        <p:grpSpPr>
          <a:xfrm>
            <a:off x="3089529" y="260252"/>
            <a:ext cx="6054470" cy="4944616"/>
            <a:chOff x="4119371" y="265177"/>
            <a:chExt cx="8072627" cy="6592820"/>
          </a:xfrm>
        </p:grpSpPr>
        <p:sp>
          <p:nvSpPr>
            <p:cNvPr id="41" name="object 41"/>
            <p:cNvSpPr/>
            <p:nvPr/>
          </p:nvSpPr>
          <p:spPr>
            <a:xfrm>
              <a:off x="4119371" y="265177"/>
              <a:ext cx="8072627" cy="6592820"/>
            </a:xfrm>
            <a:prstGeom prst="rect">
              <a:avLst/>
            </a:prstGeom>
            <a:blipFill>
              <a:blip r:embed="rId3" cstate="print"/>
              <a:stretch>
                <a:fillRect/>
              </a:stretch>
            </a:blipFill>
          </p:spPr>
          <p:txBody>
            <a:bodyPr wrap="square" lIns="0" tIns="0" rIns="0" bIns="0" rtlCol="0"/>
            <a:lstStyle/>
            <a:p>
              <a:endParaRPr sz="1350" dirty="0"/>
            </a:p>
          </p:txBody>
        </p:sp>
        <p:sp>
          <p:nvSpPr>
            <p:cNvPr id="42" name="object 42"/>
            <p:cNvSpPr/>
            <p:nvPr/>
          </p:nvSpPr>
          <p:spPr>
            <a:xfrm>
              <a:off x="4143755" y="289559"/>
              <a:ext cx="8048243" cy="6568436"/>
            </a:xfrm>
            <a:prstGeom prst="rect">
              <a:avLst/>
            </a:prstGeom>
            <a:blipFill>
              <a:blip r:embed="rId4" cstate="print"/>
              <a:stretch>
                <a:fillRect/>
              </a:stretch>
            </a:blipFill>
          </p:spPr>
          <p:txBody>
            <a:bodyPr wrap="square" lIns="0" tIns="0" rIns="0" bIns="0" rtlCol="0"/>
            <a:lstStyle/>
            <a:p>
              <a:endParaRPr sz="1350" dirty="0"/>
            </a:p>
          </p:txBody>
        </p:sp>
        <p:sp>
          <p:nvSpPr>
            <p:cNvPr id="43" name="object 43"/>
            <p:cNvSpPr/>
            <p:nvPr/>
          </p:nvSpPr>
          <p:spPr>
            <a:xfrm>
              <a:off x="5794009" y="2743543"/>
              <a:ext cx="6179820" cy="3931920"/>
            </a:xfrm>
            <a:custGeom>
              <a:avLst/>
              <a:gdLst/>
              <a:ahLst/>
              <a:cxnLst/>
              <a:rect l="l" t="t" r="r" b="b"/>
              <a:pathLst>
                <a:path w="6179820" h="3931920">
                  <a:moveTo>
                    <a:pt x="3765944" y="87237"/>
                  </a:moveTo>
                  <a:lnTo>
                    <a:pt x="4272839" y="772974"/>
                  </a:lnTo>
                  <a:lnTo>
                    <a:pt x="3260020" y="1736377"/>
                  </a:lnTo>
                  <a:lnTo>
                    <a:pt x="1829585" y="2769881"/>
                  </a:lnTo>
                  <a:lnTo>
                    <a:pt x="552568" y="3594542"/>
                  </a:lnTo>
                  <a:lnTo>
                    <a:pt x="0" y="3931417"/>
                  </a:lnTo>
                  <a:lnTo>
                    <a:pt x="523088" y="3829634"/>
                  </a:lnTo>
                  <a:lnTo>
                    <a:pt x="1815741" y="3484416"/>
                  </a:lnTo>
                  <a:lnTo>
                    <a:pt x="3463044" y="2835952"/>
                  </a:lnTo>
                  <a:lnTo>
                    <a:pt x="5050078" y="1824437"/>
                  </a:lnTo>
                  <a:lnTo>
                    <a:pt x="5388008" y="2281594"/>
                  </a:lnTo>
                  <a:lnTo>
                    <a:pt x="6179291" y="0"/>
                  </a:lnTo>
                  <a:lnTo>
                    <a:pt x="3765944" y="87237"/>
                  </a:lnTo>
                  <a:close/>
                </a:path>
              </a:pathLst>
            </a:custGeom>
            <a:solidFill>
              <a:srgbClr val="000000">
                <a:alpha val="61959"/>
              </a:srgbClr>
            </a:solidFill>
          </p:spPr>
          <p:txBody>
            <a:bodyPr wrap="square" lIns="0" tIns="0" rIns="0" bIns="0" rtlCol="0"/>
            <a:lstStyle/>
            <a:p>
              <a:endParaRPr sz="1350" dirty="0"/>
            </a:p>
          </p:txBody>
        </p:sp>
        <p:sp>
          <p:nvSpPr>
            <p:cNvPr id="44" name="object 44"/>
            <p:cNvSpPr/>
            <p:nvPr/>
          </p:nvSpPr>
          <p:spPr>
            <a:xfrm>
              <a:off x="8926321" y="2933049"/>
              <a:ext cx="2681351" cy="2224674"/>
            </a:xfrm>
            <a:prstGeom prst="rect">
              <a:avLst/>
            </a:prstGeom>
            <a:blipFill>
              <a:blip r:embed="rId5" cstate="print"/>
              <a:stretch>
                <a:fillRect/>
              </a:stretch>
            </a:blipFill>
          </p:spPr>
          <p:txBody>
            <a:bodyPr wrap="square" lIns="0" tIns="0" rIns="0" bIns="0" rtlCol="0"/>
            <a:lstStyle/>
            <a:p>
              <a:endParaRPr sz="1350" dirty="0"/>
            </a:p>
          </p:txBody>
        </p:sp>
      </p:grpSp>
      <p:sp>
        <p:nvSpPr>
          <p:cNvPr id="45" name="TextBox 44">
            <a:extLst>
              <a:ext uri="{FF2B5EF4-FFF2-40B4-BE49-F238E27FC236}">
                <a16:creationId xmlns:a16="http://schemas.microsoft.com/office/drawing/2014/main" id="{50332660-EDCA-4E17-AD2F-FE2790A8820E}"/>
              </a:ext>
            </a:extLst>
          </p:cNvPr>
          <p:cNvSpPr txBox="1"/>
          <p:nvPr/>
        </p:nvSpPr>
        <p:spPr>
          <a:xfrm flipH="1">
            <a:off x="3176778" y="1004993"/>
            <a:ext cx="5850636" cy="830997"/>
          </a:xfrm>
          <a:prstGeom prst="rect">
            <a:avLst/>
          </a:prstGeom>
          <a:solidFill>
            <a:schemeClr val="bg1"/>
          </a:solidFill>
        </p:spPr>
        <p:txBody>
          <a:bodyPr wrap="square" lIns="0" tIns="0" rIns="0" bIns="0" rtlCol="0">
            <a:spAutoFit/>
          </a:bodyPr>
          <a:lstStyle/>
          <a:p>
            <a:pPr marL="342900" indent="-342900">
              <a:buFont typeface="Arial" charset="0"/>
              <a:buChar char="•"/>
            </a:pPr>
            <a:r>
              <a:rPr lang="en-US" b="1" i="1" dirty="0"/>
              <a:t>Compliments to Tim Newman and the NLIP for continuing to have the strong strategic vision for the need of calibration, data quality, JACIE and Interoperability </a:t>
            </a:r>
          </a:p>
        </p:txBody>
      </p:sp>
    </p:spTree>
    <p:extLst>
      <p:ext uri="{BB962C8B-B14F-4D97-AF65-F5344CB8AC3E}">
        <p14:creationId xmlns:p14="http://schemas.microsoft.com/office/powerpoint/2010/main" val="3115434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29266-0A80-43E0-A5D1-4F841E192A90}"/>
              </a:ext>
            </a:extLst>
          </p:cNvPr>
          <p:cNvSpPr>
            <a:spLocks noGrp="1"/>
          </p:cNvSpPr>
          <p:nvPr>
            <p:ph type="title"/>
          </p:nvPr>
        </p:nvSpPr>
        <p:spPr>
          <a:xfrm>
            <a:off x="297179" y="42351"/>
            <a:ext cx="5040939" cy="639762"/>
          </a:xfrm>
        </p:spPr>
        <p:txBody>
          <a:bodyPr>
            <a:normAutofit fontScale="90000"/>
          </a:bodyPr>
          <a:lstStyle/>
          <a:p>
            <a:r>
              <a:rPr lang="en-US" sz="2800" dirty="0"/>
              <a:t>USGS is committed to remote sensing data quality and JACIE</a:t>
            </a:r>
          </a:p>
        </p:txBody>
      </p:sp>
      <p:sp>
        <p:nvSpPr>
          <p:cNvPr id="3" name="Subtitle 2">
            <a:extLst>
              <a:ext uri="{FF2B5EF4-FFF2-40B4-BE49-F238E27FC236}">
                <a16:creationId xmlns:a16="http://schemas.microsoft.com/office/drawing/2014/main" id="{62665949-AF41-4179-BA36-E2C74DE7DE0D}"/>
              </a:ext>
            </a:extLst>
          </p:cNvPr>
          <p:cNvSpPr>
            <a:spLocks noGrp="1"/>
          </p:cNvSpPr>
          <p:nvPr>
            <p:ph type="subTitle" idx="1"/>
          </p:nvPr>
        </p:nvSpPr>
        <p:spPr>
          <a:xfrm>
            <a:off x="228599" y="973394"/>
            <a:ext cx="8686801" cy="4358116"/>
          </a:xfrm>
        </p:spPr>
        <p:txBody>
          <a:bodyPr/>
          <a:lstStyle/>
          <a:p>
            <a:r>
              <a:rPr lang="en-US" dirty="0"/>
              <a:t>Landsat “gold standard heritage” </a:t>
            </a:r>
          </a:p>
          <a:p>
            <a:r>
              <a:rPr lang="en-US" dirty="0"/>
              <a:t>Aerial orthoimagery and camera calibration</a:t>
            </a:r>
          </a:p>
          <a:p>
            <a:r>
              <a:rPr lang="en-US" dirty="0"/>
              <a:t>Partnerships – US and International, Government, Academia and Industry</a:t>
            </a:r>
          </a:p>
          <a:p>
            <a:pPr lvl="1"/>
            <a:r>
              <a:rPr lang="en-US" dirty="0"/>
              <a:t>JACIE, ASPRS/ISPRS, CEOS, GEO, NDOP, FGDC, ISO/TC211, …,</a:t>
            </a:r>
          </a:p>
          <a:p>
            <a:r>
              <a:rPr lang="en-US" dirty="0"/>
              <a:t>Established Cal/Val Center of Excellence at the USGS Earth Resources Observation and Science (EROS) Center  -  </a:t>
            </a:r>
            <a:r>
              <a:rPr lang="en-US" dirty="0">
                <a:hlinkClick r:id="rId2"/>
              </a:rPr>
              <a:t>https://www.usgs.gov/calval</a:t>
            </a:r>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2266975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marL="342900" indent="-342900">
          <a:buFont typeface="Arial" charset="0"/>
          <a:buChar char="•"/>
          <a:defRPr sz="24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D5D6EE138A004AB995AEEED5A5F060" ma:contentTypeVersion="12" ma:contentTypeDescription="Create a new document." ma:contentTypeScope="" ma:versionID="eef5f2b20ce2974d858188d89331c9c6">
  <xsd:schema xmlns:xsd="http://www.w3.org/2001/XMLSchema" xmlns:xs="http://www.w3.org/2001/XMLSchema" xmlns:p="http://schemas.microsoft.com/office/2006/metadata/properties" xmlns:ns1="http://schemas.microsoft.com/sharepoint/v3" xmlns:ns3="74470756-9a4f-4b06-bf25-65d2ab5828b3" xmlns:ns4="306a32c3-258c-4523-a766-ac593a1ad2d0" targetNamespace="http://schemas.microsoft.com/office/2006/metadata/properties" ma:root="true" ma:fieldsID="84b6a742723585d427fccb1538662cd6" ns1:_="" ns3:_="" ns4:_="">
    <xsd:import namespace="http://schemas.microsoft.com/sharepoint/v3"/>
    <xsd:import namespace="74470756-9a4f-4b06-bf25-65d2ab5828b3"/>
    <xsd:import namespace="306a32c3-258c-4523-a766-ac593a1ad2d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470756-9a4f-4b06-bf25-65d2ab5828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6a32c3-258c-4523-a766-ac593a1ad2d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7D5F92-0514-43CC-92EB-5DBD3F5FCD4C}">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24BCF032-015A-4F60-AD35-7CE047AFA8ED}">
  <ds:schemaRefs>
    <ds:schemaRef ds:uri="http://schemas.microsoft.com/sharepoint/v3/contenttype/forms"/>
  </ds:schemaRefs>
</ds:datastoreItem>
</file>

<file path=customXml/itemProps3.xml><?xml version="1.0" encoding="utf-8"?>
<ds:datastoreItem xmlns:ds="http://schemas.openxmlformats.org/officeDocument/2006/customXml" ds:itemID="{2111B3F0-1D0C-4A18-8A47-5B5252AD32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4470756-9a4f-4b06-bf25-65d2ab5828b3"/>
    <ds:schemaRef ds:uri="306a32c3-258c-4523-a766-ac593a1ad2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5242</TotalTime>
  <Words>3190</Words>
  <Application>Microsoft Office PowerPoint</Application>
  <PresentationFormat>On-screen Show (16:9)</PresentationFormat>
  <Paragraphs>313</Paragraphs>
  <Slides>30</Slides>
  <Notes>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7" baseType="lpstr">
      <vt:lpstr>Arial</vt:lpstr>
      <vt:lpstr>Calibri</vt:lpstr>
      <vt:lpstr>Raleway</vt:lpstr>
      <vt:lpstr>Segoe UI</vt:lpstr>
      <vt:lpstr>Wingdings</vt:lpstr>
      <vt:lpstr>Office Theme</vt:lpstr>
      <vt:lpstr>Acrobat Document</vt:lpstr>
      <vt:lpstr>JACIE 2022 and the future</vt:lpstr>
      <vt:lpstr>JACIE Team </vt:lpstr>
      <vt:lpstr>20 years of JACIE </vt:lpstr>
      <vt:lpstr>2019 JACIE 18th Annual Workshop</vt:lpstr>
      <vt:lpstr>JACIE 2014 –  Louisville, KY (ASPRS)</vt:lpstr>
      <vt:lpstr>4th ECCOE Workshop on ARD/Interoperability this week</vt:lpstr>
      <vt:lpstr>ECCOE Workshops</vt:lpstr>
      <vt:lpstr>National Land Imaging Future Directions Leveraging the diversity of Earth Observations to meet the Diverse Needs of Science &amp; Operational Users</vt:lpstr>
      <vt:lpstr>USGS is committed to remote sensing data quality and JACIE</vt:lpstr>
      <vt:lpstr>Combined Cal/Val/JACIE efforts and tools are important</vt:lpstr>
      <vt:lpstr>How to keep track of so many systems</vt:lpstr>
      <vt:lpstr>JACIE Satellite Compendium</vt:lpstr>
      <vt:lpstr>Online Compendium   https://calval.cr.usgs.gov/apps/compendium </vt:lpstr>
      <vt:lpstr>V2.0 compendium enhanced </vt:lpstr>
      <vt:lpstr>System Characterization</vt:lpstr>
      <vt:lpstr>Requirements Capabilities and Analysis for Earth Observation (RCA-EO) </vt:lpstr>
      <vt:lpstr>Need common definitions and methods</vt:lpstr>
      <vt:lpstr>Remote Sensing is Growing, More data than ever, the World is changing</vt:lpstr>
      <vt:lpstr>Satellite Cross-calibration Radiometer (SCR)</vt:lpstr>
      <vt:lpstr>SCR is important</vt:lpstr>
      <vt:lpstr>Agenda </vt:lpstr>
      <vt:lpstr>Why is JACIE so important</vt:lpstr>
      <vt:lpstr>JACIE Workshop Take-aways</vt:lpstr>
      <vt:lpstr>JACIE success for the future </vt:lpstr>
      <vt:lpstr>Collaboration on Workshops</vt:lpstr>
      <vt:lpstr>Follow the community needs</vt:lpstr>
      <vt:lpstr>The Real Success of JACIE</vt:lpstr>
      <vt:lpstr>Greg’s future</vt:lpstr>
      <vt:lpstr>thanks</vt:lpstr>
      <vt:lpstr>System Characterization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PK</dc:creator>
  <cp:lastModifiedBy>Ali, Manaal (Contractor)</cp:lastModifiedBy>
  <cp:revision>120</cp:revision>
  <dcterms:created xsi:type="dcterms:W3CDTF">2015-03-10T12:14:06Z</dcterms:created>
  <dcterms:modified xsi:type="dcterms:W3CDTF">2022-02-01T15:16:27Z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0x01010037D5D6EE138A004AB995AEEED5A5F060</vt:lpwstr>
  </property>
</Properties>
</file>